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1" r:id="rId5"/>
    <p:sldId id="300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21" autoAdjust="0"/>
  </p:normalViewPr>
  <p:slideViewPr>
    <p:cSldViewPr>
      <p:cViewPr varScale="1">
        <p:scale>
          <a:sx n="110" d="100"/>
          <a:sy n="110" d="100"/>
        </p:scale>
        <p:origin x="31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 Presupuesto Inicial por Subtítulo de Gasto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8286195678978621E-2"/>
          <c:y val="0.18072727272727274"/>
          <c:w val="0.87265597658597682"/>
          <c:h val="0.484689731965322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378-4699-A620-D13C7B6EE8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378-4699-A620-D13C7B6EE82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378-4699-A620-D13C7B6EE82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378-4699-A620-D13C7B6EE820}"/>
              </c:ext>
            </c:extLst>
          </c:dPt>
          <c:dLbls>
            <c:dLbl>
              <c:idx val="0"/>
              <c:layout>
                <c:manualLayout>
                  <c:x val="4.4300178233641123E-2"/>
                  <c:y val="-3.111429253161536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378-4699-A620-D13C7B6EE820}"/>
                </c:ext>
              </c:extLst>
            </c:dLbl>
            <c:dLbl>
              <c:idx val="1"/>
              <c:layout>
                <c:manualLayout>
                  <c:x val="5.4319175547584836E-3"/>
                  <c:y val="3.613457408732999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378-4699-A620-D13C7B6EE82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04'!$C$62:$C$65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04'!$D$62:$D$65</c:f>
              <c:numCache>
                <c:formatCode>#,##0</c:formatCode>
                <c:ptCount val="4"/>
                <c:pt idx="0">
                  <c:v>66711795</c:v>
                </c:pt>
                <c:pt idx="1">
                  <c:v>10389315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378-4699-A620-D13C7B6EE8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04'!$C$33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04'!$D$33:$O$33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6.6000000000000003E-2</c:v>
                </c:pt>
                <c:pt idx="2">
                  <c:v>8.4000000000000005E-2</c:v>
                </c:pt>
                <c:pt idx="3">
                  <c:v>0.104</c:v>
                </c:pt>
                <c:pt idx="4">
                  <c:v>7.0000000000000007E-2</c:v>
                </c:pt>
                <c:pt idx="5">
                  <c:v>0.108</c:v>
                </c:pt>
                <c:pt idx="6">
                  <c:v>7.1999999999999995E-2</c:v>
                </c:pt>
                <c:pt idx="7">
                  <c:v>6.4000000000000001E-2</c:v>
                </c:pt>
                <c:pt idx="8">
                  <c:v>0.10199999999999999</c:v>
                </c:pt>
                <c:pt idx="9">
                  <c:v>6.0999999999999999E-2</c:v>
                </c:pt>
                <c:pt idx="10">
                  <c:v>7.9000000000000001E-2</c:v>
                </c:pt>
                <c:pt idx="11">
                  <c:v>0.143342989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C3-4EA5-8D68-F6B2DBA8CDC0}"/>
            </c:ext>
          </c:extLst>
        </c:ser>
        <c:ser>
          <c:idx val="1"/>
          <c:order val="1"/>
          <c:tx>
            <c:strRef>
              <c:f>'Partida 04'!$C$34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04'!$D$34:$O$34</c:f>
              <c:numCache>
                <c:formatCode>0.0%</c:formatCode>
                <c:ptCount val="12"/>
                <c:pt idx="0">
                  <c:v>0.108</c:v>
                </c:pt>
                <c:pt idx="1">
                  <c:v>6.7000000000000004E-2</c:v>
                </c:pt>
                <c:pt idx="2">
                  <c:v>9.1999999999999998E-2</c:v>
                </c:pt>
                <c:pt idx="3">
                  <c:v>0.10199999999999999</c:v>
                </c:pt>
                <c:pt idx="4">
                  <c:v>6.9000000000000006E-2</c:v>
                </c:pt>
                <c:pt idx="5">
                  <c:v>0.11</c:v>
                </c:pt>
                <c:pt idx="6">
                  <c:v>7.0000000000000007E-2</c:v>
                </c:pt>
                <c:pt idx="7">
                  <c:v>6.7000000000000004E-2</c:v>
                </c:pt>
                <c:pt idx="8">
                  <c:v>0.10199999999999999</c:v>
                </c:pt>
                <c:pt idx="9">
                  <c:v>0.06</c:v>
                </c:pt>
                <c:pt idx="10">
                  <c:v>6.5000000000000002E-2</c:v>
                </c:pt>
                <c:pt idx="11">
                  <c:v>0.151865051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C3-4EA5-8D68-F6B2DBA8CDC0}"/>
            </c:ext>
          </c:extLst>
        </c:ser>
        <c:ser>
          <c:idx val="2"/>
          <c:order val="2"/>
          <c:tx>
            <c:strRef>
              <c:f>'Partida 04'!$C$35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04'!$D$35:$E$35</c:f>
              <c:numCache>
                <c:formatCode>0.0%</c:formatCode>
                <c:ptCount val="2"/>
                <c:pt idx="0">
                  <c:v>0.11545879724450414</c:v>
                </c:pt>
                <c:pt idx="1">
                  <c:v>6.2270974893008819E-2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C3-4EA5-8D68-F6B2DBA8CD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43661992"/>
        <c:axId val="443660032"/>
      </c:barChart>
      <c:catAx>
        <c:axId val="443661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3660032"/>
        <c:crosses val="autoZero"/>
        <c:auto val="0"/>
        <c:lblAlgn val="ctr"/>
        <c:lblOffset val="100"/>
        <c:noMultiLvlLbl val="0"/>
      </c:catAx>
      <c:valAx>
        <c:axId val="44366003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436619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2019-2020-2021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9515762776843888E-2"/>
          <c:y val="0.14230727957091571"/>
          <c:w val="0.87801232711079658"/>
          <c:h val="0.65441188877122858"/>
        </c:manualLayout>
      </c:layout>
      <c:lineChart>
        <c:grouping val="standard"/>
        <c:varyColors val="0"/>
        <c:ser>
          <c:idx val="1"/>
          <c:order val="0"/>
          <c:tx>
            <c:strRef>
              <c:f>'Partida 04'!$C$29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04'!$D$28:$O$28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04'!$D$29:$O$29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0.16500000000000001</c:v>
                </c:pt>
                <c:pt idx="2">
                  <c:v>0.24399999999999999</c:v>
                </c:pt>
                <c:pt idx="3">
                  <c:v>0.34699999999999998</c:v>
                </c:pt>
                <c:pt idx="4">
                  <c:v>0.41699999999999998</c:v>
                </c:pt>
                <c:pt idx="5">
                  <c:v>0.52300000000000002</c:v>
                </c:pt>
                <c:pt idx="6">
                  <c:v>0.53500000000000003</c:v>
                </c:pt>
                <c:pt idx="7">
                  <c:v>0.59899999999999998</c:v>
                </c:pt>
                <c:pt idx="8">
                  <c:v>0.70699999999999996</c:v>
                </c:pt>
                <c:pt idx="9">
                  <c:v>0.76800000000000002</c:v>
                </c:pt>
                <c:pt idx="10">
                  <c:v>0.84799999999999998</c:v>
                </c:pt>
                <c:pt idx="11">
                  <c:v>0.99099999999999999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47-4188-AD82-5D29363BEB25}"/>
            </c:ext>
          </c:extLst>
        </c:ser>
        <c:ser>
          <c:idx val="0"/>
          <c:order val="1"/>
          <c:tx>
            <c:strRef>
              <c:f>'Partida 04'!$C$30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cat>
            <c:strRef>
              <c:f>'Partida 04'!$D$28:$O$28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04'!$D$30:$O$30</c:f>
              <c:numCache>
                <c:formatCode>0.0%</c:formatCode>
                <c:ptCount val="12"/>
                <c:pt idx="0">
                  <c:v>0.108</c:v>
                </c:pt>
                <c:pt idx="1">
                  <c:v>0.17100000000000001</c:v>
                </c:pt>
                <c:pt idx="2">
                  <c:v>0.26300000000000001</c:v>
                </c:pt>
                <c:pt idx="3">
                  <c:v>0.36599999999999999</c:v>
                </c:pt>
                <c:pt idx="4">
                  <c:v>0.44600000000000001</c:v>
                </c:pt>
                <c:pt idx="5">
                  <c:v>0.55700000000000005</c:v>
                </c:pt>
                <c:pt idx="6">
                  <c:v>0.626</c:v>
                </c:pt>
                <c:pt idx="7">
                  <c:v>0.69399999999999995</c:v>
                </c:pt>
                <c:pt idx="8">
                  <c:v>0.71699999999999997</c:v>
                </c:pt>
                <c:pt idx="9">
                  <c:v>0.77300000000000002</c:v>
                </c:pt>
                <c:pt idx="10">
                  <c:v>0.83799999999999997</c:v>
                </c:pt>
                <c:pt idx="11">
                  <c:v>0.99299999999999999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F47-4188-AD82-5D29363BEB25}"/>
            </c:ext>
          </c:extLst>
        </c:ser>
        <c:ser>
          <c:idx val="2"/>
          <c:order val="2"/>
          <c:tx>
            <c:strRef>
              <c:f>'Partida 04'!$C$31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0504D"/>
                </a:solidFill>
                <a:ln>
                  <a:solidFill>
                    <a:srgbClr val="C0504D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BF47-4188-AD82-5D29363BEB25}"/>
              </c:ext>
            </c:extLst>
          </c:dPt>
          <c:dLbls>
            <c:dLbl>
              <c:idx val="0"/>
              <c:layout>
                <c:manualLayout>
                  <c:x val="-2.1784670993132794E-2"/>
                  <c:y val="-5.374089050467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47-4188-AD82-5D29363BEB25}"/>
                </c:ext>
              </c:extLst>
            </c:dLbl>
            <c:dLbl>
              <c:idx val="1"/>
              <c:layout>
                <c:manualLayout>
                  <c:x val="-2.2471910112359574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47-4188-AD82-5D29363BEB25}"/>
                </c:ext>
              </c:extLst>
            </c:dLbl>
            <c:dLbl>
              <c:idx val="2"/>
              <c:layout>
                <c:manualLayout>
                  <c:x val="-3.7453183520599252E-2"/>
                  <c:y val="-3.8571419893943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F47-4188-AD82-5D29363BEB25}"/>
                </c:ext>
              </c:extLst>
            </c:dLbl>
            <c:dLbl>
              <c:idx val="3"/>
              <c:layout>
                <c:manualLayout>
                  <c:x val="-2.9962546816479446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47-4188-AD82-5D29363BEB25}"/>
                </c:ext>
              </c:extLst>
            </c:dLbl>
            <c:dLbl>
              <c:idx val="4"/>
              <c:layout>
                <c:manualLayout>
                  <c:x val="-4.4943820224719058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47-4188-AD82-5D29363BEB25}"/>
                </c:ext>
              </c:extLst>
            </c:dLbl>
            <c:dLbl>
              <c:idx val="5"/>
              <c:layout>
                <c:manualLayout>
                  <c:x val="-5.8985442950022789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47-4188-AD82-5D29363BEB25}"/>
                </c:ext>
              </c:extLst>
            </c:dLbl>
            <c:dLbl>
              <c:idx val="6"/>
              <c:layout>
                <c:manualLayout>
                  <c:x val="-4.4828936642017252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F47-4188-AD82-5D29363BEB25}"/>
                </c:ext>
              </c:extLst>
            </c:dLbl>
            <c:dLbl>
              <c:idx val="7"/>
              <c:layout>
                <c:manualLayout>
                  <c:x val="-4.7188354360018246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F47-4188-AD82-5D29363BEB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'Partida 04'!$D$31:$E$31</c:f>
              <c:numCache>
                <c:formatCode>0.0%</c:formatCode>
                <c:ptCount val="2"/>
                <c:pt idx="0">
                  <c:v>0.11545879724450414</c:v>
                </c:pt>
                <c:pt idx="1">
                  <c:v>0.17220450851896296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BF47-4188-AD82-5D29363BEB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3658072"/>
        <c:axId val="443658464"/>
      </c:lineChart>
      <c:catAx>
        <c:axId val="443658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3658464"/>
        <c:crosses val="autoZero"/>
        <c:auto val="1"/>
        <c:lblAlgn val="ctr"/>
        <c:lblOffset val="100"/>
        <c:tickLblSkip val="1"/>
        <c:noMultiLvlLbl val="0"/>
      </c:catAx>
      <c:valAx>
        <c:axId val="44365846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36580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9424145015580926E-2"/>
          <c:y val="0.8605656237735152"/>
          <c:w val="0.89368604205373203"/>
          <c:h val="0.11608807987742276"/>
        </c:manualLayout>
      </c:layout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4" tIns="46561" rIns="93124" bIns="46561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24" tIns="46561" rIns="93124" bIns="4656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12-04-2021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12-04-2021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12-04-2021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12-04-2021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12-04-2021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12-04-2021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12-04-2021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12-04-2021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12-04-2021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12-04-2021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12-04-2021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12-04-2021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CD5F2392-8A48-41E7-B539-FDDC7F3E5040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85C769C-1811-409B-8EA4-BF8ADB72ED25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FEBRERO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95936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6002" y="7338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z="1200" smtClean="0"/>
              <a:t>2</a:t>
            </a:fld>
            <a:endParaRPr lang="es-CL" sz="12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282BAC5E-F067-407E-B23A-D381B1D615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2B46E8-5FCA-4B05-A798-3F9F146A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3</a:t>
            </a:fld>
            <a:endParaRPr lang="es-CL" sz="1200" dirty="0"/>
          </a:p>
          <a:p>
            <a:endParaRPr lang="es-CL" sz="1200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64D91F17-ADA1-4D69-AAA1-67459243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235" y="76384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4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1977319"/>
              </p:ext>
            </p:extLst>
          </p:nvPr>
        </p:nvGraphicFramePr>
        <p:xfrm>
          <a:off x="479235" y="1796399"/>
          <a:ext cx="8053205" cy="4297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3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4</a:t>
            </a:fld>
            <a:endParaRPr lang="es-CL" sz="12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4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1025208"/>
              </p:ext>
            </p:extLst>
          </p:nvPr>
        </p:nvGraphicFramePr>
        <p:xfrm>
          <a:off x="467544" y="1797048"/>
          <a:ext cx="8064896" cy="4224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z="1200" smtClean="0"/>
              <a:t>5</a:t>
            </a:fld>
            <a:endParaRPr lang="es-CL" sz="120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3" y="18139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224115"/>
            <a:ext cx="691276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20905"/>
              </p:ext>
            </p:extLst>
          </p:nvPr>
        </p:nvGraphicFramePr>
        <p:xfrm>
          <a:off x="467543" y="2196756"/>
          <a:ext cx="8138789" cy="2581102"/>
        </p:xfrm>
        <a:graphic>
          <a:graphicData uri="http://schemas.openxmlformats.org/drawingml/2006/table">
            <a:tbl>
              <a:tblPr/>
              <a:tblGrid>
                <a:gridCol w="930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0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05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05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72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1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58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87.028.668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14.986.729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10.478.279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4.111.881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303" y="6260692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6</a:t>
            </a:fld>
            <a:endParaRPr lang="es-CL" sz="120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4" y="69491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1962" y="1333898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956749"/>
              </p:ext>
            </p:extLst>
          </p:nvPr>
        </p:nvGraphicFramePr>
        <p:xfrm>
          <a:off x="391212" y="1737273"/>
          <a:ext cx="8210798" cy="4351345"/>
        </p:xfrm>
        <a:graphic>
          <a:graphicData uri="http://schemas.openxmlformats.org/drawingml/2006/table">
            <a:tbl>
              <a:tblPr/>
              <a:tblGrid>
                <a:gridCol w="889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9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4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83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18" marR="9418" marT="9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18" marR="9418" marT="9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5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87.028.668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14.986.729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10.478.279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364.856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23.097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1.342.543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1.342.543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23.097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5.192.904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4.111.881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8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4.164.754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4.111.881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4027</TotalTime>
  <Words>517</Words>
  <Application>Microsoft Office PowerPoint</Application>
  <PresentationFormat>Presentación en pantalla (4:3)</PresentationFormat>
  <Paragraphs>266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1_Tema de Office</vt:lpstr>
      <vt:lpstr>Tema de Office</vt:lpstr>
      <vt:lpstr>EJECUCIÓN PRESUPUESTARIA DE GASTOS ACUMULADA AL MES DE FEBRERO DE 2021 PARTIDA 04: CONTRALORÍA GENERAL DE LA REPÚBLICA</vt:lpstr>
      <vt:lpstr>EJECUCIÓN ACUMULADA DE GASTOS A FEBRERO DE 2021  PARTIDA 04 CONTRALORÍA GENERAL DE LA REPÚBLICA</vt:lpstr>
      <vt:lpstr>EJECUCIÓN ACUMULADA DE GASTOS A FEBRERO DE 2021  PARTIDA 04 CONTRALORÍA GENERAL DE LA REPÚBLICA</vt:lpstr>
      <vt:lpstr>EJECUCION ACUMULADA DE GASTOS A FEBRERO DE 2021  PARTIDA 04 CONTRALORÍA GENERAL DE LA REPÚBLICA</vt:lpstr>
      <vt:lpstr>EJECUCIÓN ACUMULADA DE GASTOS A FEBRERO DE 2021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278</cp:revision>
  <cp:lastPrinted>2019-10-18T21:20:26Z</cp:lastPrinted>
  <dcterms:created xsi:type="dcterms:W3CDTF">2016-06-23T13:38:47Z</dcterms:created>
  <dcterms:modified xsi:type="dcterms:W3CDTF">2021-04-12T20:53:59Z</dcterms:modified>
</cp:coreProperties>
</file>