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7F-4127-A354-FD0E990370EE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7F-4127-A354-FD0E990370EE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7F-4127-A354-FD0E990370EE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7F-4127-A354-FD0E990370EE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7F-4127-A354-FD0E990370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7F-4127-A354-FD0E990370EE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7F-4127-A354-FD0E990370EE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7F-4127-A354-FD0E990370EE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7F-4127-A354-FD0E990370EE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7F-4127-A354-FD0E990370EE}"/>
                </c:ext>
              </c:extLst>
            </c:dLbl>
            <c:dLbl>
              <c:idx val="7"/>
              <c:layout>
                <c:manualLayout>
                  <c:x val="6.2597809076680782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7F-4127-A354-FD0E990370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30'!$D$28:$K$28</c:f>
              <c:numCache>
                <c:formatCode>0.0%</c:formatCode>
                <c:ptCount val="8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  <c:pt idx="5">
                  <c:v>5.7010349373150471E-2</c:v>
                </c:pt>
                <c:pt idx="6">
                  <c:v>4.2599244380787694E-2</c:v>
                </c:pt>
                <c:pt idx="7">
                  <c:v>4.7822269625235198E-2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F7F-4127-A354-FD0E990370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68-499E-9B8C-0CFA2B096C64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668-499E-9B8C-0CFA2B096C64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668-499E-9B8C-0CFA2B096C64}"/>
              </c:ext>
            </c:extLst>
          </c:dPt>
          <c:dLbls>
            <c:dLbl>
              <c:idx val="6"/>
              <c:layout>
                <c:manualLayout>
                  <c:x val="-5.1433292295391848E-2"/>
                  <c:y val="-1.9129320387905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68-499E-9B8C-0CFA2B096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30'!$D$24:$K$24</c:f>
              <c:numCache>
                <c:formatCode>0.0%</c:formatCode>
                <c:ptCount val="8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  <c:pt idx="5">
                  <c:v>0.35663485292592711</c:v>
                </c:pt>
                <c:pt idx="6">
                  <c:v>0.39923409730671477</c:v>
                </c:pt>
                <c:pt idx="7">
                  <c:v>0.44705636693195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668-499E-9B8C-0CFA2B096C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septiembre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9376" y="1124744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4700" y="1705489"/>
            <a:ext cx="7931332" cy="2122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144293"/>
              </p:ext>
            </p:extLst>
          </p:nvPr>
        </p:nvGraphicFramePr>
        <p:xfrm>
          <a:off x="574700" y="1979040"/>
          <a:ext cx="7886701" cy="134792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2747727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308113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6498840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890139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326296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7318055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25124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230132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7139515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287578550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8211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54196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40156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1765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245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20964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95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7072" y="1085741"/>
            <a:ext cx="7848873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3500" y="1895318"/>
            <a:ext cx="7876016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266886"/>
              </p:ext>
            </p:extLst>
          </p:nvPr>
        </p:nvGraphicFramePr>
        <p:xfrm>
          <a:off x="567072" y="2186838"/>
          <a:ext cx="7848873" cy="4161900"/>
        </p:xfrm>
        <a:graphic>
          <a:graphicData uri="http://schemas.openxmlformats.org/drawingml/2006/table">
            <a:tbl>
              <a:tblPr/>
              <a:tblGrid>
                <a:gridCol w="263032">
                  <a:extLst>
                    <a:ext uri="{9D8B030D-6E8A-4147-A177-3AD203B41FA5}">
                      <a16:colId xmlns:a16="http://schemas.microsoft.com/office/drawing/2014/main" val="2060747491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2463065384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1288177377"/>
                    </a:ext>
                  </a:extLst>
                </a:gridCol>
                <a:gridCol w="2967001">
                  <a:extLst>
                    <a:ext uri="{9D8B030D-6E8A-4147-A177-3AD203B41FA5}">
                      <a16:colId xmlns:a16="http://schemas.microsoft.com/office/drawing/2014/main" val="1175500889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1593947102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1086636965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4118059050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4170400838"/>
                    </a:ext>
                  </a:extLst>
                </a:gridCol>
                <a:gridCol w="641799">
                  <a:extLst>
                    <a:ext uri="{9D8B030D-6E8A-4147-A177-3AD203B41FA5}">
                      <a16:colId xmlns:a16="http://schemas.microsoft.com/office/drawing/2014/main" val="3857604884"/>
                    </a:ext>
                  </a:extLst>
                </a:gridCol>
                <a:gridCol w="631277">
                  <a:extLst>
                    <a:ext uri="{9D8B030D-6E8A-4147-A177-3AD203B41FA5}">
                      <a16:colId xmlns:a16="http://schemas.microsoft.com/office/drawing/2014/main" val="2646493"/>
                    </a:ext>
                  </a:extLst>
                </a:gridCol>
              </a:tblGrid>
              <a:tr h="134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168058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98070"/>
                  </a:ext>
                </a:extLst>
              </a:tr>
              <a:tr h="140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179.357.837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74952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11.040.793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176.159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6.811.217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967411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712.205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70359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335.019.797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30.110.605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165.590.289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486767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62.117.668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87250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187630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27.522.223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91444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403927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455.558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06228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7.145.222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088615"/>
                  </a:ext>
                </a:extLst>
              </a:tr>
              <a:tr h="78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26.966.830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589798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464509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015112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67697"/>
                  </a:ext>
                </a:extLst>
              </a:tr>
              <a:tr h="73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230.601.187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23.610.472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103.472.610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47819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138.094.097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96.738.786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825905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29.744.828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7.026.472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2.577.995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212913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182442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46.364.975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13.935.478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4.103.839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010869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46073"/>
                  </a:ext>
                </a:extLst>
              </a:tr>
              <a:tr h="177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-1.206.478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198709"/>
                  </a:ext>
                </a:extLst>
              </a:tr>
              <a:tr h="99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600667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3306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915234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380180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471.663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61.019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28395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72796"/>
                  </a:ext>
                </a:extLst>
              </a:tr>
              <a:tr h="134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63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81" y="1163514"/>
            <a:ext cx="7902600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81" y="1988840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41263"/>
              </p:ext>
            </p:extLst>
          </p:nvPr>
        </p:nvGraphicFramePr>
        <p:xfrm>
          <a:off x="559081" y="2276872"/>
          <a:ext cx="7886701" cy="104662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4431997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3582339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8006757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453796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6306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855500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547446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9270556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9837525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263281020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9733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084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53190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6459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21712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46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4924" y="1111040"/>
            <a:ext cx="78838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060" y="1705420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754797"/>
              </p:ext>
            </p:extLst>
          </p:nvPr>
        </p:nvGraphicFramePr>
        <p:xfrm>
          <a:off x="572060" y="2032792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39426259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3148874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6419343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4803441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980164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906299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373103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4834506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48106196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928876513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47640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7490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7.381.801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5291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1560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33990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291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31175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0238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48570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613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13" y="1171369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3" y="1765395"/>
            <a:ext cx="7886701" cy="223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025455"/>
              </p:ext>
            </p:extLst>
          </p:nvPr>
        </p:nvGraphicFramePr>
        <p:xfrm>
          <a:off x="556675" y="2060848"/>
          <a:ext cx="7886701" cy="33143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3210752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231634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8131282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0176377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393017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696662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995305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438021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5280122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65787221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99012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8902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66341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20903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4888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3.034.500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055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21.530.940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3.034.500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57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996.586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1081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746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40722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8946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907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8436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65362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2004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76357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944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7982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486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28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4599" y="1200629"/>
            <a:ext cx="817933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96968"/>
              </p:ext>
            </p:extLst>
          </p:nvPr>
        </p:nvGraphicFramePr>
        <p:xfrm>
          <a:off x="464599" y="2117130"/>
          <a:ext cx="4056822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55230"/>
              </p:ext>
            </p:extLst>
          </p:nvPr>
        </p:nvGraphicFramePr>
        <p:xfrm>
          <a:off x="4593997" y="2119138"/>
          <a:ext cx="4052062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786" y="1212141"/>
            <a:ext cx="77836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500887"/>
              </p:ext>
            </p:extLst>
          </p:nvPr>
        </p:nvGraphicFramePr>
        <p:xfrm>
          <a:off x="573608" y="2197157"/>
          <a:ext cx="7814815" cy="3641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20374" y="1212141"/>
            <a:ext cx="792088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139728"/>
              </p:ext>
            </p:extLst>
          </p:nvPr>
        </p:nvGraphicFramePr>
        <p:xfrm>
          <a:off x="620374" y="2204864"/>
          <a:ext cx="7920880" cy="3832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19436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750205"/>
            <a:ext cx="7886701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3536"/>
              </p:ext>
            </p:extLst>
          </p:nvPr>
        </p:nvGraphicFramePr>
        <p:xfrm>
          <a:off x="569063" y="2060848"/>
          <a:ext cx="7886701" cy="212160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787557374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421188681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354731454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67626092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59824019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885425349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49092780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573125917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316043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65327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456.518.567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7.273.377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204.089.532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63084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17.149.003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10.354.048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49516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1.336.821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81265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404.424.790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29.313.922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182.899.699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9527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61200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57986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20470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8488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25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50362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31055" y="1733441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956028"/>
              </p:ext>
            </p:extLst>
          </p:nvPr>
        </p:nvGraphicFramePr>
        <p:xfrm>
          <a:off x="569063" y="2064820"/>
          <a:ext cx="7886698" cy="188689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947229554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82421914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197763158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03419923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98890472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65011111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155881582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515374108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912204103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464420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281689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157.816.555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854.398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37.012.444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7505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17.225.581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9.238.206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96452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27.408.161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4985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8772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417.723.529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45.959.112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190.345.295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84813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179.357.837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91370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7.381.801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37470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46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1" y="1184038"/>
            <a:ext cx="7882725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0040" y="2047497"/>
            <a:ext cx="7886701" cy="301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58289"/>
              </p:ext>
            </p:extLst>
          </p:nvPr>
        </p:nvGraphicFramePr>
        <p:xfrm>
          <a:off x="579465" y="2370180"/>
          <a:ext cx="7886701" cy="30923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5732442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7518050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7338702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18636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236176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911047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756329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5921387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6479623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95393202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56128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0210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17.225.581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9.238.206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23291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1233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465.667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78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6332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1281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63074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31158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3815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45845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198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7375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88313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73219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900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1058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690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0767" y="1148381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11285" y="1729340"/>
            <a:ext cx="783240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37924"/>
              </p:ext>
            </p:extLst>
          </p:nvPr>
        </p:nvGraphicFramePr>
        <p:xfrm>
          <a:off x="578068" y="2093605"/>
          <a:ext cx="7865626" cy="4186511"/>
        </p:xfrm>
        <a:graphic>
          <a:graphicData uri="http://schemas.openxmlformats.org/drawingml/2006/table">
            <a:tbl>
              <a:tblPr/>
              <a:tblGrid>
                <a:gridCol w="263594">
                  <a:extLst>
                    <a:ext uri="{9D8B030D-6E8A-4147-A177-3AD203B41FA5}">
                      <a16:colId xmlns:a16="http://schemas.microsoft.com/office/drawing/2014/main" val="1606129051"/>
                    </a:ext>
                  </a:extLst>
                </a:gridCol>
                <a:gridCol w="263594">
                  <a:extLst>
                    <a:ext uri="{9D8B030D-6E8A-4147-A177-3AD203B41FA5}">
                      <a16:colId xmlns:a16="http://schemas.microsoft.com/office/drawing/2014/main" val="1078555651"/>
                    </a:ext>
                  </a:extLst>
                </a:gridCol>
                <a:gridCol w="263594">
                  <a:extLst>
                    <a:ext uri="{9D8B030D-6E8A-4147-A177-3AD203B41FA5}">
                      <a16:colId xmlns:a16="http://schemas.microsoft.com/office/drawing/2014/main" val="3627349855"/>
                    </a:ext>
                  </a:extLst>
                </a:gridCol>
                <a:gridCol w="2973332">
                  <a:extLst>
                    <a:ext uri="{9D8B030D-6E8A-4147-A177-3AD203B41FA5}">
                      <a16:colId xmlns:a16="http://schemas.microsoft.com/office/drawing/2014/main" val="1941613633"/>
                    </a:ext>
                  </a:extLst>
                </a:gridCol>
                <a:gridCol w="706430">
                  <a:extLst>
                    <a:ext uri="{9D8B030D-6E8A-4147-A177-3AD203B41FA5}">
                      <a16:colId xmlns:a16="http://schemas.microsoft.com/office/drawing/2014/main" val="1566790722"/>
                    </a:ext>
                  </a:extLst>
                </a:gridCol>
                <a:gridCol w="706430">
                  <a:extLst>
                    <a:ext uri="{9D8B030D-6E8A-4147-A177-3AD203B41FA5}">
                      <a16:colId xmlns:a16="http://schemas.microsoft.com/office/drawing/2014/main" val="4002980621"/>
                    </a:ext>
                  </a:extLst>
                </a:gridCol>
                <a:gridCol w="706430">
                  <a:extLst>
                    <a:ext uri="{9D8B030D-6E8A-4147-A177-3AD203B41FA5}">
                      <a16:colId xmlns:a16="http://schemas.microsoft.com/office/drawing/2014/main" val="1910456204"/>
                    </a:ext>
                  </a:extLst>
                </a:gridCol>
                <a:gridCol w="706430">
                  <a:extLst>
                    <a:ext uri="{9D8B030D-6E8A-4147-A177-3AD203B41FA5}">
                      <a16:colId xmlns:a16="http://schemas.microsoft.com/office/drawing/2014/main" val="1254934007"/>
                    </a:ext>
                  </a:extLst>
                </a:gridCol>
                <a:gridCol w="643168">
                  <a:extLst>
                    <a:ext uri="{9D8B030D-6E8A-4147-A177-3AD203B41FA5}">
                      <a16:colId xmlns:a16="http://schemas.microsoft.com/office/drawing/2014/main" val="2474566107"/>
                    </a:ext>
                  </a:extLst>
                </a:gridCol>
                <a:gridCol w="632624">
                  <a:extLst>
                    <a:ext uri="{9D8B030D-6E8A-4147-A177-3AD203B41FA5}">
                      <a16:colId xmlns:a16="http://schemas.microsoft.com/office/drawing/2014/main" val="626263073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91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4278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27.408.161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32875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3254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82020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128.367.458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32.132.450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26.844.686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7612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26.844.686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3665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65.600.483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42991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2.647.428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8306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5706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51527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32132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2661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00867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5013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328942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570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919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535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90159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0218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800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40133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5100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461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9615" y="1171280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39696" y="1731595"/>
            <a:ext cx="7916619" cy="268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C9EA17-B686-49CE-8977-545BE6D8D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22695"/>
              </p:ext>
            </p:extLst>
          </p:nvPr>
        </p:nvGraphicFramePr>
        <p:xfrm>
          <a:off x="569615" y="2060848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603180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77400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135274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86291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845695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63307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060764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70778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4842613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23294462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8912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5240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7998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8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2590</Words>
  <Application>Microsoft Office PowerPoint</Application>
  <PresentationFormat>Presentación en pantalla (4:3)</PresentationFormat>
  <Paragraphs>1381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1_Tema de Office</vt:lpstr>
      <vt:lpstr>EJECUCIÓN ACUMULADA DE GASTOS PRESUPUESTARIOS AL MES DE AGOSTO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AGOSTO DE 2021  PARTIDA 30 MINISTERIO DE CIENCIA, TECNOLOGÍA, CONOCIMIENTO E INNOVACIÓN</vt:lpstr>
      <vt:lpstr>EJECUCIÓN ACUMULADA DE GASTOS A AGOSTO DE 2021  PARTIDA 30 MINISTERIO DE CIENCIA, TECNOLOGÍA, CONOCIMIENTO E INNOVACIÓN</vt:lpstr>
      <vt:lpstr>EJECUCIÓN ACUMULADA DE GASTOS A AGOSTO DE 2021  PARTIDA 30 MINISTERIO DE CIENCIA, TECNOLOGÍA, CONOCIMIENTO E INNOVACIÓN</vt:lpstr>
      <vt:lpstr>EJECUCIÓN ACUMULADA DE GASTOS A AGOSTO DE 2021  PARTIDA 30 RESUMEN POR CAPÍTULOS</vt:lpstr>
      <vt:lpstr>EJECUCIÓN ACUMULADA DE GASTOS A AGOSTO DE 2021  PARTIDA 30. CAPÍTUO 01. PROGRAMA 01: SUBSECRETARÍA DE CIENCIA, TECNOLOGÍA, CONOCIMIENTO E INNOVACIÓN</vt:lpstr>
      <vt:lpstr>EJECUCIÓN ACUMULADA DE GASTOS A AGOSTO DE 2021  PARTIDA 30. CAPÍTUO 01. PROGRAMA 02: FONDO DE INNOVACIÓN, CIENCIA Y TECNOLOGÍA</vt:lpstr>
      <vt:lpstr>EJECUCIÓN ACUMULADA DE GASTOS A AGOSTO DE 2021  PARTIDA 30. CAPÍTUO 01. PROGRAMA 02: FONDO DE INNOVACIÓN, CIENCIA Y TECNOLOGÍA</vt:lpstr>
      <vt:lpstr>EJECUCIÓN ACUMULADA DE GASTOS A AGOSTO DE 2021  PARTIDA 30. CAPÍTUO 01. PROGRAMA 03: SUBSECRETARÍA EJECUTIVA CONSEJO NACIONAL CTCI</vt:lpstr>
      <vt:lpstr>EJECUCIÓN ACUMULADA DE GASTOS A AGOSTO DE 2021  PARTIDA 30. CAPÍTUO 02. PROGRAMA 01: AGENCIA NACIONAL DE INVESTIGACIÓN Y DESARROLLO</vt:lpstr>
      <vt:lpstr>EJECUCIÓN ACUMULADA DE GASTOS A AGOSTO DE 2021  PARTIDA 30. CAPÍTUO 02. PROGRAMA 01: AGENCIA NACIONAL DE INVESTIGACIÓN Y DESARROLLO</vt:lpstr>
      <vt:lpstr>EJECUCIÓN ACUMULADA DE GASTOS A AGOSTO DE 2021  PARTIDA 30. CAPÍTUO 02. PROGRAMA 02: INICIATIVA CIENTÍFICO MILENIO</vt:lpstr>
      <vt:lpstr>EJECUCIÓN ACUMULADA DE GASTOS A AGOSTO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55</cp:revision>
  <dcterms:created xsi:type="dcterms:W3CDTF">2020-01-02T20:22:07Z</dcterms:created>
  <dcterms:modified xsi:type="dcterms:W3CDTF">2021-10-18T01:03:47Z</dcterms:modified>
</cp:coreProperties>
</file>