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9"/>
  </p:notesMasterIdLst>
  <p:sldIdLst>
    <p:sldId id="257" r:id="rId2"/>
    <p:sldId id="258" r:id="rId3"/>
    <p:sldId id="260" r:id="rId4"/>
    <p:sldId id="259" r:id="rId5"/>
    <p:sldId id="261" r:id="rId6"/>
    <p:sldId id="271" r:id="rId7"/>
    <p:sldId id="272" r:id="rId8"/>
    <p:sldId id="263" r:id="rId9"/>
    <p:sldId id="264" r:id="rId10"/>
    <p:sldId id="273" r:id="rId11"/>
    <p:sldId id="265" r:id="rId12"/>
    <p:sldId id="266" r:id="rId13"/>
    <p:sldId id="267" r:id="rId14"/>
    <p:sldId id="268" r:id="rId15"/>
    <p:sldId id="274" r:id="rId16"/>
    <p:sldId id="269" r:id="rId17"/>
    <p:sldId id="270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1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Distribución Presupuesto Inicial por Subtítulos de Gasto</a:t>
            </a:r>
            <a:endParaRPr lang="es-CL" sz="1050" b="1" dirty="0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04C-4EDC-9859-103E49F536A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04C-4EDC-9859-103E49F536A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04C-4EDC-9859-103E49F536A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04C-4EDC-9859-103E49F536A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04C-4EDC-9859-103E49F536A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04C-4EDC-9859-103E49F536A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29'!$C$60:$C$65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FINANCIEROS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29'!$D$60:$D$65</c:f>
              <c:numCache>
                <c:formatCode>#,##0</c:formatCode>
                <c:ptCount val="6"/>
                <c:pt idx="0">
                  <c:v>58340420</c:v>
                </c:pt>
                <c:pt idx="1">
                  <c:v>20721996</c:v>
                </c:pt>
                <c:pt idx="2">
                  <c:v>115021891</c:v>
                </c:pt>
                <c:pt idx="3">
                  <c:v>15314000</c:v>
                </c:pt>
                <c:pt idx="4">
                  <c:v>11072126</c:v>
                </c:pt>
                <c:pt idx="5">
                  <c:v>5618277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04C-4EDC-9859-103E49F536A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77294098400301592"/>
          <c:w val="0.97600337209504462"/>
          <c:h val="0.205378799194816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Distribución Presupuesto Inicial por Programa</a:t>
            </a:r>
          </a:p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i="0" baseline="0" dirty="0">
                <a:effectLst/>
              </a:rPr>
              <a:t>(en millones de $)</a:t>
            </a:r>
            <a:endParaRPr lang="es-CL" sz="1050" dirty="0">
              <a:effectLst/>
            </a:endParaRPr>
          </a:p>
        </c:rich>
      </c:tx>
      <c:layout>
        <c:manualLayout>
          <c:xMode val="edge"/>
          <c:yMode val="edge"/>
          <c:x val="0.25108183057759342"/>
          <c:y val="1.08843521867834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29'!$I$62:$I$67</c:f>
              <c:strCache>
                <c:ptCount val="6"/>
                <c:pt idx="0">
                  <c:v>Subse. de las Culturas y las Artes</c:v>
                </c:pt>
                <c:pt idx="1">
                  <c:v>Fondos Culturales y Artísticos</c:v>
                </c:pt>
                <c:pt idx="2">
                  <c:v>Subs. del Patrimonio Cultural</c:v>
                </c:pt>
                <c:pt idx="3">
                  <c:v>Serv. Nac. del Patrimonio Cultural</c:v>
                </c:pt>
                <c:pt idx="4">
                  <c:v>Red de Bibliotecas Públicas</c:v>
                </c:pt>
                <c:pt idx="5">
                  <c:v>Consejo de Monumentos Nacionales</c:v>
                </c:pt>
              </c:strCache>
            </c:strRef>
          </c:cat>
          <c:val>
            <c:numRef>
              <c:f>'Partida 29'!$J$62:$J$67</c:f>
              <c:numCache>
                <c:formatCode>#,##0</c:formatCode>
                <c:ptCount val="6"/>
                <c:pt idx="0">
                  <c:v>101133518000</c:v>
                </c:pt>
                <c:pt idx="1">
                  <c:v>43816908000</c:v>
                </c:pt>
                <c:pt idx="2">
                  <c:v>2177177000</c:v>
                </c:pt>
                <c:pt idx="3">
                  <c:v>66359127000</c:v>
                </c:pt>
                <c:pt idx="4">
                  <c:v>6442392000</c:v>
                </c:pt>
                <c:pt idx="5">
                  <c:v>6161428000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AB-4AD4-852C-7B12E798E42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790272"/>
        <c:axId val="164792960"/>
      </c:barChart>
      <c:catAx>
        <c:axId val="16479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792960"/>
        <c:crosses val="autoZero"/>
        <c:auto val="1"/>
        <c:lblAlgn val="ctr"/>
        <c:lblOffset val="100"/>
        <c:noMultiLvlLbl val="0"/>
      </c:catAx>
      <c:valAx>
        <c:axId val="1647929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6479027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317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2019 - 2020 - 2021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29'!$C$27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29'!$D$27:$O$27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7.9921513604330585E-2</c:v>
                </c:pt>
                <c:pt idx="2">
                  <c:v>0.13717439423748901</c:v>
                </c:pt>
                <c:pt idx="3">
                  <c:v>7.2538866589701587E-2</c:v>
                </c:pt>
                <c:pt idx="4">
                  <c:v>5.6511295592515033E-2</c:v>
                </c:pt>
                <c:pt idx="5">
                  <c:v>6.4773785837824296E-2</c:v>
                </c:pt>
                <c:pt idx="6">
                  <c:v>7.6502888629789739E-2</c:v>
                </c:pt>
                <c:pt idx="7">
                  <c:v>6.9076216464543885E-2</c:v>
                </c:pt>
                <c:pt idx="8">
                  <c:v>6.014651930510749E-2</c:v>
                </c:pt>
                <c:pt idx="9">
                  <c:v>4.9851262513173289E-2</c:v>
                </c:pt>
                <c:pt idx="10">
                  <c:v>7.318275867085236E-2</c:v>
                </c:pt>
                <c:pt idx="11">
                  <c:v>0.16684786670763763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0C-4796-8171-2C6942A643A8}"/>
            </c:ext>
          </c:extLst>
        </c:ser>
        <c:ser>
          <c:idx val="1"/>
          <c:order val="1"/>
          <c:tx>
            <c:strRef>
              <c:f>'Partida 29'!$C$28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29'!$D$28:$O$28</c:f>
              <c:numCache>
                <c:formatCode>0.0%</c:formatCode>
                <c:ptCount val="12"/>
                <c:pt idx="0">
                  <c:v>6.9646111836758742E-2</c:v>
                </c:pt>
                <c:pt idx="1">
                  <c:v>5.983056108391762E-2</c:v>
                </c:pt>
                <c:pt idx="2">
                  <c:v>0.13887111053917356</c:v>
                </c:pt>
                <c:pt idx="3">
                  <c:v>5.0673262663486762E-2</c:v>
                </c:pt>
                <c:pt idx="4">
                  <c:v>5.002137621721383E-2</c:v>
                </c:pt>
                <c:pt idx="5">
                  <c:v>5.1665009361961875E-2</c:v>
                </c:pt>
                <c:pt idx="6">
                  <c:v>8.4079187580167164E-2</c:v>
                </c:pt>
                <c:pt idx="7">
                  <c:v>5.9959157315838923E-2</c:v>
                </c:pt>
                <c:pt idx="8">
                  <c:v>6.7166294575593657E-2</c:v>
                </c:pt>
                <c:pt idx="9">
                  <c:v>5.8614863808057867E-2</c:v>
                </c:pt>
                <c:pt idx="10">
                  <c:v>6.1215464332056345E-2</c:v>
                </c:pt>
                <c:pt idx="11">
                  <c:v>0.16430728635697872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0C-4796-8171-2C6942A643A8}"/>
            </c:ext>
          </c:extLst>
        </c:ser>
        <c:ser>
          <c:idx val="0"/>
          <c:order val="2"/>
          <c:tx>
            <c:strRef>
              <c:f>'Partida 29'!$C$29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252854812397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90C-4796-8171-2C6942A643A8}"/>
                </c:ext>
              </c:extLst>
            </c:dLbl>
            <c:dLbl>
              <c:idx val="1"/>
              <c:layout>
                <c:manualLayout>
                  <c:x val="1.5361267654630209E-2"/>
                  <c:y val="-7.25880201188836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90C-4796-8171-2C6942A643A8}"/>
                </c:ext>
              </c:extLst>
            </c:dLbl>
            <c:dLbl>
              <c:idx val="2"/>
              <c:layout>
                <c:manualLayout>
                  <c:x val="1.546302094204411E-2"/>
                  <c:y val="3.62940100594418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90C-4796-8171-2C6942A643A8}"/>
                </c:ext>
              </c:extLst>
            </c:dLbl>
            <c:dLbl>
              <c:idx val="3"/>
              <c:layout>
                <c:manualLayout>
                  <c:x val="8.83601196688234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90C-4796-8171-2C6942A643A8}"/>
                </c:ext>
              </c:extLst>
            </c:dLbl>
            <c:dLbl>
              <c:idx val="4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90C-4796-8171-2C6942A643A8}"/>
                </c:ext>
              </c:extLst>
            </c:dLbl>
            <c:dLbl>
              <c:idx val="5"/>
              <c:layout>
                <c:manualLayout>
                  <c:x val="1.08754758020662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90C-4796-8171-2C6942A643A8}"/>
                </c:ext>
              </c:extLst>
            </c:dLbl>
            <c:dLbl>
              <c:idx val="6"/>
              <c:layout>
                <c:manualLayout>
                  <c:x val="6.5252854812397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90C-4796-8171-2C6942A643A8}"/>
                </c:ext>
              </c:extLst>
            </c:dLbl>
            <c:dLbl>
              <c:idx val="7"/>
              <c:layout>
                <c:manualLayout>
                  <c:x val="4.4180059834410127E-3"/>
                  <c:y val="-6.6538249786771156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90C-4796-8171-2C6942A643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29'!$D$26:$O$26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29'!$D$29:$K$29</c:f>
              <c:numCache>
                <c:formatCode>0.0%</c:formatCode>
                <c:ptCount val="8"/>
                <c:pt idx="0">
                  <c:v>5.349040904212117E-2</c:v>
                </c:pt>
                <c:pt idx="1">
                  <c:v>3.3876371177723033E-2</c:v>
                </c:pt>
                <c:pt idx="2">
                  <c:v>8.2147799165064816E-2</c:v>
                </c:pt>
                <c:pt idx="3">
                  <c:v>5.6696561029509422E-2</c:v>
                </c:pt>
                <c:pt idx="4">
                  <c:v>7.485901354871749E-2</c:v>
                </c:pt>
                <c:pt idx="5">
                  <c:v>0.12159505908260365</c:v>
                </c:pt>
                <c:pt idx="6">
                  <c:v>6.6268986500112523E-2</c:v>
                </c:pt>
                <c:pt idx="7">
                  <c:v>8.1660689382615545E-2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90C-4796-8171-2C6942A643A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433472"/>
        <c:axId val="139435008"/>
      </c:barChart>
      <c:catAx>
        <c:axId val="1394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5008"/>
        <c:crosses val="autoZero"/>
        <c:auto val="1"/>
        <c:lblAlgn val="ctr"/>
        <c:lblOffset val="100"/>
        <c:noMultiLvlLbl val="0"/>
      </c:catAx>
      <c:valAx>
        <c:axId val="139435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347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2019 - 2020 - 2021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257142677573492"/>
          <c:w val="0.88341519176235084"/>
          <c:h val="0.57204384137070852"/>
        </c:manualLayout>
      </c:layout>
      <c:lineChart>
        <c:grouping val="standard"/>
        <c:varyColors val="0"/>
        <c:ser>
          <c:idx val="2"/>
          <c:order val="0"/>
          <c:tx>
            <c:strRef>
              <c:f>'Partida 29'!$C$21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29'!$D$21:$O$21</c:f>
              <c:numCache>
                <c:formatCode>0.0%</c:formatCode>
                <c:ptCount val="12"/>
                <c:pt idx="0">
                  <c:v>4.5857071044580776E-2</c:v>
                </c:pt>
                <c:pt idx="1">
                  <c:v>0.12577858464891137</c:v>
                </c:pt>
                <c:pt idx="2">
                  <c:v>0.26048616862761192</c:v>
                </c:pt>
                <c:pt idx="3">
                  <c:v>0.3327555477648913</c:v>
                </c:pt>
                <c:pt idx="4">
                  <c:v>0.3890051871839908</c:v>
                </c:pt>
                <c:pt idx="5">
                  <c:v>0.45367588589596824</c:v>
                </c:pt>
                <c:pt idx="6">
                  <c:v>0.52656162063434608</c:v>
                </c:pt>
                <c:pt idx="7">
                  <c:v>0.59552774774358397</c:v>
                </c:pt>
                <c:pt idx="8">
                  <c:v>0.65567426704869147</c:v>
                </c:pt>
                <c:pt idx="9">
                  <c:v>0.70552552956186476</c:v>
                </c:pt>
                <c:pt idx="10">
                  <c:v>0.77732792109935456</c:v>
                </c:pt>
                <c:pt idx="11">
                  <c:v>0.96752980970302327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6C7-43EE-81AF-AEFC73E16DB3}"/>
            </c:ext>
          </c:extLst>
        </c:ser>
        <c:ser>
          <c:idx val="1"/>
          <c:order val="1"/>
          <c:tx>
            <c:strRef>
              <c:f>'Partida 29'!$C$22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29'!$D$22:$O$22</c:f>
              <c:numCache>
                <c:formatCode>0.0%</c:formatCode>
                <c:ptCount val="12"/>
                <c:pt idx="0">
                  <c:v>6.9646111836758742E-2</c:v>
                </c:pt>
                <c:pt idx="1">
                  <c:v>0.12947667292067636</c:v>
                </c:pt>
                <c:pt idx="2">
                  <c:v>0.26610432265078637</c:v>
                </c:pt>
                <c:pt idx="3">
                  <c:v>0.31987672534576783</c:v>
                </c:pt>
                <c:pt idx="4">
                  <c:v>0.3992652242505364</c:v>
                </c:pt>
                <c:pt idx="5">
                  <c:v>0.45093023361249823</c:v>
                </c:pt>
                <c:pt idx="6">
                  <c:v>0.53937400946041036</c:v>
                </c:pt>
                <c:pt idx="7">
                  <c:v>0.59933316677624926</c:v>
                </c:pt>
                <c:pt idx="8">
                  <c:v>0.66519525941704938</c:v>
                </c:pt>
                <c:pt idx="9">
                  <c:v>0.71399082901982214</c:v>
                </c:pt>
                <c:pt idx="10">
                  <c:v>0.77520629335187852</c:v>
                </c:pt>
                <c:pt idx="11">
                  <c:v>0.93930979922414171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6C7-43EE-81AF-AEFC73E16DB3}"/>
            </c:ext>
          </c:extLst>
        </c:ser>
        <c:ser>
          <c:idx val="0"/>
          <c:order val="2"/>
          <c:tx>
            <c:strRef>
              <c:f>'Partida 29'!$C$23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28575" cap="rnd">
              <a:solidFill>
                <a:srgbClr val="C0504D"/>
              </a:solidFill>
              <a:round/>
            </a:ln>
            <a:effectLst>
              <a:outerShdw blurRad="40000" dist="23000" dir="5400000" rotWithShape="0">
                <a:sysClr val="windowText" lastClr="000000">
                  <a:alpha val="35000"/>
                </a:sysClr>
              </a:outerShdw>
            </a:effectLst>
          </c:spPr>
          <c:marker>
            <c:symbol val="circle"/>
            <c:size val="5"/>
            <c:spPr>
              <a:solidFill>
                <a:srgbClr val="C00000"/>
              </a:solidFill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4.6396011091203913E-2"/>
                  <c:y val="-3.9909291351539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6C7-43EE-81AF-AEFC73E16DB3}"/>
                </c:ext>
              </c:extLst>
            </c:dLbl>
            <c:dLbl>
              <c:idx val="1"/>
              <c:layout>
                <c:manualLayout>
                  <c:x val="-3.9768009506746228E-2"/>
                  <c:y val="-3.6281173955945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6C7-43EE-81AF-AEFC73E16DB3}"/>
                </c:ext>
              </c:extLst>
            </c:dLbl>
            <c:dLbl>
              <c:idx val="2"/>
              <c:layout>
                <c:manualLayout>
                  <c:x val="-4.4186677229718009E-2"/>
                  <c:y val="-2.9024939164756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6C7-43EE-81AF-AEFC73E16DB3}"/>
                </c:ext>
              </c:extLst>
            </c:dLbl>
            <c:dLbl>
              <c:idx val="3"/>
              <c:layout>
                <c:manualLayout>
                  <c:x val="-4.6396011091203913E-2"/>
                  <c:y val="-2.539682176916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6C7-43EE-81AF-AEFC73E16DB3}"/>
                </c:ext>
              </c:extLst>
            </c:dLbl>
            <c:dLbl>
              <c:idx val="4"/>
              <c:layout>
                <c:manualLayout>
                  <c:x val="-4.1977343368232188E-2"/>
                  <c:y val="-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6C7-43EE-81AF-AEFC73E16DB3}"/>
                </c:ext>
              </c:extLst>
            </c:dLbl>
            <c:dLbl>
              <c:idx val="5"/>
              <c:layout>
                <c:manualLayout>
                  <c:x val="-4.1977343368232112E-2"/>
                  <c:y val="-3.2653056560350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6C7-43EE-81AF-AEFC73E16DB3}"/>
                </c:ext>
              </c:extLst>
            </c:dLbl>
            <c:dLbl>
              <c:idx val="6"/>
              <c:layout>
                <c:manualLayout>
                  <c:x val="-6.6280015844577017E-2"/>
                  <c:y val="-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6C7-43EE-81AF-AEFC73E16DB3}"/>
                </c:ext>
              </c:extLst>
            </c:dLbl>
            <c:dLbl>
              <c:idx val="7"/>
              <c:layout>
                <c:manualLayout>
                  <c:x val="-3.9768009506746291E-2"/>
                  <c:y val="-3.2653056560350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6C7-43EE-81AF-AEFC73E16DB3}"/>
                </c:ext>
              </c:extLst>
            </c:dLbl>
            <c:dLbl>
              <c:idx val="8"/>
              <c:layout>
                <c:manualLayout>
                  <c:x val="-2.6512006337830806E-2"/>
                  <c:y val="-2.1768704373566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6C7-43EE-81AF-AEFC73E16DB3}"/>
                </c:ext>
              </c:extLst>
            </c:dLbl>
            <c:dLbl>
              <c:idx val="9"/>
              <c:layout>
                <c:manualLayout>
                  <c:x val="-3.9768009506746207E-2"/>
                  <c:y val="-2.1768704373566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6C7-43EE-81AF-AEFC73E16DB3}"/>
                </c:ext>
              </c:extLst>
            </c:dLbl>
            <c:dLbl>
              <c:idx val="10"/>
              <c:layout>
                <c:manualLayout>
                  <c:x val="-5.0814678814175715E-2"/>
                  <c:y val="-1.0884352186783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6C7-43EE-81AF-AEFC73E16D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29'!$D$23:$K$23</c:f>
              <c:numCache>
                <c:formatCode>0.0%</c:formatCode>
                <c:ptCount val="8"/>
                <c:pt idx="0">
                  <c:v>5.349040904212117E-2</c:v>
                </c:pt>
                <c:pt idx="1">
                  <c:v>8.6502340233906752E-2</c:v>
                </c:pt>
                <c:pt idx="2">
                  <c:v>0.168056103215907</c:v>
                </c:pt>
                <c:pt idx="3">
                  <c:v>0.22475266424541643</c:v>
                </c:pt>
                <c:pt idx="4">
                  <c:v>0.29950714656175231</c:v>
                </c:pt>
                <c:pt idx="5">
                  <c:v>0.42086620311970541</c:v>
                </c:pt>
                <c:pt idx="6">
                  <c:v>0.48713518961981789</c:v>
                </c:pt>
                <c:pt idx="7">
                  <c:v>0.56879587900243345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86C7-43EE-81AF-AEFC73E16D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191232"/>
        <c:axId val="142205312"/>
      </c:lineChart>
      <c:catAx>
        <c:axId val="142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205312"/>
        <c:crosses val="autoZero"/>
        <c:auto val="1"/>
        <c:lblAlgn val="ctr"/>
        <c:lblOffset val="100"/>
        <c:noMultiLvlLbl val="0"/>
      </c:catAx>
      <c:valAx>
        <c:axId val="142205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91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17-10-2021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7696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859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14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3668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17-10-2021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450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17-10-2021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702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17-10-2021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5511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17-10-2021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28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17-10-2021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4258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17-10-2021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050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17-10-2021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562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C4D4A02F-D281-4983-AABC-D2B3DB8CD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12">
            <a:extLst>
              <a:ext uri="{FF2B5EF4-FFF2-40B4-BE49-F238E27FC236}">
                <a16:creationId xmlns:a16="http://schemas.microsoft.com/office/drawing/2014/main" id="{13857662-5DF6-4B90-BC4B-9FA02C2D0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81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6864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/>
              <a:t>Valparaíso, septiembre 2021</a:t>
            </a: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62996" y="1165345"/>
            <a:ext cx="7888141" cy="7911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62996" y="1956492"/>
            <a:ext cx="7832740" cy="2660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572782"/>
              </p:ext>
            </p:extLst>
          </p:nvPr>
        </p:nvGraphicFramePr>
        <p:xfrm>
          <a:off x="564436" y="2276872"/>
          <a:ext cx="7886701" cy="2591196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41548581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68791842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91742050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75643030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8710593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12588280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83109470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44929098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468986357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67038722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9480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93819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8.754.359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13571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06071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8.663.124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71354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12.199.880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8.663.124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63894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1.015.398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08217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1.323.259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48048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318.520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516889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Organizaciones Culturales Colaboradoras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1.013.915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65152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1.185.476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85221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1.575.336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1.575.336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542323"/>
                  </a:ext>
                </a:extLst>
              </a:tr>
              <a:tr h="2362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y Desarrollo de las Artes Escénicas, Ley N° 21.175.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2.337.836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2.337.836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2.231.220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815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6359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567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871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1945" y="1165177"/>
            <a:ext cx="788670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1944" y="1751478"/>
            <a:ext cx="7886701" cy="2833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598694"/>
              </p:ext>
            </p:extLst>
          </p:nvPr>
        </p:nvGraphicFramePr>
        <p:xfrm>
          <a:off x="521945" y="2060848"/>
          <a:ext cx="7886701" cy="250658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67382184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10727783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93722161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63071736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0266379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47429350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763836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767766731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23219729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7870201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936241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33837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43.816.908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44.803.297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986.389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29.623.763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0265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3.207.863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3.376.902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1.452.113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5716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301.176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135.496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-165.680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8775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40.306.069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40.468.843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27.325.373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363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39.841.914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40.004.688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26.884.879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6615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7.584.526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7.584.526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4.644.492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7149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12.521.679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12.521.679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10.494.879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8276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5.571.408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5.571.408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2.878.167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2308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10.096.640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10.259.414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5.871.923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347038"/>
                  </a:ext>
                </a:extLst>
              </a:tr>
              <a:tr h="175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y Desarrollo de las Artes Escénicas, Ley N° 21.175.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4.067.661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4.067.661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2.995.418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0328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440.494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2950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440.494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9395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820.256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91239,6%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298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820.256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91239,6%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9225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642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969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0854" y="1232466"/>
            <a:ext cx="788670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1635" y="1876871"/>
            <a:ext cx="7886701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798791"/>
              </p:ext>
            </p:extLst>
          </p:nvPr>
        </p:nvGraphicFramePr>
        <p:xfrm>
          <a:off x="550854" y="2204864"/>
          <a:ext cx="7886701" cy="2331125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61857152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34413907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090856690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38838902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57643734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5079476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48696391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22965454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47091754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401516743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84299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37094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2.177.177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2.286.729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1.237.870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5137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1.225.369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1.230.762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736.991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1907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843.634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843.634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468.509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4156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7893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4485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2067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839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7501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269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1642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6424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6349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9360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432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895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382" y="1099147"/>
            <a:ext cx="8056015" cy="52953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endParaRPr lang="es-CL" sz="11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57922" y="1659462"/>
            <a:ext cx="8063475" cy="28435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813804"/>
              </p:ext>
            </p:extLst>
          </p:nvPr>
        </p:nvGraphicFramePr>
        <p:xfrm>
          <a:off x="465382" y="1989850"/>
          <a:ext cx="8063475" cy="4351327"/>
        </p:xfrm>
        <a:graphic>
          <a:graphicData uri="http://schemas.openxmlformats.org/drawingml/2006/table">
            <a:tbl>
              <a:tblPr/>
              <a:tblGrid>
                <a:gridCol w="270223">
                  <a:extLst>
                    <a:ext uri="{9D8B030D-6E8A-4147-A177-3AD203B41FA5}">
                      <a16:colId xmlns:a16="http://schemas.microsoft.com/office/drawing/2014/main" val="4258533390"/>
                    </a:ext>
                  </a:extLst>
                </a:gridCol>
                <a:gridCol w="270223">
                  <a:extLst>
                    <a:ext uri="{9D8B030D-6E8A-4147-A177-3AD203B41FA5}">
                      <a16:colId xmlns:a16="http://schemas.microsoft.com/office/drawing/2014/main" val="1038996853"/>
                    </a:ext>
                  </a:extLst>
                </a:gridCol>
                <a:gridCol w="270223">
                  <a:extLst>
                    <a:ext uri="{9D8B030D-6E8A-4147-A177-3AD203B41FA5}">
                      <a16:colId xmlns:a16="http://schemas.microsoft.com/office/drawing/2014/main" val="4184052698"/>
                    </a:ext>
                  </a:extLst>
                </a:gridCol>
                <a:gridCol w="3048123">
                  <a:extLst>
                    <a:ext uri="{9D8B030D-6E8A-4147-A177-3AD203B41FA5}">
                      <a16:colId xmlns:a16="http://schemas.microsoft.com/office/drawing/2014/main" val="299108886"/>
                    </a:ext>
                  </a:extLst>
                </a:gridCol>
                <a:gridCol w="724200">
                  <a:extLst>
                    <a:ext uri="{9D8B030D-6E8A-4147-A177-3AD203B41FA5}">
                      <a16:colId xmlns:a16="http://schemas.microsoft.com/office/drawing/2014/main" val="220281058"/>
                    </a:ext>
                  </a:extLst>
                </a:gridCol>
                <a:gridCol w="724200">
                  <a:extLst>
                    <a:ext uri="{9D8B030D-6E8A-4147-A177-3AD203B41FA5}">
                      <a16:colId xmlns:a16="http://schemas.microsoft.com/office/drawing/2014/main" val="3196286891"/>
                    </a:ext>
                  </a:extLst>
                </a:gridCol>
                <a:gridCol w="724200">
                  <a:extLst>
                    <a:ext uri="{9D8B030D-6E8A-4147-A177-3AD203B41FA5}">
                      <a16:colId xmlns:a16="http://schemas.microsoft.com/office/drawing/2014/main" val="1045943331"/>
                    </a:ext>
                  </a:extLst>
                </a:gridCol>
                <a:gridCol w="724200">
                  <a:extLst>
                    <a:ext uri="{9D8B030D-6E8A-4147-A177-3AD203B41FA5}">
                      <a16:colId xmlns:a16="http://schemas.microsoft.com/office/drawing/2014/main" val="2934899909"/>
                    </a:ext>
                  </a:extLst>
                </a:gridCol>
                <a:gridCol w="659346">
                  <a:extLst>
                    <a:ext uri="{9D8B030D-6E8A-4147-A177-3AD203B41FA5}">
                      <a16:colId xmlns:a16="http://schemas.microsoft.com/office/drawing/2014/main" val="3607175232"/>
                    </a:ext>
                  </a:extLst>
                </a:gridCol>
                <a:gridCol w="648537">
                  <a:extLst>
                    <a:ext uri="{9D8B030D-6E8A-4147-A177-3AD203B41FA5}">
                      <a16:colId xmlns:a16="http://schemas.microsoft.com/office/drawing/2014/main" val="4245376219"/>
                    </a:ext>
                  </a:extLst>
                </a:gridCol>
              </a:tblGrid>
              <a:tr h="126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814077"/>
                  </a:ext>
                </a:extLst>
              </a:tr>
              <a:tr h="3876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771749"/>
                  </a:ext>
                </a:extLst>
              </a:tr>
              <a:tr h="1661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66.359.127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64.273.791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-2.085.336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39.459.042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21974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28.694.044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28.994.961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300.917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19.248.884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15001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8.131.296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8.131.296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4.048.937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79529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12.672.074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12.672.074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7.235.361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07357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5.292.762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5.292.762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3.197.412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73510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1.780.700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1.780.700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1.725.126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25274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71.118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71.118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36658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1.874.090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1.874.090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1.249.394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58787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166.854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166.854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151.774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47663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del Patrimonio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27064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600735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2.444.275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903835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4.826.251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4.826.251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1.487.054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06557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2.602.032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2.602.032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816.588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67140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115.968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115.968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53.702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94016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290.629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290.629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88.567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45390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524.474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171.238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84374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847.307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847.307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121.237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34179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Sector Público, Archivo Nacional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445.841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445.841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235.722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17829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106.620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30727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108.786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106.620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10407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23.746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60041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50037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55430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2.544.902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2.550.855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659.866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9382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48379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2.275.436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2.275.436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601.801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6702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66.091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66.091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11.785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83304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101.866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107.819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55351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84.976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84.976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45.233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29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265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75929" y="1198859"/>
            <a:ext cx="795645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75928" y="1859045"/>
            <a:ext cx="804429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229809"/>
              </p:ext>
            </p:extLst>
          </p:nvPr>
        </p:nvGraphicFramePr>
        <p:xfrm>
          <a:off x="575928" y="2147077"/>
          <a:ext cx="7956458" cy="2786249"/>
        </p:xfrm>
        <a:graphic>
          <a:graphicData uri="http://schemas.openxmlformats.org/drawingml/2006/table">
            <a:tbl>
              <a:tblPr/>
              <a:tblGrid>
                <a:gridCol w="266638">
                  <a:extLst>
                    <a:ext uri="{9D8B030D-6E8A-4147-A177-3AD203B41FA5}">
                      <a16:colId xmlns:a16="http://schemas.microsoft.com/office/drawing/2014/main" val="3243077745"/>
                    </a:ext>
                  </a:extLst>
                </a:gridCol>
                <a:gridCol w="266638">
                  <a:extLst>
                    <a:ext uri="{9D8B030D-6E8A-4147-A177-3AD203B41FA5}">
                      <a16:colId xmlns:a16="http://schemas.microsoft.com/office/drawing/2014/main" val="4150895466"/>
                    </a:ext>
                  </a:extLst>
                </a:gridCol>
                <a:gridCol w="266638">
                  <a:extLst>
                    <a:ext uri="{9D8B030D-6E8A-4147-A177-3AD203B41FA5}">
                      <a16:colId xmlns:a16="http://schemas.microsoft.com/office/drawing/2014/main" val="4228947040"/>
                    </a:ext>
                  </a:extLst>
                </a:gridCol>
                <a:gridCol w="3007668">
                  <a:extLst>
                    <a:ext uri="{9D8B030D-6E8A-4147-A177-3AD203B41FA5}">
                      <a16:colId xmlns:a16="http://schemas.microsoft.com/office/drawing/2014/main" val="1523801725"/>
                    </a:ext>
                  </a:extLst>
                </a:gridCol>
                <a:gridCol w="714588">
                  <a:extLst>
                    <a:ext uri="{9D8B030D-6E8A-4147-A177-3AD203B41FA5}">
                      <a16:colId xmlns:a16="http://schemas.microsoft.com/office/drawing/2014/main" val="941039405"/>
                    </a:ext>
                  </a:extLst>
                </a:gridCol>
                <a:gridCol w="714588">
                  <a:extLst>
                    <a:ext uri="{9D8B030D-6E8A-4147-A177-3AD203B41FA5}">
                      <a16:colId xmlns:a16="http://schemas.microsoft.com/office/drawing/2014/main" val="3637187992"/>
                    </a:ext>
                  </a:extLst>
                </a:gridCol>
                <a:gridCol w="714588">
                  <a:extLst>
                    <a:ext uri="{9D8B030D-6E8A-4147-A177-3AD203B41FA5}">
                      <a16:colId xmlns:a16="http://schemas.microsoft.com/office/drawing/2014/main" val="4181190641"/>
                    </a:ext>
                  </a:extLst>
                </a:gridCol>
                <a:gridCol w="714588">
                  <a:extLst>
                    <a:ext uri="{9D8B030D-6E8A-4147-A177-3AD203B41FA5}">
                      <a16:colId xmlns:a16="http://schemas.microsoft.com/office/drawing/2014/main" val="2701774031"/>
                    </a:ext>
                  </a:extLst>
                </a:gridCol>
                <a:gridCol w="650595">
                  <a:extLst>
                    <a:ext uri="{9D8B030D-6E8A-4147-A177-3AD203B41FA5}">
                      <a16:colId xmlns:a16="http://schemas.microsoft.com/office/drawing/2014/main" val="2928938538"/>
                    </a:ext>
                  </a:extLst>
                </a:gridCol>
                <a:gridCol w="639929">
                  <a:extLst>
                    <a:ext uri="{9D8B030D-6E8A-4147-A177-3AD203B41FA5}">
                      <a16:colId xmlns:a16="http://schemas.microsoft.com/office/drawing/2014/main" val="111570348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410399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0706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4.551.500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-4.551.500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051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4.551.500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-4.551.500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8578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495.954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3900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495.954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2339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7.924.871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7.924.871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5.620.926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5246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534.875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1.899.999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1.365.124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544.588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0578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534.875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584.610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534.875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1478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1.315.389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1.315.389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092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131680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Administrativo-Programa de Desarrollo Local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4.605.737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5719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2.784.259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1.419.135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-1.365.124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470.601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3098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573.703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573.703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187.521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9876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494.792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-49.735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283.080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6235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1.666.029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350.640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-1.315.389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233555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2.141.627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21416270,0%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7350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2.152.466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2.141.627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21416270,0%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1490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849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278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93609" y="1139947"/>
            <a:ext cx="7938831" cy="7911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593609" y="1959967"/>
            <a:ext cx="793883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843487"/>
              </p:ext>
            </p:extLst>
          </p:nvPr>
        </p:nvGraphicFramePr>
        <p:xfrm>
          <a:off x="593609" y="2276872"/>
          <a:ext cx="7938832" cy="2852057"/>
        </p:xfrm>
        <a:graphic>
          <a:graphicData uri="http://schemas.openxmlformats.org/drawingml/2006/table">
            <a:tbl>
              <a:tblPr/>
              <a:tblGrid>
                <a:gridCol w="266047">
                  <a:extLst>
                    <a:ext uri="{9D8B030D-6E8A-4147-A177-3AD203B41FA5}">
                      <a16:colId xmlns:a16="http://schemas.microsoft.com/office/drawing/2014/main" val="3622073884"/>
                    </a:ext>
                  </a:extLst>
                </a:gridCol>
                <a:gridCol w="266047">
                  <a:extLst>
                    <a:ext uri="{9D8B030D-6E8A-4147-A177-3AD203B41FA5}">
                      <a16:colId xmlns:a16="http://schemas.microsoft.com/office/drawing/2014/main" val="2354312280"/>
                    </a:ext>
                  </a:extLst>
                </a:gridCol>
                <a:gridCol w="266047">
                  <a:extLst>
                    <a:ext uri="{9D8B030D-6E8A-4147-A177-3AD203B41FA5}">
                      <a16:colId xmlns:a16="http://schemas.microsoft.com/office/drawing/2014/main" val="2736020973"/>
                    </a:ext>
                  </a:extLst>
                </a:gridCol>
                <a:gridCol w="3001005">
                  <a:extLst>
                    <a:ext uri="{9D8B030D-6E8A-4147-A177-3AD203B41FA5}">
                      <a16:colId xmlns:a16="http://schemas.microsoft.com/office/drawing/2014/main" val="4082937466"/>
                    </a:ext>
                  </a:extLst>
                </a:gridCol>
                <a:gridCol w="713005">
                  <a:extLst>
                    <a:ext uri="{9D8B030D-6E8A-4147-A177-3AD203B41FA5}">
                      <a16:colId xmlns:a16="http://schemas.microsoft.com/office/drawing/2014/main" val="800172741"/>
                    </a:ext>
                  </a:extLst>
                </a:gridCol>
                <a:gridCol w="713005">
                  <a:extLst>
                    <a:ext uri="{9D8B030D-6E8A-4147-A177-3AD203B41FA5}">
                      <a16:colId xmlns:a16="http://schemas.microsoft.com/office/drawing/2014/main" val="2995650237"/>
                    </a:ext>
                  </a:extLst>
                </a:gridCol>
                <a:gridCol w="713005">
                  <a:extLst>
                    <a:ext uri="{9D8B030D-6E8A-4147-A177-3AD203B41FA5}">
                      <a16:colId xmlns:a16="http://schemas.microsoft.com/office/drawing/2014/main" val="1144177147"/>
                    </a:ext>
                  </a:extLst>
                </a:gridCol>
                <a:gridCol w="713005">
                  <a:extLst>
                    <a:ext uri="{9D8B030D-6E8A-4147-A177-3AD203B41FA5}">
                      <a16:colId xmlns:a16="http://schemas.microsoft.com/office/drawing/2014/main" val="949197384"/>
                    </a:ext>
                  </a:extLst>
                </a:gridCol>
                <a:gridCol w="649154">
                  <a:extLst>
                    <a:ext uri="{9D8B030D-6E8A-4147-A177-3AD203B41FA5}">
                      <a16:colId xmlns:a16="http://schemas.microsoft.com/office/drawing/2014/main" val="3719372815"/>
                    </a:ext>
                  </a:extLst>
                </a:gridCol>
                <a:gridCol w="638512">
                  <a:extLst>
                    <a:ext uri="{9D8B030D-6E8A-4147-A177-3AD203B41FA5}">
                      <a16:colId xmlns:a16="http://schemas.microsoft.com/office/drawing/2014/main" val="307424974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00032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785979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1.231.264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5051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2184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3483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215.798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4950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215.798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2414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215.798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9607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4550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8547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879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77930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962.723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205224"/>
                  </a:ext>
                </a:extLst>
              </a:tr>
              <a:tr h="152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3.205.293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3.205.293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962.723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73023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673.884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673.884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38070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2.531.409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2.531.409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962.723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235412"/>
                  </a:ext>
                </a:extLst>
              </a:tr>
              <a:tr h="1148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42045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539.107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539.107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791358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336.942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336.942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820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2993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043" y="1118941"/>
            <a:ext cx="801933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2559" y="1717135"/>
            <a:ext cx="8070457" cy="2880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186015"/>
              </p:ext>
            </p:extLst>
          </p:nvPr>
        </p:nvGraphicFramePr>
        <p:xfrm>
          <a:off x="522559" y="2005992"/>
          <a:ext cx="8024955" cy="2204261"/>
        </p:xfrm>
        <a:graphic>
          <a:graphicData uri="http://schemas.openxmlformats.org/drawingml/2006/table">
            <a:tbl>
              <a:tblPr/>
              <a:tblGrid>
                <a:gridCol w="268933">
                  <a:extLst>
                    <a:ext uri="{9D8B030D-6E8A-4147-A177-3AD203B41FA5}">
                      <a16:colId xmlns:a16="http://schemas.microsoft.com/office/drawing/2014/main" val="1174504922"/>
                    </a:ext>
                  </a:extLst>
                </a:gridCol>
                <a:gridCol w="268933">
                  <a:extLst>
                    <a:ext uri="{9D8B030D-6E8A-4147-A177-3AD203B41FA5}">
                      <a16:colId xmlns:a16="http://schemas.microsoft.com/office/drawing/2014/main" val="2651449026"/>
                    </a:ext>
                  </a:extLst>
                </a:gridCol>
                <a:gridCol w="268933">
                  <a:extLst>
                    <a:ext uri="{9D8B030D-6E8A-4147-A177-3AD203B41FA5}">
                      <a16:colId xmlns:a16="http://schemas.microsoft.com/office/drawing/2014/main" val="1117135298"/>
                    </a:ext>
                  </a:extLst>
                </a:gridCol>
                <a:gridCol w="3033561">
                  <a:extLst>
                    <a:ext uri="{9D8B030D-6E8A-4147-A177-3AD203B41FA5}">
                      <a16:colId xmlns:a16="http://schemas.microsoft.com/office/drawing/2014/main" val="2277146751"/>
                    </a:ext>
                  </a:extLst>
                </a:gridCol>
                <a:gridCol w="720740">
                  <a:extLst>
                    <a:ext uri="{9D8B030D-6E8A-4147-A177-3AD203B41FA5}">
                      <a16:colId xmlns:a16="http://schemas.microsoft.com/office/drawing/2014/main" val="301806995"/>
                    </a:ext>
                  </a:extLst>
                </a:gridCol>
                <a:gridCol w="720740">
                  <a:extLst>
                    <a:ext uri="{9D8B030D-6E8A-4147-A177-3AD203B41FA5}">
                      <a16:colId xmlns:a16="http://schemas.microsoft.com/office/drawing/2014/main" val="60427239"/>
                    </a:ext>
                  </a:extLst>
                </a:gridCol>
                <a:gridCol w="720740">
                  <a:extLst>
                    <a:ext uri="{9D8B030D-6E8A-4147-A177-3AD203B41FA5}">
                      <a16:colId xmlns:a16="http://schemas.microsoft.com/office/drawing/2014/main" val="3585927749"/>
                    </a:ext>
                  </a:extLst>
                </a:gridCol>
                <a:gridCol w="720740">
                  <a:extLst>
                    <a:ext uri="{9D8B030D-6E8A-4147-A177-3AD203B41FA5}">
                      <a16:colId xmlns:a16="http://schemas.microsoft.com/office/drawing/2014/main" val="2376425333"/>
                    </a:ext>
                  </a:extLst>
                </a:gridCol>
                <a:gridCol w="656196">
                  <a:extLst>
                    <a:ext uri="{9D8B030D-6E8A-4147-A177-3AD203B41FA5}">
                      <a16:colId xmlns:a16="http://schemas.microsoft.com/office/drawing/2014/main" val="3714276091"/>
                    </a:ext>
                  </a:extLst>
                </a:gridCol>
                <a:gridCol w="645439">
                  <a:extLst>
                    <a:ext uri="{9D8B030D-6E8A-4147-A177-3AD203B41FA5}">
                      <a16:colId xmlns:a16="http://schemas.microsoft.com/office/drawing/2014/main" val="2263010400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78713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41588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6.442.392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7.076.529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634.137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4.564.004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2466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1.343.960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1.349.875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865.322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2235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4.971.576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4.971.576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3.061.518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1161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1595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9809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125.612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7469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67.178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67.178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9078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9680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2647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2070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6282320,0%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1204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6282320,0%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9855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492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390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4936" y="1190877"/>
            <a:ext cx="7992608" cy="744981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076" y="1980577"/>
            <a:ext cx="7966467" cy="27030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712147"/>
              </p:ext>
            </p:extLst>
          </p:nvPr>
        </p:nvGraphicFramePr>
        <p:xfrm>
          <a:off x="514936" y="2279481"/>
          <a:ext cx="7992608" cy="1797592"/>
        </p:xfrm>
        <a:graphic>
          <a:graphicData uri="http://schemas.openxmlformats.org/drawingml/2006/table">
            <a:tbl>
              <a:tblPr/>
              <a:tblGrid>
                <a:gridCol w="267849">
                  <a:extLst>
                    <a:ext uri="{9D8B030D-6E8A-4147-A177-3AD203B41FA5}">
                      <a16:colId xmlns:a16="http://schemas.microsoft.com/office/drawing/2014/main" val="2109262130"/>
                    </a:ext>
                  </a:extLst>
                </a:gridCol>
                <a:gridCol w="267849">
                  <a:extLst>
                    <a:ext uri="{9D8B030D-6E8A-4147-A177-3AD203B41FA5}">
                      <a16:colId xmlns:a16="http://schemas.microsoft.com/office/drawing/2014/main" val="825428582"/>
                    </a:ext>
                  </a:extLst>
                </a:gridCol>
                <a:gridCol w="267849">
                  <a:extLst>
                    <a:ext uri="{9D8B030D-6E8A-4147-A177-3AD203B41FA5}">
                      <a16:colId xmlns:a16="http://schemas.microsoft.com/office/drawing/2014/main" val="3192037341"/>
                    </a:ext>
                  </a:extLst>
                </a:gridCol>
                <a:gridCol w="3021333">
                  <a:extLst>
                    <a:ext uri="{9D8B030D-6E8A-4147-A177-3AD203B41FA5}">
                      <a16:colId xmlns:a16="http://schemas.microsoft.com/office/drawing/2014/main" val="2934205886"/>
                    </a:ext>
                  </a:extLst>
                </a:gridCol>
                <a:gridCol w="717835">
                  <a:extLst>
                    <a:ext uri="{9D8B030D-6E8A-4147-A177-3AD203B41FA5}">
                      <a16:colId xmlns:a16="http://schemas.microsoft.com/office/drawing/2014/main" val="3069723468"/>
                    </a:ext>
                  </a:extLst>
                </a:gridCol>
                <a:gridCol w="717835">
                  <a:extLst>
                    <a:ext uri="{9D8B030D-6E8A-4147-A177-3AD203B41FA5}">
                      <a16:colId xmlns:a16="http://schemas.microsoft.com/office/drawing/2014/main" val="2004956653"/>
                    </a:ext>
                  </a:extLst>
                </a:gridCol>
                <a:gridCol w="717835">
                  <a:extLst>
                    <a:ext uri="{9D8B030D-6E8A-4147-A177-3AD203B41FA5}">
                      <a16:colId xmlns:a16="http://schemas.microsoft.com/office/drawing/2014/main" val="4017072647"/>
                    </a:ext>
                  </a:extLst>
                </a:gridCol>
                <a:gridCol w="717835">
                  <a:extLst>
                    <a:ext uri="{9D8B030D-6E8A-4147-A177-3AD203B41FA5}">
                      <a16:colId xmlns:a16="http://schemas.microsoft.com/office/drawing/2014/main" val="3336467874"/>
                    </a:ext>
                  </a:extLst>
                </a:gridCol>
                <a:gridCol w="653551">
                  <a:extLst>
                    <a:ext uri="{9D8B030D-6E8A-4147-A177-3AD203B41FA5}">
                      <a16:colId xmlns:a16="http://schemas.microsoft.com/office/drawing/2014/main" val="2622489868"/>
                    </a:ext>
                  </a:extLst>
                </a:gridCol>
                <a:gridCol w="642837">
                  <a:extLst>
                    <a:ext uri="{9D8B030D-6E8A-4147-A177-3AD203B41FA5}">
                      <a16:colId xmlns:a16="http://schemas.microsoft.com/office/drawing/2014/main" val="1863445947"/>
                    </a:ext>
                  </a:extLst>
                </a:gridCol>
              </a:tblGrid>
              <a:tr h="1250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1827227"/>
                  </a:ext>
                </a:extLst>
              </a:tr>
              <a:tr h="3829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537457"/>
                  </a:ext>
                </a:extLst>
              </a:tr>
              <a:tr h="1641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6.161.428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6.483.363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321.935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3.458.447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389082"/>
                  </a:ext>
                </a:extLst>
              </a:tr>
              <a:tr h="125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4.290.940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4.425.024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134.084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2.660.697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215412"/>
                  </a:ext>
                </a:extLst>
              </a:tr>
              <a:tr h="125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1.776.051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1.785.446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602.640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499969"/>
                  </a:ext>
                </a:extLst>
              </a:tr>
              <a:tr h="125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94.417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129.417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176422"/>
                  </a:ext>
                </a:extLst>
              </a:tr>
              <a:tr h="125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966976"/>
                  </a:ext>
                </a:extLst>
              </a:tr>
              <a:tr h="125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712856"/>
                  </a:ext>
                </a:extLst>
              </a:tr>
              <a:tr h="125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28.325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884258"/>
                  </a:ext>
                </a:extLst>
              </a:tr>
              <a:tr h="125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1434660,0%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226082"/>
                  </a:ext>
                </a:extLst>
              </a:tr>
              <a:tr h="125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1434660,0%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011439"/>
                  </a:ext>
                </a:extLst>
              </a:tr>
              <a:tr h="125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236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29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30789" y="1124744"/>
            <a:ext cx="821314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5184313"/>
              </p:ext>
            </p:extLst>
          </p:nvPr>
        </p:nvGraphicFramePr>
        <p:xfrm>
          <a:off x="430789" y="1988840"/>
          <a:ext cx="4086000" cy="3096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3281768"/>
              </p:ext>
            </p:extLst>
          </p:nvPr>
        </p:nvGraphicFramePr>
        <p:xfrm>
          <a:off x="4550756" y="1988840"/>
          <a:ext cx="4080771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611560" y="1124744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MENSUAL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4200004"/>
              </p:ext>
            </p:extLst>
          </p:nvPr>
        </p:nvGraphicFramePr>
        <p:xfrm>
          <a:off x="537634" y="2060848"/>
          <a:ext cx="7994806" cy="3821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1196752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4808729"/>
              </p:ext>
            </p:extLst>
          </p:nvPr>
        </p:nvGraphicFramePr>
        <p:xfrm>
          <a:off x="539552" y="2060849"/>
          <a:ext cx="7920880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49578" y="1199010"/>
            <a:ext cx="7982862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5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5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49578" y="1820040"/>
            <a:ext cx="7982862" cy="2580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552460"/>
              </p:ext>
            </p:extLst>
          </p:nvPr>
        </p:nvGraphicFramePr>
        <p:xfrm>
          <a:off x="549578" y="2132856"/>
          <a:ext cx="7982864" cy="2406958"/>
        </p:xfrm>
        <a:graphic>
          <a:graphicData uri="http://schemas.openxmlformats.org/drawingml/2006/table">
            <a:tbl>
              <a:tblPr/>
              <a:tblGrid>
                <a:gridCol w="286329">
                  <a:extLst>
                    <a:ext uri="{9D8B030D-6E8A-4147-A177-3AD203B41FA5}">
                      <a16:colId xmlns:a16="http://schemas.microsoft.com/office/drawing/2014/main" val="651171327"/>
                    </a:ext>
                  </a:extLst>
                </a:gridCol>
                <a:gridCol w="3229795">
                  <a:extLst>
                    <a:ext uri="{9D8B030D-6E8A-4147-A177-3AD203B41FA5}">
                      <a16:colId xmlns:a16="http://schemas.microsoft.com/office/drawing/2014/main" val="1432840139"/>
                    </a:ext>
                  </a:extLst>
                </a:gridCol>
                <a:gridCol w="767363">
                  <a:extLst>
                    <a:ext uri="{9D8B030D-6E8A-4147-A177-3AD203B41FA5}">
                      <a16:colId xmlns:a16="http://schemas.microsoft.com/office/drawing/2014/main" val="96518838"/>
                    </a:ext>
                  </a:extLst>
                </a:gridCol>
                <a:gridCol w="767363">
                  <a:extLst>
                    <a:ext uri="{9D8B030D-6E8A-4147-A177-3AD203B41FA5}">
                      <a16:colId xmlns:a16="http://schemas.microsoft.com/office/drawing/2014/main" val="507794431"/>
                    </a:ext>
                  </a:extLst>
                </a:gridCol>
                <a:gridCol w="767363">
                  <a:extLst>
                    <a:ext uri="{9D8B030D-6E8A-4147-A177-3AD203B41FA5}">
                      <a16:colId xmlns:a16="http://schemas.microsoft.com/office/drawing/2014/main" val="3769326180"/>
                    </a:ext>
                  </a:extLst>
                </a:gridCol>
                <a:gridCol w="767363">
                  <a:extLst>
                    <a:ext uri="{9D8B030D-6E8A-4147-A177-3AD203B41FA5}">
                      <a16:colId xmlns:a16="http://schemas.microsoft.com/office/drawing/2014/main" val="3347971518"/>
                    </a:ext>
                  </a:extLst>
                </a:gridCol>
                <a:gridCol w="698644">
                  <a:extLst>
                    <a:ext uri="{9D8B030D-6E8A-4147-A177-3AD203B41FA5}">
                      <a16:colId xmlns:a16="http://schemas.microsoft.com/office/drawing/2014/main" val="4212645626"/>
                    </a:ext>
                  </a:extLst>
                </a:gridCol>
                <a:gridCol w="698644">
                  <a:extLst>
                    <a:ext uri="{9D8B030D-6E8A-4147-A177-3AD203B41FA5}">
                      <a16:colId xmlns:a16="http://schemas.microsoft.com/office/drawing/2014/main" val="1312866192"/>
                    </a:ext>
                  </a:extLst>
                </a:gridCol>
              </a:tblGrid>
              <a:tr h="1365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7053802"/>
                  </a:ext>
                </a:extLst>
              </a:tr>
              <a:tr h="4182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798469"/>
                  </a:ext>
                </a:extLst>
              </a:tr>
              <a:tr h="145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226.090.550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238.821.398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12.730.848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135.840.627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674313"/>
                  </a:ext>
                </a:extLst>
              </a:tr>
              <a:tr h="170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58.340.420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59.307.945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967.525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37.499.494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692806"/>
                  </a:ext>
                </a:extLst>
              </a:tr>
              <a:tr h="170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20.721.996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20.614.010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-107.986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10.124.301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730434"/>
                  </a:ext>
                </a:extLst>
              </a:tr>
              <a:tr h="170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277929"/>
                  </a:ext>
                </a:extLst>
              </a:tr>
              <a:tr h="170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115.021.891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127.437.144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12.415.253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72.973.381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494652"/>
                  </a:ext>
                </a:extLst>
              </a:tr>
              <a:tr h="170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84626"/>
                  </a:ext>
                </a:extLst>
              </a:tr>
              <a:tr h="1707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3.773.163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3.818.916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870.734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785101"/>
                  </a:ext>
                </a:extLst>
              </a:tr>
              <a:tr h="136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15.314.000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-15.314.000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439385"/>
                  </a:ext>
                </a:extLst>
              </a:tr>
              <a:tr h="136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1.823.502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5.051.878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3.228.376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497.954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157500"/>
                  </a:ext>
                </a:extLst>
              </a:tr>
              <a:tr h="136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11.072.126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15.153.468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4.081.342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6.583.649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328515"/>
                  </a:ext>
                </a:extLst>
              </a:tr>
              <a:tr h="136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7.354.823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7.352.983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7.235.781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393249,0%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131817"/>
                  </a:ext>
                </a:extLst>
              </a:tr>
              <a:tr h="136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50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0428" y="1124744"/>
            <a:ext cx="7934514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00428" y="1685059"/>
            <a:ext cx="7934512" cy="3037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035508"/>
              </p:ext>
            </p:extLst>
          </p:nvPr>
        </p:nvGraphicFramePr>
        <p:xfrm>
          <a:off x="500428" y="1988840"/>
          <a:ext cx="7934512" cy="1672092"/>
        </p:xfrm>
        <a:graphic>
          <a:graphicData uri="http://schemas.openxmlformats.org/drawingml/2006/table">
            <a:tbl>
              <a:tblPr/>
              <a:tblGrid>
                <a:gridCol w="275122">
                  <a:extLst>
                    <a:ext uri="{9D8B030D-6E8A-4147-A177-3AD203B41FA5}">
                      <a16:colId xmlns:a16="http://schemas.microsoft.com/office/drawing/2014/main" val="1093038618"/>
                    </a:ext>
                  </a:extLst>
                </a:gridCol>
                <a:gridCol w="275122">
                  <a:extLst>
                    <a:ext uri="{9D8B030D-6E8A-4147-A177-3AD203B41FA5}">
                      <a16:colId xmlns:a16="http://schemas.microsoft.com/office/drawing/2014/main" val="2268892539"/>
                    </a:ext>
                  </a:extLst>
                </a:gridCol>
                <a:gridCol w="3103375">
                  <a:extLst>
                    <a:ext uri="{9D8B030D-6E8A-4147-A177-3AD203B41FA5}">
                      <a16:colId xmlns:a16="http://schemas.microsoft.com/office/drawing/2014/main" val="2125204792"/>
                    </a:ext>
                  </a:extLst>
                </a:gridCol>
                <a:gridCol w="737326">
                  <a:extLst>
                    <a:ext uri="{9D8B030D-6E8A-4147-A177-3AD203B41FA5}">
                      <a16:colId xmlns:a16="http://schemas.microsoft.com/office/drawing/2014/main" val="1294494844"/>
                    </a:ext>
                  </a:extLst>
                </a:gridCol>
                <a:gridCol w="737326">
                  <a:extLst>
                    <a:ext uri="{9D8B030D-6E8A-4147-A177-3AD203B41FA5}">
                      <a16:colId xmlns:a16="http://schemas.microsoft.com/office/drawing/2014/main" val="3541581479"/>
                    </a:ext>
                  </a:extLst>
                </a:gridCol>
                <a:gridCol w="737326">
                  <a:extLst>
                    <a:ext uri="{9D8B030D-6E8A-4147-A177-3AD203B41FA5}">
                      <a16:colId xmlns:a16="http://schemas.microsoft.com/office/drawing/2014/main" val="1822276163"/>
                    </a:ext>
                  </a:extLst>
                </a:gridCol>
                <a:gridCol w="737326">
                  <a:extLst>
                    <a:ext uri="{9D8B030D-6E8A-4147-A177-3AD203B41FA5}">
                      <a16:colId xmlns:a16="http://schemas.microsoft.com/office/drawing/2014/main" val="3113613839"/>
                    </a:ext>
                  </a:extLst>
                </a:gridCol>
                <a:gridCol w="671297">
                  <a:extLst>
                    <a:ext uri="{9D8B030D-6E8A-4147-A177-3AD203B41FA5}">
                      <a16:colId xmlns:a16="http://schemas.microsoft.com/office/drawing/2014/main" val="278776892"/>
                    </a:ext>
                  </a:extLst>
                </a:gridCol>
                <a:gridCol w="660292">
                  <a:extLst>
                    <a:ext uri="{9D8B030D-6E8A-4147-A177-3AD203B41FA5}">
                      <a16:colId xmlns:a16="http://schemas.microsoft.com/office/drawing/2014/main" val="293243406"/>
                    </a:ext>
                  </a:extLst>
                </a:gridCol>
              </a:tblGrid>
              <a:tr h="1296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53519"/>
                  </a:ext>
                </a:extLst>
              </a:tr>
              <a:tr h="3970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24893"/>
                  </a:ext>
                </a:extLst>
              </a:tr>
              <a:tr h="1701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144.950.426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138.595.581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-6.354.845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77.135.641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891454"/>
                  </a:ext>
                </a:extLst>
              </a:tr>
              <a:tr h="129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101.133.518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93.792.284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-7.341.234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47.511.878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347448"/>
                  </a:ext>
                </a:extLst>
              </a:tr>
              <a:tr h="129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Culturales y Artísticos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43.816.908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44.803.297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986.389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29.623.763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296193"/>
                  </a:ext>
                </a:extLst>
              </a:tr>
              <a:tr h="162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2.177.177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2.286.729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109.552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1.237.870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652803"/>
                  </a:ext>
                </a:extLst>
              </a:tr>
              <a:tr h="162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78.962.947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77.833.683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-1.129.264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47.481.493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445301"/>
                  </a:ext>
                </a:extLst>
              </a:tr>
              <a:tr h="129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66.359.127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64.273.791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-2.085.336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39.459.042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709174"/>
                  </a:ext>
                </a:extLst>
              </a:tr>
              <a:tr h="129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Bibliotecas Públicas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6.442.392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7.076.529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634.137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4.564.004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121464"/>
                  </a:ext>
                </a:extLst>
              </a:tr>
              <a:tr h="1296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Monumentos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6.161.428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6.483.363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321.935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3.458.447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85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813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95443" y="1140133"/>
            <a:ext cx="7886698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RESUMEN 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495442" y="1727819"/>
            <a:ext cx="788669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303125"/>
              </p:ext>
            </p:extLst>
          </p:nvPr>
        </p:nvGraphicFramePr>
        <p:xfrm>
          <a:off x="495442" y="2043223"/>
          <a:ext cx="7886698" cy="1132141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val="2554544239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28394535"/>
                    </a:ext>
                  </a:extLst>
                </a:gridCol>
                <a:gridCol w="3084673">
                  <a:extLst>
                    <a:ext uri="{9D8B030D-6E8A-4147-A177-3AD203B41FA5}">
                      <a16:colId xmlns:a16="http://schemas.microsoft.com/office/drawing/2014/main" val="3267507549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2351513458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4150712080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2900871047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213067538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2331384771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val="3485566093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4147657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741185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8.754.359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38488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 FET - Covid - 19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14.036.500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8.754.359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962009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1.231.264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666201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 FET - Covid - 19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6.068.905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1.231.264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995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034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8525" y="1085895"/>
            <a:ext cx="798018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8525" y="1668063"/>
            <a:ext cx="7980181" cy="2873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63249"/>
              </p:ext>
            </p:extLst>
          </p:nvPr>
        </p:nvGraphicFramePr>
        <p:xfrm>
          <a:off x="533482" y="1977218"/>
          <a:ext cx="7985224" cy="4329468"/>
        </p:xfrm>
        <a:graphic>
          <a:graphicData uri="http://schemas.openxmlformats.org/drawingml/2006/table">
            <a:tbl>
              <a:tblPr/>
              <a:tblGrid>
                <a:gridCol w="267601">
                  <a:extLst>
                    <a:ext uri="{9D8B030D-6E8A-4147-A177-3AD203B41FA5}">
                      <a16:colId xmlns:a16="http://schemas.microsoft.com/office/drawing/2014/main" val="2023029197"/>
                    </a:ext>
                  </a:extLst>
                </a:gridCol>
                <a:gridCol w="267601">
                  <a:extLst>
                    <a:ext uri="{9D8B030D-6E8A-4147-A177-3AD203B41FA5}">
                      <a16:colId xmlns:a16="http://schemas.microsoft.com/office/drawing/2014/main" val="2930083488"/>
                    </a:ext>
                  </a:extLst>
                </a:gridCol>
                <a:gridCol w="267601">
                  <a:extLst>
                    <a:ext uri="{9D8B030D-6E8A-4147-A177-3AD203B41FA5}">
                      <a16:colId xmlns:a16="http://schemas.microsoft.com/office/drawing/2014/main" val="4242424375"/>
                    </a:ext>
                  </a:extLst>
                </a:gridCol>
                <a:gridCol w="3018542">
                  <a:extLst>
                    <a:ext uri="{9D8B030D-6E8A-4147-A177-3AD203B41FA5}">
                      <a16:colId xmlns:a16="http://schemas.microsoft.com/office/drawing/2014/main" val="4011916323"/>
                    </a:ext>
                  </a:extLst>
                </a:gridCol>
                <a:gridCol w="717172">
                  <a:extLst>
                    <a:ext uri="{9D8B030D-6E8A-4147-A177-3AD203B41FA5}">
                      <a16:colId xmlns:a16="http://schemas.microsoft.com/office/drawing/2014/main" val="1462817932"/>
                    </a:ext>
                  </a:extLst>
                </a:gridCol>
                <a:gridCol w="717172">
                  <a:extLst>
                    <a:ext uri="{9D8B030D-6E8A-4147-A177-3AD203B41FA5}">
                      <a16:colId xmlns:a16="http://schemas.microsoft.com/office/drawing/2014/main" val="3648346525"/>
                    </a:ext>
                  </a:extLst>
                </a:gridCol>
                <a:gridCol w="717172">
                  <a:extLst>
                    <a:ext uri="{9D8B030D-6E8A-4147-A177-3AD203B41FA5}">
                      <a16:colId xmlns:a16="http://schemas.microsoft.com/office/drawing/2014/main" val="4228803754"/>
                    </a:ext>
                  </a:extLst>
                </a:gridCol>
                <a:gridCol w="717172">
                  <a:extLst>
                    <a:ext uri="{9D8B030D-6E8A-4147-A177-3AD203B41FA5}">
                      <a16:colId xmlns:a16="http://schemas.microsoft.com/office/drawing/2014/main" val="1562325780"/>
                    </a:ext>
                  </a:extLst>
                </a:gridCol>
                <a:gridCol w="652948">
                  <a:extLst>
                    <a:ext uri="{9D8B030D-6E8A-4147-A177-3AD203B41FA5}">
                      <a16:colId xmlns:a16="http://schemas.microsoft.com/office/drawing/2014/main" val="4212577698"/>
                    </a:ext>
                  </a:extLst>
                </a:gridCol>
                <a:gridCol w="642243">
                  <a:extLst>
                    <a:ext uri="{9D8B030D-6E8A-4147-A177-3AD203B41FA5}">
                      <a16:colId xmlns:a16="http://schemas.microsoft.com/office/drawing/2014/main" val="1619748271"/>
                    </a:ext>
                  </a:extLst>
                </a:gridCol>
              </a:tblGrid>
              <a:tr h="125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895088"/>
                  </a:ext>
                </a:extLst>
              </a:tr>
              <a:tr h="385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436824"/>
                  </a:ext>
                </a:extLst>
              </a:tr>
              <a:tr h="1653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101.133.518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93.792.284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-7.341.234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47.511.878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992812"/>
                  </a:ext>
                </a:extLst>
              </a:tr>
              <a:tr h="125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19.578.244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19.598.901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20.657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12.394.997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225168"/>
                  </a:ext>
                </a:extLst>
              </a:tr>
              <a:tr h="125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4.698.263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4.698.263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1.916.088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482087"/>
                  </a:ext>
                </a:extLst>
              </a:tr>
              <a:tr h="125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47.846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5068,4%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075863"/>
                  </a:ext>
                </a:extLst>
              </a:tr>
              <a:tr h="125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47.846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5068,4%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0227"/>
                  </a:ext>
                </a:extLst>
              </a:tr>
              <a:tr h="125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62.020.763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61.787.203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-233.560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29.514.272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3813"/>
                  </a:ext>
                </a:extLst>
              </a:tr>
              <a:tr h="125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21.117.998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21.117.998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14.765.984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821777"/>
                  </a:ext>
                </a:extLst>
              </a:tr>
              <a:tr h="125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841.804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841.804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841.804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040756"/>
                  </a:ext>
                </a:extLst>
              </a:tr>
              <a:tr h="125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3.037.505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3.037.505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2.025.004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888163"/>
                  </a:ext>
                </a:extLst>
              </a:tr>
              <a:tr h="125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3.295.978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3.295.978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2.197.318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63865"/>
                  </a:ext>
                </a:extLst>
              </a:tr>
              <a:tr h="125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2.066.093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2.066.093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1.377.396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616720"/>
                  </a:ext>
                </a:extLst>
              </a:tr>
              <a:tr h="125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3.281.843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3.281.843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2.112.362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518420"/>
                  </a:ext>
                </a:extLst>
              </a:tr>
              <a:tr h="125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3.642.710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3.642.710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3.631.328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427400"/>
                  </a:ext>
                </a:extLst>
              </a:tr>
              <a:tr h="125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1.224.317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1.224.317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1.224.316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473724"/>
                  </a:ext>
                </a:extLst>
              </a:tr>
              <a:tr h="125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1.627.748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1.627.748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1.356.456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387869"/>
                  </a:ext>
                </a:extLst>
              </a:tr>
              <a:tr h="2518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Instituciones Colaboradoras de las Artes y las Culturas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2.100.000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0540504"/>
                  </a:ext>
                </a:extLst>
              </a:tr>
              <a:tr h="125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9.181.616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9.181.616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6.550.190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536104"/>
                  </a:ext>
                </a:extLst>
              </a:tr>
              <a:tr h="125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Gobierno-Consejo Nacional de Televisión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4.404.487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3.523.590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342033"/>
                  </a:ext>
                </a:extLst>
              </a:tr>
              <a:tr h="125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993.879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993.879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086005"/>
                  </a:ext>
                </a:extLst>
              </a:tr>
              <a:tr h="125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Educación-Programa 01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3.783.250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3.783.250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3.026.600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473676"/>
                  </a:ext>
                </a:extLst>
              </a:tr>
              <a:tr h="125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31.654.684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31.421.124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-233.560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8.163.896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214673"/>
                  </a:ext>
                </a:extLst>
              </a:tr>
              <a:tr h="125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10.016.667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9.778.922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-237.745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3.040.605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209604"/>
                  </a:ext>
                </a:extLst>
              </a:tr>
              <a:tr h="125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3.350.618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3.354.803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1.712.240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96727"/>
                  </a:ext>
                </a:extLst>
              </a:tr>
              <a:tr h="125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1.686.497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1.686.497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460.497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473582"/>
                  </a:ext>
                </a:extLst>
              </a:tr>
              <a:tr h="125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3.260.338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3.260.338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733.147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432893"/>
                  </a:ext>
                </a:extLst>
              </a:tr>
              <a:tr h="125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2.568.198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2.568.198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1.009.202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770994"/>
                  </a:ext>
                </a:extLst>
              </a:tr>
              <a:tr h="125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Organizaciones Culturales Colaboradoras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7.367.852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7.367.852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66.433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635781"/>
                  </a:ext>
                </a:extLst>
              </a:tr>
              <a:tr h="125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1.268.594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1.268.594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660.227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461538"/>
                  </a:ext>
                </a:extLst>
              </a:tr>
              <a:tr h="125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359.826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359.826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167.092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277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00084" y="1179406"/>
            <a:ext cx="7985814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0084" y="1827084"/>
            <a:ext cx="7985814" cy="2651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722703"/>
              </p:ext>
            </p:extLst>
          </p:nvPr>
        </p:nvGraphicFramePr>
        <p:xfrm>
          <a:off x="484315" y="2179586"/>
          <a:ext cx="8001583" cy="3201580"/>
        </p:xfrm>
        <a:graphic>
          <a:graphicData uri="http://schemas.openxmlformats.org/drawingml/2006/table">
            <a:tbl>
              <a:tblPr/>
              <a:tblGrid>
                <a:gridCol w="268150">
                  <a:extLst>
                    <a:ext uri="{9D8B030D-6E8A-4147-A177-3AD203B41FA5}">
                      <a16:colId xmlns:a16="http://schemas.microsoft.com/office/drawing/2014/main" val="297521623"/>
                    </a:ext>
                  </a:extLst>
                </a:gridCol>
                <a:gridCol w="268150">
                  <a:extLst>
                    <a:ext uri="{9D8B030D-6E8A-4147-A177-3AD203B41FA5}">
                      <a16:colId xmlns:a16="http://schemas.microsoft.com/office/drawing/2014/main" val="2547505924"/>
                    </a:ext>
                  </a:extLst>
                </a:gridCol>
                <a:gridCol w="268150">
                  <a:extLst>
                    <a:ext uri="{9D8B030D-6E8A-4147-A177-3AD203B41FA5}">
                      <a16:colId xmlns:a16="http://schemas.microsoft.com/office/drawing/2014/main" val="1354780750"/>
                    </a:ext>
                  </a:extLst>
                </a:gridCol>
                <a:gridCol w="3024725">
                  <a:extLst>
                    <a:ext uri="{9D8B030D-6E8A-4147-A177-3AD203B41FA5}">
                      <a16:colId xmlns:a16="http://schemas.microsoft.com/office/drawing/2014/main" val="326636602"/>
                    </a:ext>
                  </a:extLst>
                </a:gridCol>
                <a:gridCol w="718641">
                  <a:extLst>
                    <a:ext uri="{9D8B030D-6E8A-4147-A177-3AD203B41FA5}">
                      <a16:colId xmlns:a16="http://schemas.microsoft.com/office/drawing/2014/main" val="1549267257"/>
                    </a:ext>
                  </a:extLst>
                </a:gridCol>
                <a:gridCol w="718641">
                  <a:extLst>
                    <a:ext uri="{9D8B030D-6E8A-4147-A177-3AD203B41FA5}">
                      <a16:colId xmlns:a16="http://schemas.microsoft.com/office/drawing/2014/main" val="3138651155"/>
                    </a:ext>
                  </a:extLst>
                </a:gridCol>
                <a:gridCol w="718641">
                  <a:extLst>
                    <a:ext uri="{9D8B030D-6E8A-4147-A177-3AD203B41FA5}">
                      <a16:colId xmlns:a16="http://schemas.microsoft.com/office/drawing/2014/main" val="2855031933"/>
                    </a:ext>
                  </a:extLst>
                </a:gridCol>
                <a:gridCol w="718641">
                  <a:extLst>
                    <a:ext uri="{9D8B030D-6E8A-4147-A177-3AD203B41FA5}">
                      <a16:colId xmlns:a16="http://schemas.microsoft.com/office/drawing/2014/main" val="1985021441"/>
                    </a:ext>
                  </a:extLst>
                </a:gridCol>
                <a:gridCol w="654285">
                  <a:extLst>
                    <a:ext uri="{9D8B030D-6E8A-4147-A177-3AD203B41FA5}">
                      <a16:colId xmlns:a16="http://schemas.microsoft.com/office/drawing/2014/main" val="2513572365"/>
                    </a:ext>
                  </a:extLst>
                </a:gridCol>
                <a:gridCol w="643559">
                  <a:extLst>
                    <a:ext uri="{9D8B030D-6E8A-4147-A177-3AD203B41FA5}">
                      <a16:colId xmlns:a16="http://schemas.microsoft.com/office/drawing/2014/main" val="281347162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7375845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6343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 Artes de la Visualidad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1.776.094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1.776.094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314.453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1796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7025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8661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2322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98658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923.063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923.063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137.601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1787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0322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6282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9665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393.622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368.622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1670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413.295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438.295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5115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-10.762.500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5484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-10.762.500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7344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2814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74119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3056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574369"/>
                  </a:ext>
                </a:extLst>
              </a:tr>
              <a:tr h="125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3.147.255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9036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3.504.424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3.501.074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389008,2%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9283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3.505.324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3.504.424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3.501.074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389008,2%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1855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795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1564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3964</Words>
  <Application>Microsoft Office PowerPoint</Application>
  <PresentationFormat>Presentación en pantalla (4:3)</PresentationFormat>
  <Paragraphs>2246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Arial Black</vt:lpstr>
      <vt:lpstr>Calibri</vt:lpstr>
      <vt:lpstr>1_Tema de Office</vt:lpstr>
      <vt:lpstr>EJECUCIÓN ACUMULADA DE GASTOS PRESUPUESTARIOS AL MES DE AGOSTO DE 2021 PARTIDA 29: MINISTERIO DE LAS CULTURAS, LAS ARTES Y EL PATRIMONIO</vt:lpstr>
      <vt:lpstr>EJECUCIÓN ACUMULADA DE GASTOS A AGOSTO DE 2021  PARTIDA 29 MINISTERIO DE LAS CULTURAS, LAS ARTES Y EL PATRIMONIO</vt:lpstr>
      <vt:lpstr>EJECUCIÓN MENSUAL DE GASTOS A AGOSTO DE 2021  PARTIDA 29 MINISTERIO DE LAS CULTURAS, LAS ARTES Y EL PATRIMONIO</vt:lpstr>
      <vt:lpstr>EJECUCIÓN ACUMULADA DE GASTOS A AGOSTO DE 2021  PARTIDA 29 MINISTERIO DE LAS CULTURAS, LAS ARTES Y EL PATRIMONIO</vt:lpstr>
      <vt:lpstr>EJECUCIÓN ACUMULADA DE GASTOS A AGOSTO DE 2021  PARTIDA 29 MINISTERIO DE LAS CULTURAS, LAS ARTES Y EL PATRIMONIO</vt:lpstr>
      <vt:lpstr>EJECUCIÓN ACUMULADA DE GASTOS A AGOSTO DE 2021  PARTIDA 29 RESUMEN POR CAPÍTULOS</vt:lpstr>
      <vt:lpstr>EJECUCIÓN ACUMULADA DE GASTOS A AGOSTO DE 2021  PARTIDA 29 RESUMEN FET – Covid - 19</vt:lpstr>
      <vt:lpstr>EJECUCIÓN ACUMULADA DE GASTOS A AGOSTO DE 2021  PARTIDA 29. CAPÍTUO 01. PROGRAMA 01: SUBSECRETARÍA DE LAS CULTURAS Y LAS ARTES</vt:lpstr>
      <vt:lpstr>EJECUCIÓN ACUMULADA DE GASTOS A AGOSTO DE 2021  PARTIDA 29. CAPÍTUO 01. PROGRAMA 01: SUBSECRETARÍA DE LAS CULTURAS Y LAS ARTES</vt:lpstr>
      <vt:lpstr>EJECUCIÓN ACUMULADA DE GASTOS A AGOSTO DE 2021  PARTIDA 29. CAPÍTUO 01. PROGRAMA 01: SUBSECRETARÍA DE LAS CULTURAS Y LAS ARTES FET – Covid - 19</vt:lpstr>
      <vt:lpstr>EJECUCIÓN ACUMULADA DE GASTOS A AGOSTO DE 2021  PARTIDA 29. CAPÍTUO 01. PROGRAMA 02: FONDOS CULTURALES Y ARTÍSTICOS</vt:lpstr>
      <vt:lpstr>EJECUCIÓN ACUMULADA DE GASTOS A AGOSTO DE 2021  PARTIDA 29. CAPÍTUO 02. PROGRAMA 01: SUBSECRETARÍA DEL PATRIMONIO CULTURAL</vt:lpstr>
      <vt:lpstr>EJECUCIÓN ACUMULADA DE GASTOS A AGOSTO DE 2021  PARTIDA 29. CAPÍTUO 03. PROGRAMA 01: SERVICIO NACIONAL DEL PATRIMONIO CULTURAL</vt:lpstr>
      <vt:lpstr>EJECUCIÓN ACUMULADA DE GASTOS A AGOSTO DE 2021  PARTIDA 29. CAPÍTUO 03. PROGRAMA 01: SERVICIO NACIONAL DEL PATRIMONIO CULTURAL</vt:lpstr>
      <vt:lpstr>EJECUCIÓN ACUMULADA DE GASTOS A AGOSTO DE 2021  PARTIDA 29. CAPÍTUO 03. PROGRAMA 01: SERVICIO NACIONAL DEL PATRIMONIO CULTURAL FET – Covid - 19</vt:lpstr>
      <vt:lpstr>EJECUCIÓN ACUMULADA DE GASTOS A AGOSTO DE 2021  PARTIDA 29. CAPÍTUO 03. PROGRAMA 02: RED DE BIBLIOTECAS PÚBLICAS</vt:lpstr>
      <vt:lpstr>EJECUCIÓN ACUMULADA DE GASTOS A AGOSTO DE 2021  PARTIDA 29. CAPÍTUO 03. PROGRAMA 03: CONSEJO DE MONUMENTOS NACIONALES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67</cp:revision>
  <dcterms:created xsi:type="dcterms:W3CDTF">2020-01-02T20:22:07Z</dcterms:created>
  <dcterms:modified xsi:type="dcterms:W3CDTF">2021-10-18T01:03:20Z</dcterms:modified>
</cp:coreProperties>
</file>