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303" r:id="rId4"/>
    <p:sldId id="302" r:id="rId5"/>
    <p:sldId id="301" r:id="rId6"/>
    <p:sldId id="265" r:id="rId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6D-47B5-BB3D-D9D5ECAFB0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6D-47B5-BB3D-D9D5ECAFB01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6D-47B5-BB3D-D9D5ECAFB01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28'!$C$62:$C$64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28'!$D$62:$D$64</c:f>
              <c:numCache>
                <c:formatCode>#,##0</c:formatCode>
                <c:ptCount val="3"/>
                <c:pt idx="0">
                  <c:v>12230828</c:v>
                </c:pt>
                <c:pt idx="1">
                  <c:v>4917558</c:v>
                </c:pt>
                <c:pt idx="2">
                  <c:v>76691463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6D-47B5-BB3D-D9D5ECAFB0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1858211378"/>
          <c:w val="0.87617164654661017"/>
          <c:h val="9.711530005298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46954269148"/>
          <c:y val="3.25730206012364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42-4FD5-8A3D-ABBF0A7F1698}"/>
            </c:ext>
          </c:extLst>
        </c:ser>
        <c:ser>
          <c:idx val="0"/>
          <c:order val="1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28'!$D$30:$O$30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  <c:pt idx="10">
                  <c:v>0.12927642830719516</c:v>
                </c:pt>
                <c:pt idx="11">
                  <c:v>0.30029172381097208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42-4FD5-8A3D-ABBF0A7F1698}"/>
            </c:ext>
          </c:extLst>
        </c:ser>
        <c:ser>
          <c:idx val="1"/>
          <c:order val="2"/>
          <c:tx>
            <c:strRef>
              <c:f>'Partida 28'!$C$31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42-4FD5-8A3D-ABBF0A7F1698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42-4FD5-8A3D-ABBF0A7F1698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42-4FD5-8A3D-ABBF0A7F1698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42-4FD5-8A3D-ABBF0A7F1698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42-4FD5-8A3D-ABBF0A7F1698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42-4FD5-8A3D-ABBF0A7F1698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642-4FD5-8A3D-ABBF0A7F1698}"/>
                </c:ext>
              </c:extLst>
            </c:dLbl>
            <c:dLbl>
              <c:idx val="7"/>
              <c:layout>
                <c:manualLayout>
                  <c:x val="6.5146579804559466E-3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642-4FD5-8A3D-ABBF0A7F16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28'!$D$31:$K$31</c:f>
              <c:numCache>
                <c:formatCode>0.0%</c:formatCode>
                <c:ptCount val="8"/>
                <c:pt idx="0">
                  <c:v>0.10110691762186438</c:v>
                </c:pt>
                <c:pt idx="1">
                  <c:v>2.203128845147221E-2</c:v>
                </c:pt>
                <c:pt idx="2">
                  <c:v>2.746244914350833E-2</c:v>
                </c:pt>
                <c:pt idx="3">
                  <c:v>4.5542211090241508E-2</c:v>
                </c:pt>
                <c:pt idx="4">
                  <c:v>7.5308768121490385E-2</c:v>
                </c:pt>
                <c:pt idx="5">
                  <c:v>8.6324407478459667E-2</c:v>
                </c:pt>
                <c:pt idx="6">
                  <c:v>0.14047287427636126</c:v>
                </c:pt>
                <c:pt idx="7">
                  <c:v>6.8770087021120627E-2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642-4FD5-8A3D-ABBF0A7F16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FA-4BBD-BE57-9D44F936B14C}"/>
            </c:ext>
          </c:extLst>
        </c:ser>
        <c:ser>
          <c:idx val="0"/>
          <c:order val="1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28'!$D$24:$O$24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  <c:pt idx="10">
                  <c:v>0.57800610186096502</c:v>
                </c:pt>
                <c:pt idx="11">
                  <c:v>0.87829613788711347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FA-4BBD-BE57-9D44F936B14C}"/>
            </c:ext>
          </c:extLst>
        </c:ser>
        <c:ser>
          <c:idx val="1"/>
          <c:order val="2"/>
          <c:tx>
            <c:strRef>
              <c:f>'Partida 28'!$C$25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FA-4BBD-BE57-9D44F936B14C}"/>
                </c:ext>
              </c:extLst>
            </c:dLbl>
            <c:dLbl>
              <c:idx val="1"/>
              <c:layout>
                <c:manualLayout>
                  <c:x val="-5.4914881933003867E-2"/>
                  <c:y val="-2.0969847176046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FA-4BBD-BE57-9D44F936B14C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FA-4BBD-BE57-9D44F936B14C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FA-4BBD-BE57-9D44F936B14C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FA-4BBD-BE57-9D44F936B14C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FA-4BBD-BE57-9D44F936B14C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FA-4BBD-BE57-9D44F936B14C}"/>
                </c:ext>
              </c:extLst>
            </c:dLbl>
            <c:dLbl>
              <c:idx val="7"/>
              <c:layout>
                <c:manualLayout>
                  <c:x val="-3.2948929159802305E-2"/>
                  <c:y val="-1.7474872646705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FA-4BBD-BE57-9D44F936B14C}"/>
                </c:ext>
              </c:extLst>
            </c:dLbl>
            <c:dLbl>
              <c:idx val="8"/>
              <c:layout>
                <c:manualLayout>
                  <c:x val="-3.9538714991762848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6FA-4BBD-BE57-9D44F936B14C}"/>
                </c:ext>
              </c:extLst>
            </c:dLbl>
            <c:dLbl>
              <c:idx val="9"/>
              <c:layout>
                <c:manualLayout>
                  <c:x val="-2.416254805052169E-2"/>
                  <c:y val="3.4949745293411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6FA-4BBD-BE57-9D44F936B14C}"/>
                </c:ext>
              </c:extLst>
            </c:dLbl>
            <c:dLbl>
              <c:idx val="10"/>
              <c:layout>
                <c:manualLayout>
                  <c:x val="-1.9769357495881545E-2"/>
                  <c:y val="1.397989811736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6FA-4BBD-BE57-9D44F936B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28'!$D$25:$K$25</c:f>
              <c:numCache>
                <c:formatCode>0.0%</c:formatCode>
                <c:ptCount val="8"/>
                <c:pt idx="0">
                  <c:v>0.10110691762186438</c:v>
                </c:pt>
                <c:pt idx="1">
                  <c:v>0.12310924307190214</c:v>
                </c:pt>
                <c:pt idx="2">
                  <c:v>0.1409248695295196</c:v>
                </c:pt>
                <c:pt idx="3">
                  <c:v>0.18646708061976111</c:v>
                </c:pt>
                <c:pt idx="4">
                  <c:v>0.2557658709853618</c:v>
                </c:pt>
                <c:pt idx="5">
                  <c:v>0.29205433383471302</c:v>
                </c:pt>
                <c:pt idx="6">
                  <c:v>0.43252720811107431</c:v>
                </c:pt>
                <c:pt idx="7">
                  <c:v>0.41713580692436708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26FA-4BBD-BE57-9D44F936B1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17-10-2021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17-10-2021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17-10-2021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124744"/>
            <a:ext cx="7740859" cy="6069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834106"/>
              </p:ext>
            </p:extLst>
          </p:nvPr>
        </p:nvGraphicFramePr>
        <p:xfrm>
          <a:off x="719572" y="1939680"/>
          <a:ext cx="7740859" cy="37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9318" y="1124744"/>
            <a:ext cx="796835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571151"/>
              </p:ext>
            </p:extLst>
          </p:nvPr>
        </p:nvGraphicFramePr>
        <p:xfrm>
          <a:off x="549954" y="2132856"/>
          <a:ext cx="7968350" cy="3661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5545" y="1268760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375505"/>
              </p:ext>
            </p:extLst>
          </p:nvPr>
        </p:nvGraphicFramePr>
        <p:xfrm>
          <a:off x="605545" y="2186420"/>
          <a:ext cx="7848873" cy="3652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49242" y="1186979"/>
            <a:ext cx="792756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52297" y="1821571"/>
            <a:ext cx="7880142" cy="2962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08304"/>
              </p:ext>
            </p:extLst>
          </p:nvPr>
        </p:nvGraphicFramePr>
        <p:xfrm>
          <a:off x="648692" y="2161365"/>
          <a:ext cx="7928115" cy="1589047"/>
        </p:xfrm>
        <a:graphic>
          <a:graphicData uri="http://schemas.openxmlformats.org/drawingml/2006/table">
            <a:tbl>
              <a:tblPr/>
              <a:tblGrid>
                <a:gridCol w="750259">
                  <a:extLst>
                    <a:ext uri="{9D8B030D-6E8A-4147-A177-3AD203B41FA5}">
                      <a16:colId xmlns:a16="http://schemas.microsoft.com/office/drawing/2014/main" val="1432971323"/>
                    </a:ext>
                  </a:extLst>
                </a:gridCol>
                <a:gridCol w="2810674">
                  <a:extLst>
                    <a:ext uri="{9D8B030D-6E8A-4147-A177-3AD203B41FA5}">
                      <a16:colId xmlns:a16="http://schemas.microsoft.com/office/drawing/2014/main" val="516146315"/>
                    </a:ext>
                  </a:extLst>
                </a:gridCol>
                <a:gridCol w="750259">
                  <a:extLst>
                    <a:ext uri="{9D8B030D-6E8A-4147-A177-3AD203B41FA5}">
                      <a16:colId xmlns:a16="http://schemas.microsoft.com/office/drawing/2014/main" val="889129819"/>
                    </a:ext>
                  </a:extLst>
                </a:gridCol>
                <a:gridCol w="750259">
                  <a:extLst>
                    <a:ext uri="{9D8B030D-6E8A-4147-A177-3AD203B41FA5}">
                      <a16:colId xmlns:a16="http://schemas.microsoft.com/office/drawing/2014/main" val="681472650"/>
                    </a:ext>
                  </a:extLst>
                </a:gridCol>
                <a:gridCol w="750259">
                  <a:extLst>
                    <a:ext uri="{9D8B030D-6E8A-4147-A177-3AD203B41FA5}">
                      <a16:colId xmlns:a16="http://schemas.microsoft.com/office/drawing/2014/main" val="2669459109"/>
                    </a:ext>
                  </a:extLst>
                </a:gridCol>
                <a:gridCol w="750259">
                  <a:extLst>
                    <a:ext uri="{9D8B030D-6E8A-4147-A177-3AD203B41FA5}">
                      <a16:colId xmlns:a16="http://schemas.microsoft.com/office/drawing/2014/main" val="3797851091"/>
                    </a:ext>
                  </a:extLst>
                </a:gridCol>
                <a:gridCol w="683073">
                  <a:extLst>
                    <a:ext uri="{9D8B030D-6E8A-4147-A177-3AD203B41FA5}">
                      <a16:colId xmlns:a16="http://schemas.microsoft.com/office/drawing/2014/main" val="3995260644"/>
                    </a:ext>
                  </a:extLst>
                </a:gridCol>
                <a:gridCol w="683073">
                  <a:extLst>
                    <a:ext uri="{9D8B030D-6E8A-4147-A177-3AD203B41FA5}">
                      <a16:colId xmlns:a16="http://schemas.microsoft.com/office/drawing/2014/main" val="515126075"/>
                    </a:ext>
                  </a:extLst>
                </a:gridCol>
              </a:tblGrid>
              <a:tr h="14118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881" marR="8881" marT="8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834367"/>
                  </a:ext>
                </a:extLst>
              </a:tr>
              <a:tr h="42071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580776"/>
                  </a:ext>
                </a:extLst>
              </a:tr>
              <a:tr h="145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162.727.277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68.723.353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67.879.374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11616"/>
                  </a:ext>
                </a:extLst>
              </a:tr>
              <a:tr h="141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11.966.356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-264.472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7.626.631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802090"/>
                  </a:ext>
                </a:extLst>
              </a:tr>
              <a:tr h="141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2.236.294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386457"/>
                  </a:ext>
                </a:extLst>
              </a:tr>
              <a:tr h="141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344.492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344.492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344.491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991674"/>
                  </a:ext>
                </a:extLst>
              </a:tr>
              <a:tr h="141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137.383.620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60.692.157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49.702.186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30270"/>
                  </a:ext>
                </a:extLst>
              </a:tr>
              <a:tr h="141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174348"/>
                  </a:ext>
                </a:extLst>
              </a:tr>
              <a:tr h="141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77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8615" y="1138757"/>
            <a:ext cx="79738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8614" y="1837699"/>
            <a:ext cx="7973824" cy="2880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514108"/>
              </p:ext>
            </p:extLst>
          </p:nvPr>
        </p:nvGraphicFramePr>
        <p:xfrm>
          <a:off x="558614" y="2132861"/>
          <a:ext cx="7973824" cy="2765836"/>
        </p:xfrm>
        <a:graphic>
          <a:graphicData uri="http://schemas.openxmlformats.org/drawingml/2006/table">
            <a:tbl>
              <a:tblPr/>
              <a:tblGrid>
                <a:gridCol w="267219">
                  <a:extLst>
                    <a:ext uri="{9D8B030D-6E8A-4147-A177-3AD203B41FA5}">
                      <a16:colId xmlns:a16="http://schemas.microsoft.com/office/drawing/2014/main" val="4255597960"/>
                    </a:ext>
                  </a:extLst>
                </a:gridCol>
                <a:gridCol w="267219">
                  <a:extLst>
                    <a:ext uri="{9D8B030D-6E8A-4147-A177-3AD203B41FA5}">
                      <a16:colId xmlns:a16="http://schemas.microsoft.com/office/drawing/2014/main" val="1739724256"/>
                    </a:ext>
                  </a:extLst>
                </a:gridCol>
                <a:gridCol w="267219">
                  <a:extLst>
                    <a:ext uri="{9D8B030D-6E8A-4147-A177-3AD203B41FA5}">
                      <a16:colId xmlns:a16="http://schemas.microsoft.com/office/drawing/2014/main" val="2775316150"/>
                    </a:ext>
                  </a:extLst>
                </a:gridCol>
                <a:gridCol w="3014234">
                  <a:extLst>
                    <a:ext uri="{9D8B030D-6E8A-4147-A177-3AD203B41FA5}">
                      <a16:colId xmlns:a16="http://schemas.microsoft.com/office/drawing/2014/main" val="1165875861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3075087225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3234354540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1741017325"/>
                    </a:ext>
                  </a:extLst>
                </a:gridCol>
                <a:gridCol w="716148">
                  <a:extLst>
                    <a:ext uri="{9D8B030D-6E8A-4147-A177-3AD203B41FA5}">
                      <a16:colId xmlns:a16="http://schemas.microsoft.com/office/drawing/2014/main" val="2349898211"/>
                    </a:ext>
                  </a:extLst>
                </a:gridCol>
                <a:gridCol w="652015">
                  <a:extLst>
                    <a:ext uri="{9D8B030D-6E8A-4147-A177-3AD203B41FA5}">
                      <a16:colId xmlns:a16="http://schemas.microsoft.com/office/drawing/2014/main" val="3343531912"/>
                    </a:ext>
                  </a:extLst>
                </a:gridCol>
                <a:gridCol w="641326">
                  <a:extLst>
                    <a:ext uri="{9D8B030D-6E8A-4147-A177-3AD203B41FA5}">
                      <a16:colId xmlns:a16="http://schemas.microsoft.com/office/drawing/2014/main" val="1804700086"/>
                    </a:ext>
                  </a:extLst>
                </a:gridCol>
              </a:tblGrid>
              <a:tr h="130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000785"/>
                  </a:ext>
                </a:extLst>
              </a:tr>
              <a:tr h="389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026300"/>
                  </a:ext>
                </a:extLst>
              </a:tr>
              <a:tr h="1670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162.727.277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68.723.353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67.879.374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448798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11.966.356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7.626.631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608885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110841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939688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696047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49678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137.383.620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60.692.157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49.702.186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244482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137.383.620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60.692.157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49.702.186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969013"/>
                  </a:ext>
                </a:extLst>
              </a:tr>
              <a:tr h="254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Elecciones Municipales, de Gobernadores y Convencionales Constituyentes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31.107.487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51.318.432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20.210.945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41.530.595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19454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Elección Presidencial y Parlamentarias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45.583.976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86.065.188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40.481.212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8.171.591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644386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369130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034157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315031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324751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824928"/>
                  </a:ext>
                </a:extLst>
              </a:tr>
              <a:tr h="130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672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3463</TotalTime>
  <Words>498</Words>
  <Application>Microsoft Office PowerPoint</Application>
  <PresentationFormat>Presentación en pantalla (4:3)</PresentationFormat>
  <Paragraphs>258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1_Tema de Office</vt:lpstr>
      <vt:lpstr>EJECUCIÓN ACUMULADA DE GASTOS PRESUPUESTARIOS AL MES DE AGOSTO DE 2021 PARTIDA 28: SERVICIO ELECTORAL</vt:lpstr>
      <vt:lpstr>Presentación de PowerPoint</vt:lpstr>
      <vt:lpstr>Presentación de PowerPoint</vt:lpstr>
      <vt:lpstr>Presentación de PowerPoint</vt:lpstr>
      <vt:lpstr>EJECUCIÓN ACUMULADA DE GASTOS A AGOSTO DE 2021  PARTIDA 28 SERVICIO ELECTORAL</vt:lpstr>
      <vt:lpstr>EJECUCIÓN ACUMULADA DE GASTOS A AGOSTO DE 2021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236</cp:revision>
  <cp:lastPrinted>2019-10-09T11:55:36Z</cp:lastPrinted>
  <dcterms:created xsi:type="dcterms:W3CDTF">2016-06-23T13:38:47Z</dcterms:created>
  <dcterms:modified xsi:type="dcterms:W3CDTF">2021-10-18T01:02:43Z</dcterms:modified>
</cp:coreProperties>
</file>