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9" r:id="rId10"/>
    <p:sldId id="303" r:id="rId11"/>
    <p:sldId id="310" r:id="rId12"/>
    <p:sldId id="299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8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Hoja_de_c_lculo_de_Microsoft_Excel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7B5-4F41-B1B7-D9EAD0C7F2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7B5-4F41-B1B7-D9EAD0C7F2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7B5-4F41-B1B7-D9EAD0C7F27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7B5-4F41-B1B7-D9EAD0C7F2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25'!$C$57:$C$60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25'!$D$57:$D$60</c:f>
              <c:numCache>
                <c:formatCode>#,##0</c:formatCode>
                <c:ptCount val="4"/>
                <c:pt idx="0">
                  <c:v>36512849</c:v>
                </c:pt>
                <c:pt idx="1">
                  <c:v>6266418</c:v>
                </c:pt>
                <c:pt idx="2">
                  <c:v>647340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7B5-4F41-B1B7-D9EAD0C7F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258898428656869"/>
          <c:y val="0.13862224668724918"/>
          <c:w val="0.87732313121876715"/>
          <c:h val="0.61578696279986278"/>
        </c:manualLayout>
      </c:layout>
      <c:lineChart>
        <c:grouping val="standard"/>
        <c:varyColors val="0"/>
        <c:ser>
          <c:idx val="0"/>
          <c:order val="0"/>
          <c:tx>
            <c:strRef>
              <c:f>'[25.xlsx]Partida 25'!$C$30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'[25.xlsx]Partida 25'!$D$29:$O$29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25'!$D$30:$O$30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0.10777707453217089</c:v>
                </c:pt>
                <c:pt idx="2">
                  <c:v>0.19898350215564234</c:v>
                </c:pt>
                <c:pt idx="3">
                  <c:v>0.26648467363945477</c:v>
                </c:pt>
                <c:pt idx="4">
                  <c:v>0.24247706466890712</c:v>
                </c:pt>
                <c:pt idx="5">
                  <c:v>0.47613008732696305</c:v>
                </c:pt>
                <c:pt idx="6">
                  <c:v>0.5116913489043915</c:v>
                </c:pt>
                <c:pt idx="7">
                  <c:v>0.56660274795050858</c:v>
                </c:pt>
                <c:pt idx="8">
                  <c:v>0.67460958852506581</c:v>
                </c:pt>
                <c:pt idx="9">
                  <c:v>0.78218339949468119</c:v>
                </c:pt>
                <c:pt idx="10">
                  <c:v>0.86965021411443399</c:v>
                </c:pt>
                <c:pt idx="11">
                  <c:v>0.99145128569402918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B1-4049-8D79-96A1FF94CCC4}"/>
            </c:ext>
          </c:extLst>
        </c:ser>
        <c:ser>
          <c:idx val="1"/>
          <c:order val="1"/>
          <c:tx>
            <c:strRef>
              <c:f>'[25.xlsx]Partida 25'!$C$31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'[25.xlsx]Partida 25'!$D$29:$O$29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25'!$D$31:$O$31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0.11999447678509106</c:v>
                </c:pt>
                <c:pt idx="2">
                  <c:v>0.20324800229138301</c:v>
                </c:pt>
                <c:pt idx="3">
                  <c:v>0.27105588264735025</c:v>
                </c:pt>
                <c:pt idx="4">
                  <c:v>0.34807716664696398</c:v>
                </c:pt>
                <c:pt idx="5">
                  <c:v>0.43636729415205017</c:v>
                </c:pt>
                <c:pt idx="6">
                  <c:v>0.50083265109069897</c:v>
                </c:pt>
                <c:pt idx="7">
                  <c:v>0.57145686835128362</c:v>
                </c:pt>
                <c:pt idx="8">
                  <c:v>0.66545965425717968</c:v>
                </c:pt>
                <c:pt idx="9">
                  <c:v>0.74669243299070387</c:v>
                </c:pt>
                <c:pt idx="10">
                  <c:v>0.83680553061033014</c:v>
                </c:pt>
                <c:pt idx="11">
                  <c:v>0.98497931292190677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B1-4049-8D79-96A1FF94CCC4}"/>
            </c:ext>
          </c:extLst>
        </c:ser>
        <c:ser>
          <c:idx val="2"/>
          <c:order val="2"/>
          <c:tx>
            <c:strRef>
              <c:f>'[25.xlsx]Partida 25'!$C$32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450450450450449E-2"/>
                  <c:y val="-2.0263424518743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DB1-4049-8D79-96A1FF94CCC4}"/>
                </c:ext>
              </c:extLst>
            </c:dLbl>
            <c:dLbl>
              <c:idx val="1"/>
              <c:layout>
                <c:manualLayout>
                  <c:x val="-6.966966966966967E-2"/>
                  <c:y val="-2.0263424518743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DB1-4049-8D79-96A1FF94CCC4}"/>
                </c:ext>
              </c:extLst>
            </c:dLbl>
            <c:dLbl>
              <c:idx val="2"/>
              <c:layout>
                <c:manualLayout>
                  <c:x val="-8.408408408408409E-2"/>
                  <c:y val="-8.10536980749754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DB1-4049-8D79-96A1FF94CCC4}"/>
                </c:ext>
              </c:extLst>
            </c:dLbl>
            <c:dLbl>
              <c:idx val="3"/>
              <c:layout>
                <c:manualLayout>
                  <c:x val="-7.4474474474474514E-2"/>
                  <c:y val="-7.42983649343415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DB1-4049-8D79-96A1FF94CCC4}"/>
                </c:ext>
              </c:extLst>
            </c:dLbl>
            <c:dLbl>
              <c:idx val="4"/>
              <c:layout>
                <c:manualLayout>
                  <c:x val="-6.006006006006015E-2"/>
                  <c:y val="-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DB1-4049-8D79-96A1FF94CCC4}"/>
                </c:ext>
              </c:extLst>
            </c:dLbl>
            <c:dLbl>
              <c:idx val="5"/>
              <c:layout>
                <c:manualLayout>
                  <c:x val="-6.006006006006006E-2"/>
                  <c:y val="-8.1053698074974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9C9-4FE1-8CC1-219B06FF6CC5}"/>
                </c:ext>
              </c:extLst>
            </c:dLbl>
            <c:dLbl>
              <c:idx val="6"/>
              <c:layout>
                <c:manualLayout>
                  <c:x val="-3.6036036036036126E-2"/>
                  <c:y val="-4.4579533941236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E38-4FEC-AD12-EC964ED692D1}"/>
                </c:ext>
              </c:extLst>
            </c:dLbl>
            <c:dLbl>
              <c:idx val="7"/>
              <c:layout>
                <c:manualLayout>
                  <c:x val="-4.0840840840840838E-2"/>
                  <c:y val="-3.6474164133738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E38-4FEC-AD12-EC964ED692D1}"/>
                </c:ext>
              </c:extLst>
            </c:dLbl>
            <c:dLbl>
              <c:idx val="8"/>
              <c:layout>
                <c:manualLayout>
                  <c:x val="-5.7657657657657659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E38-4FEC-AD12-EC964ED692D1}"/>
                </c:ext>
              </c:extLst>
            </c:dLbl>
            <c:dLbl>
              <c:idx val="9"/>
              <c:layout>
                <c:manualLayout>
                  <c:x val="-7.2072072072072155E-2"/>
                  <c:y val="-1.621073961499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78-4461-A49C-12A882CFD90B}"/>
                </c:ext>
              </c:extLst>
            </c:dLbl>
            <c:dLbl>
              <c:idx val="10"/>
              <c:layout>
                <c:manualLayout>
                  <c:x val="-6.966966966966967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6E-4031-A898-9FCC263C77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'[25.xlsx]Partida 25'!$D$29:$O$29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25'!$D$32:$K$32</c:f>
              <c:numCache>
                <c:formatCode>0.0%</c:formatCode>
                <c:ptCount val="8"/>
                <c:pt idx="0">
                  <c:v>6.3848132222956183E-2</c:v>
                </c:pt>
                <c:pt idx="1">
                  <c:v>0.13565779982251658</c:v>
                </c:pt>
                <c:pt idx="2">
                  <c:v>0.23028067173319614</c:v>
                </c:pt>
                <c:pt idx="3">
                  <c:v>0.29889960150086942</c:v>
                </c:pt>
                <c:pt idx="4">
                  <c:v>0.36029716708988652</c:v>
                </c:pt>
                <c:pt idx="5">
                  <c:v>0.45905571943948531</c:v>
                </c:pt>
                <c:pt idx="6">
                  <c:v>0.51887533738505032</c:v>
                </c:pt>
                <c:pt idx="7">
                  <c:v>0.58716016777573543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B1-4049-8D79-96A1FF94C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2049768"/>
        <c:axId val="522052120"/>
      </c:lineChart>
      <c:catAx>
        <c:axId val="522049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22052120"/>
        <c:crosses val="autoZero"/>
        <c:auto val="1"/>
        <c:lblAlgn val="ctr"/>
        <c:lblOffset val="100"/>
        <c:tickLblSkip val="1"/>
        <c:noMultiLvlLbl val="0"/>
      </c:catAx>
      <c:valAx>
        <c:axId val="52205212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22049768"/>
        <c:crosses val="autoZero"/>
        <c:crossBetween val="between"/>
      </c:valAx>
      <c:spPr>
        <a:ln>
          <a:solidFill>
            <a:srgbClr val="4F81BD">
              <a:alpha val="50000"/>
            </a:srgbClr>
          </a:solidFill>
        </a:ln>
      </c:spPr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'[25.xlsx]Partida 25'!$C$34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  <a:ln>
              <a:solidFill>
                <a:srgbClr val="9BBB5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25'!$D$34:$O$34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5.4080495431206098E-2</c:v>
                </c:pt>
                <c:pt idx="2">
                  <c:v>9.1615947666138217E-2</c:v>
                </c:pt>
                <c:pt idx="3">
                  <c:v>6.8362260798616376E-2</c:v>
                </c:pt>
                <c:pt idx="4">
                  <c:v>5.1200474101165148E-2</c:v>
                </c:pt>
                <c:pt idx="5">
                  <c:v>0.23365302265805596</c:v>
                </c:pt>
                <c:pt idx="6">
                  <c:v>4.8591402796027729E-2</c:v>
                </c:pt>
                <c:pt idx="7">
                  <c:v>5.5024224094885582E-2</c:v>
                </c:pt>
                <c:pt idx="8">
                  <c:v>0.10800684057455731</c:v>
                </c:pt>
                <c:pt idx="9">
                  <c:v>0.10757381096961534</c:v>
                </c:pt>
                <c:pt idx="10">
                  <c:v>8.7466814619752795E-2</c:v>
                </c:pt>
                <c:pt idx="11">
                  <c:v>0.1153228921979661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D0-4A12-BA41-2E7FCA0FAA5B}"/>
            </c:ext>
          </c:extLst>
        </c:ser>
        <c:ser>
          <c:idx val="1"/>
          <c:order val="1"/>
          <c:tx>
            <c:strRef>
              <c:f>'[25.xlsx]Partida 25'!$C$35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25'!$D$35:$O$35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7.0657576245443193E-2</c:v>
                </c:pt>
                <c:pt idx="2">
                  <c:v>8.3339101526710591E-2</c:v>
                </c:pt>
                <c:pt idx="3">
                  <c:v>6.3688735684575434E-2</c:v>
                </c:pt>
                <c:pt idx="4">
                  <c:v>6.744858436359831E-2</c:v>
                </c:pt>
                <c:pt idx="5">
                  <c:v>8.8290127505086205E-2</c:v>
                </c:pt>
                <c:pt idx="6">
                  <c:v>6.4869298467868181E-2</c:v>
                </c:pt>
                <c:pt idx="7">
                  <c:v>7.0624217260584682E-2</c:v>
                </c:pt>
                <c:pt idx="8">
                  <c:v>0.11780805758023258</c:v>
                </c:pt>
                <c:pt idx="9">
                  <c:v>8.064190539980319E-2</c:v>
                </c:pt>
                <c:pt idx="10">
                  <c:v>9.011309761962627E-2</c:v>
                </c:pt>
                <c:pt idx="11">
                  <c:v>0.22091987010996827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D0-4A12-BA41-2E7FCA0FAA5B}"/>
            </c:ext>
          </c:extLst>
        </c:ser>
        <c:ser>
          <c:idx val="2"/>
          <c:order val="2"/>
          <c:tx>
            <c:strRef>
              <c:f>'[25.xlsx]Partida 25'!$C$36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C0504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25'!$D$36:$K$36</c:f>
              <c:numCache>
                <c:formatCode>0.0%</c:formatCode>
                <c:ptCount val="8"/>
                <c:pt idx="0">
                  <c:v>6.3848132222956183E-2</c:v>
                </c:pt>
                <c:pt idx="1">
                  <c:v>7.1809667599560395E-2</c:v>
                </c:pt>
                <c:pt idx="2">
                  <c:v>0.1018822539613161</c:v>
                </c:pt>
                <c:pt idx="3">
                  <c:v>6.8618929767673267E-2</c:v>
                </c:pt>
                <c:pt idx="4">
                  <c:v>6.1397565589017093E-2</c:v>
                </c:pt>
                <c:pt idx="5">
                  <c:v>9.9497274329159585E-2</c:v>
                </c:pt>
                <c:pt idx="6">
                  <c:v>6.5439026847269183E-2</c:v>
                </c:pt>
                <c:pt idx="7">
                  <c:v>6.8284830390685156E-2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D0-4A12-BA41-2E7FCA0FA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522050160"/>
        <c:axId val="522046240"/>
      </c:barChart>
      <c:catAx>
        <c:axId val="52205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22046240"/>
        <c:crosses val="autoZero"/>
        <c:auto val="0"/>
        <c:lblAlgn val="ctr"/>
        <c:lblOffset val="100"/>
        <c:noMultiLvlLbl val="0"/>
      </c:catAx>
      <c:valAx>
        <c:axId val="52204624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220501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742950" y="404664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80876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504" y="6335049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2610" y="134231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903" y="195986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67527"/>
              </p:ext>
            </p:extLst>
          </p:nvPr>
        </p:nvGraphicFramePr>
        <p:xfrm>
          <a:off x="580297" y="2204868"/>
          <a:ext cx="7860250" cy="3906477"/>
        </p:xfrm>
        <a:graphic>
          <a:graphicData uri="http://schemas.openxmlformats.org/drawingml/2006/table">
            <a:tbl>
              <a:tblPr/>
              <a:tblGrid>
                <a:gridCol w="357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8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9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1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92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5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13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7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6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2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15.482.356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10.291.952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11.075.647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11.113.012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7.450.498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988.417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1.288.561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1.288.561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1.409.201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716.641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700.131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1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1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42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8235" y="6209629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1456827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6551" y="2194641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564826"/>
              </p:ext>
            </p:extLst>
          </p:nvPr>
        </p:nvGraphicFramePr>
        <p:xfrm>
          <a:off x="590872" y="2495671"/>
          <a:ext cx="7869561" cy="3600401"/>
        </p:xfrm>
        <a:graphic>
          <a:graphicData uri="http://schemas.openxmlformats.org/drawingml/2006/table">
            <a:tbl>
              <a:tblPr/>
              <a:tblGrid>
                <a:gridCol w="369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1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69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1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2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14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98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3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12.496.213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8.839.010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8.872.875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8.854.306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6.487.252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475.741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Alta Complejidad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275.564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174.773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9194" y="139602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9793" y="1705893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613510"/>
              </p:ext>
            </p:extLst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B6191F5-74D7-40CE-9B21-B539E13229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881342"/>
              </p:ext>
            </p:extLst>
          </p:nvPr>
        </p:nvGraphicFramePr>
        <p:xfrm>
          <a:off x="421821" y="2268339"/>
          <a:ext cx="8038611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971599" y="1473587"/>
            <a:ext cx="74888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3094831"/>
              </p:ext>
            </p:extLst>
          </p:nvPr>
        </p:nvGraphicFramePr>
        <p:xfrm>
          <a:off x="414337" y="2204864"/>
          <a:ext cx="8210797" cy="3871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79715" y="1619120"/>
            <a:ext cx="798071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377998"/>
              </p:ext>
            </p:extLst>
          </p:nvPr>
        </p:nvGraphicFramePr>
        <p:xfrm>
          <a:off x="479715" y="2522919"/>
          <a:ext cx="7980717" cy="3799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3283" y="1368480"/>
            <a:ext cx="74168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13283" y="5982745"/>
            <a:ext cx="6572044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13283" y="2310637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191305"/>
              </p:ext>
            </p:extLst>
          </p:nvPr>
        </p:nvGraphicFramePr>
        <p:xfrm>
          <a:off x="683569" y="2649342"/>
          <a:ext cx="7416823" cy="3333403"/>
        </p:xfrm>
        <a:graphic>
          <a:graphicData uri="http://schemas.openxmlformats.org/drawingml/2006/table">
            <a:tbl>
              <a:tblPr/>
              <a:tblGrid>
                <a:gridCol w="387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4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2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2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64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77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5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60.866.526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65.238.516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4.371.990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38.305.458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36.512.849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37.136.407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25.115.434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6.266.418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6.525.418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3.737.048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13.048.430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13.001.987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5.654.554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3.437.767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3.434.767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3.404.159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621" y="1461489"/>
            <a:ext cx="820051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424621" y="2530691"/>
            <a:ext cx="7498704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Programas Partida 25 Ministerio Medio Ambiente. en miles de pesos de 2021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424621" y="5991225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459227"/>
              </p:ext>
            </p:extLst>
          </p:nvPr>
        </p:nvGraphicFramePr>
        <p:xfrm>
          <a:off x="414336" y="2895816"/>
          <a:ext cx="8210799" cy="3095409"/>
        </p:xfrm>
        <a:graphic>
          <a:graphicData uri="http://schemas.openxmlformats.org/drawingml/2006/table">
            <a:tbl>
              <a:tblPr/>
              <a:tblGrid>
                <a:gridCol w="418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1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1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86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21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269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5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36.461.347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2.493.407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19.031.628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15.482.356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421.747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10.291.952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12.496.213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658.236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8.839.010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60924" y="1312811"/>
            <a:ext cx="818223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835" y="204842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F1D480C-4E1A-4104-B7A1-AB92466C81DA}"/>
              </a:ext>
            </a:extLst>
          </p:cNvPr>
          <p:cNvSpPr txBox="1"/>
          <p:nvPr/>
        </p:nvSpPr>
        <p:spPr>
          <a:xfrm>
            <a:off x="6304717" y="2072822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/>
              <a:t>1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978139"/>
              </p:ext>
            </p:extLst>
          </p:nvPr>
        </p:nvGraphicFramePr>
        <p:xfrm>
          <a:off x="432366" y="2348879"/>
          <a:ext cx="8210797" cy="3909425"/>
        </p:xfrm>
        <a:graphic>
          <a:graphicData uri="http://schemas.openxmlformats.org/drawingml/2006/table">
            <a:tbl>
              <a:tblPr/>
              <a:tblGrid>
                <a:gridCol w="299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75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9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19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19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19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1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77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9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8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36.461.347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2.493.407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19.031.628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16.564.327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16.670.489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106.162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11.049.590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2.997.652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2.997.652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1.804.696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9.754.712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9.751.779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3.715.479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9.499.014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9.496.081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3.485.917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7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544.987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543.855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236.061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120.127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120.127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7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90.670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91.335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91.335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4.875.271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4.875.271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1.892.434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223.840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223.840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14.718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Recuperación Ambiental y Social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1.049.085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1.049.085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232.446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Descontaminación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1.745.915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1.742.982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543.180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5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 25, Conferencia de las Partes N° 25 de la Convención Marco de las Naciones Unidas sobre Cambio Climático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61.817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47.774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Medioambientales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564.997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564.997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333.441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7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y Humedales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222.772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222.772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70.804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7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230.514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230.514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229.562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Mundial de Información en Biodiversidad (GBIF)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32.013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75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3321E63-CB79-42D7-9C32-4A55698D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3E0DB092-FE24-472B-987E-5DC1D73CC7BD}"/>
              </a:ext>
            </a:extLst>
          </p:cNvPr>
          <p:cNvSpPr txBox="1">
            <a:spLocks/>
          </p:cNvSpPr>
          <p:nvPr/>
        </p:nvSpPr>
        <p:spPr>
          <a:xfrm>
            <a:off x="403745" y="1281152"/>
            <a:ext cx="825443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2588BB26-BBAD-4212-B749-11DBCAC1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B112B0A7-6238-4CA4-AB72-711825C8F687}"/>
              </a:ext>
            </a:extLst>
          </p:cNvPr>
          <p:cNvSpPr txBox="1">
            <a:spLocks/>
          </p:cNvSpPr>
          <p:nvPr/>
        </p:nvSpPr>
        <p:spPr>
          <a:xfrm>
            <a:off x="432366" y="198793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39F8613-7524-4FCA-861D-7FBE0C683BA5}"/>
              </a:ext>
            </a:extLst>
          </p:cNvPr>
          <p:cNvSpPr txBox="1"/>
          <p:nvPr/>
        </p:nvSpPr>
        <p:spPr>
          <a:xfrm>
            <a:off x="6236248" y="1999877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/>
              <a:t>2 de 2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288252"/>
              </p:ext>
            </p:extLst>
          </p:nvPr>
        </p:nvGraphicFramePr>
        <p:xfrm>
          <a:off x="482635" y="2276878"/>
          <a:ext cx="8204164" cy="4032439"/>
        </p:xfrm>
        <a:graphic>
          <a:graphicData uri="http://schemas.openxmlformats.org/drawingml/2006/table">
            <a:tbl>
              <a:tblPr/>
              <a:tblGrid>
                <a:gridCol w="298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72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12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9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47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4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10.491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Estocolmo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17.576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- ONUMA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RAMSAR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13.587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13.545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Montreal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Investigación del Cambio Global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Viena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Kioto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18.515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Rotterdam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78.982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78.982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78.945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264.693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106.381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103.644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9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(Programa 05) - Residuos Sólidos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2.386.562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2.385.562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2.355.482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2.386.562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2.385.562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2.355.482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4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08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504" y="6335049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25504" y="1419772"/>
            <a:ext cx="786024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AMBIENTAL FET COVID-19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4314" y="2423956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216348"/>
              </p:ext>
            </p:extLst>
          </p:nvPr>
        </p:nvGraphicFramePr>
        <p:xfrm>
          <a:off x="604314" y="2780928"/>
          <a:ext cx="7860250" cy="3168355"/>
        </p:xfrm>
        <a:graphic>
          <a:graphicData uri="http://schemas.openxmlformats.org/drawingml/2006/table">
            <a:tbl>
              <a:tblPr/>
              <a:tblGrid>
                <a:gridCol w="357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8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9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1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92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5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13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35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2673</TotalTime>
  <Words>1579</Words>
  <Application>Microsoft Office PowerPoint</Application>
  <PresentationFormat>Presentación en pantalla (4:3)</PresentationFormat>
  <Paragraphs>912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ACUMULADA DE GASTOS PRESUPUESTARIOS AGOSTO DE 2021 PARTIDA 25: MINISTERIO DE MEDIO AMBIENTE</vt:lpstr>
      <vt:lpstr>EJECUCIÓN PRESUPUESTARIA DE GASTOS ACUMULADA A AGOSTO DE 2021 PARTIDA 25 MINISTERIO DEL MEDIO AMBIENTE</vt:lpstr>
      <vt:lpstr>EJECUCIÓN PRESUPUESTARIA DE GASTOS ACUMULADA A AGOSTO DE 2021 PARTIDA 25 MINISTERIO DEL MEDIO AMBIENTE</vt:lpstr>
      <vt:lpstr>COMPORTAMIENTO DE LA EJECUCIÓN ACUMULADA DE GASTOS A AGOSTO DE 2021 PARTIDA 25 MINISTERIO DE MEDIO AMBIENTE</vt:lpstr>
      <vt:lpstr>EJECUCIÓN ACUMULADA DE GASTOS A AGOSTO DE 2021 PARTIDA 25 MINISTERIO DEL MEDIO AMBIENTE</vt:lpstr>
      <vt:lpstr>EJECUCIÓN PRESUPUESTARIA DE GASTOS ACUMULADA A AGOSTO DE 2021 PARTIDA 25 MINISTERIO DEL MEDIO AMBIENTE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276</cp:revision>
  <cp:lastPrinted>2019-06-06T21:54:24Z</cp:lastPrinted>
  <dcterms:created xsi:type="dcterms:W3CDTF">2016-06-23T13:38:47Z</dcterms:created>
  <dcterms:modified xsi:type="dcterms:W3CDTF">2021-10-18T21:13:36Z</dcterms:modified>
</cp:coreProperties>
</file>