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78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Hoja_de_c_lculo_de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3864953912853277E-2"/>
          <c:y val="0.24738743704425831"/>
          <c:w val="0.91450753915500704"/>
          <c:h val="0.52093588569405447"/>
        </c:manualLayout>
      </c:layout>
      <c:pie3DChart>
        <c:varyColors val="1"/>
        <c:ser>
          <c:idx val="0"/>
          <c:order val="0"/>
          <c:tx>
            <c:strRef>
              <c:f>'Partida 24'!$D$60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0B7-4B76-8683-4A32AF46B08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0B7-4B76-8683-4A32AF46B08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0B7-4B76-8683-4A32AF46B08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0B7-4B76-8683-4A32AF46B08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0B7-4B76-8683-4A32AF46B084}"/>
              </c:ext>
            </c:extLst>
          </c:dPt>
          <c:dLbls>
            <c:dLbl>
              <c:idx val="0"/>
              <c:layout>
                <c:manualLayout>
                  <c:x val="-0.12239692542263753"/>
                  <c:y val="4.863865324029881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0B7-4B76-8683-4A32AF46B084}"/>
                </c:ext>
              </c:extLst>
            </c:dLbl>
            <c:dLbl>
              <c:idx val="1"/>
              <c:layout>
                <c:manualLayout>
                  <c:x val="-0.12067117058696888"/>
                  <c:y val="-0.1563742196707940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0B7-4B76-8683-4A32AF46B084}"/>
                </c:ext>
              </c:extLst>
            </c:dLbl>
            <c:dLbl>
              <c:idx val="2"/>
              <c:layout>
                <c:manualLayout>
                  <c:x val="0.12661235584832647"/>
                  <c:y val="-0.1482493849235691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0B7-4B76-8683-4A32AF46B084}"/>
                </c:ext>
              </c:extLst>
            </c:dLbl>
            <c:dLbl>
              <c:idx val="3"/>
              <c:layout>
                <c:manualLayout>
                  <c:x val="5.1218652339442505E-2"/>
                  <c:y val="7.444133358429347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0B7-4B76-8683-4A32AF46B084}"/>
                </c:ext>
              </c:extLst>
            </c:dLbl>
            <c:dLbl>
              <c:idx val="4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B0B7-4B76-8683-4A32AF46B084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24'!$C$61:$C$65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SERVICIO DE LA DEUDA     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24'!$D$61:$D$65</c:f>
              <c:numCache>
                <c:formatCode>#,##0</c:formatCode>
                <c:ptCount val="5"/>
                <c:pt idx="0">
                  <c:v>37573730</c:v>
                </c:pt>
                <c:pt idx="1">
                  <c:v>12837011</c:v>
                </c:pt>
                <c:pt idx="2">
                  <c:v>60462605</c:v>
                </c:pt>
                <c:pt idx="3">
                  <c:v>316975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0B7-4B76-8683-4A32AF46B08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061403329749771E-2"/>
          <c:y val="0.80543739559187144"/>
          <c:w val="0.95292536611594059"/>
          <c:h val="0.176902779853348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2019 - 2020 - 2021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9.6998016009427257E-2"/>
          <c:y val="0.13035113989634364"/>
          <c:w val="0.89055815473362776"/>
          <c:h val="0.6394767742824371"/>
        </c:manualLayout>
      </c:layout>
      <c:lineChart>
        <c:grouping val="standard"/>
        <c:varyColors val="0"/>
        <c:ser>
          <c:idx val="0"/>
          <c:order val="0"/>
          <c:tx>
            <c:strRef>
              <c:f>'[24.xlsx]Partida 24'!$C$20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24'!$D$20:$O$20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5.4202414554571213E-2</c:v>
                </c:pt>
                <c:pt idx="2">
                  <c:v>0.10419221258901394</c:v>
                </c:pt>
                <c:pt idx="3">
                  <c:v>0.13008172072398425</c:v>
                </c:pt>
                <c:pt idx="4">
                  <c:v>0.34281429928092205</c:v>
                </c:pt>
                <c:pt idx="5">
                  <c:v>0.43635897156786557</c:v>
                </c:pt>
                <c:pt idx="6">
                  <c:v>0.4614760143190037</c:v>
                </c:pt>
                <c:pt idx="7">
                  <c:v>0.59286048481124587</c:v>
                </c:pt>
                <c:pt idx="8">
                  <c:v>0.72230115320887178</c:v>
                </c:pt>
                <c:pt idx="9">
                  <c:v>0.7880791155414647</c:v>
                </c:pt>
                <c:pt idx="10">
                  <c:v>0.86283188139909017</c:v>
                </c:pt>
                <c:pt idx="11">
                  <c:v>0.97224769985894033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896-4B6E-87C2-77A121541F05}"/>
            </c:ext>
          </c:extLst>
        </c:ser>
        <c:ser>
          <c:idx val="1"/>
          <c:order val="1"/>
          <c:tx>
            <c:strRef>
              <c:f>'[24.xlsx]Partida 24'!$C$21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24'!$D$21:$O$21</c:f>
              <c:numCache>
                <c:formatCode>0.0%</c:formatCode>
                <c:ptCount val="12"/>
                <c:pt idx="0">
                  <c:v>3.0553963274093383E-2</c:v>
                </c:pt>
                <c:pt idx="1">
                  <c:v>8.6005951854565901E-2</c:v>
                </c:pt>
                <c:pt idx="2">
                  <c:v>0.19135622301521524</c:v>
                </c:pt>
                <c:pt idx="3">
                  <c:v>0.22044364904514388</c:v>
                </c:pt>
                <c:pt idx="4">
                  <c:v>0.34217790684931892</c:v>
                </c:pt>
                <c:pt idx="5">
                  <c:v>0.435003037717278</c:v>
                </c:pt>
                <c:pt idx="6">
                  <c:v>0.46326409510581684</c:v>
                </c:pt>
                <c:pt idx="7">
                  <c:v>0.52218062757880135</c:v>
                </c:pt>
                <c:pt idx="8">
                  <c:v>0.73076858733941341</c:v>
                </c:pt>
                <c:pt idx="9">
                  <c:v>0.81965564377545286</c:v>
                </c:pt>
                <c:pt idx="10">
                  <c:v>0.88817075347915575</c:v>
                </c:pt>
                <c:pt idx="11">
                  <c:v>0.97116342114100684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896-4B6E-87C2-77A121541F05}"/>
            </c:ext>
          </c:extLst>
        </c:ser>
        <c:ser>
          <c:idx val="2"/>
          <c:order val="2"/>
          <c:tx>
            <c:strRef>
              <c:f>'[24.xlsx]Partida 24'!$C$22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rgbClr val="C0000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324388189794035E-2"/>
                  <c:y val="3.240318476638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896-4B6E-87C2-77A121541F05}"/>
                </c:ext>
              </c:extLst>
            </c:dLbl>
            <c:dLbl>
              <c:idx val="1"/>
              <c:layout>
                <c:manualLayout>
                  <c:x val="-4.1577092583053324E-2"/>
                  <c:y val="3.2403184766380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896-4B6E-87C2-77A121541F05}"/>
                </c:ext>
              </c:extLst>
            </c:dLbl>
            <c:dLbl>
              <c:idx val="2"/>
              <c:layout>
                <c:manualLayout>
                  <c:x val="-4.7819069345303798E-2"/>
                  <c:y val="7.2511191708188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896-4B6E-87C2-77A121541F05}"/>
                </c:ext>
              </c:extLst>
            </c:dLbl>
            <c:dLbl>
              <c:idx val="3"/>
              <c:layout>
                <c:manualLayout>
                  <c:x val="-4.3653935781391852E-2"/>
                  <c:y val="5.0001846225405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896-4B6E-87C2-77A121541F05}"/>
                </c:ext>
              </c:extLst>
            </c:dLbl>
            <c:dLbl>
              <c:idx val="4"/>
              <c:layout>
                <c:manualLayout>
                  <c:x val="-4.5713444697917431E-2"/>
                  <c:y val="5.6799262391616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C896-4B6E-87C2-77A121541F05}"/>
                </c:ext>
              </c:extLst>
            </c:dLbl>
            <c:dLbl>
              <c:idx val="5"/>
              <c:layout>
                <c:manualLayout>
                  <c:x val="-4.1551254691294504E-2"/>
                  <c:y val="3.9604014961590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896-4B6E-87C2-77A121541F05}"/>
                </c:ext>
              </c:extLst>
            </c:dLbl>
            <c:dLbl>
              <c:idx val="6"/>
              <c:layout>
                <c:manualLayout>
                  <c:x val="-7.3062569557794499E-2"/>
                  <c:y val="6.1438008885634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C896-4B6E-87C2-77A121541F05}"/>
                </c:ext>
              </c:extLst>
            </c:dLbl>
            <c:dLbl>
              <c:idx val="7"/>
              <c:layout>
                <c:manualLayout>
                  <c:x val="-5.9081102713767895E-2"/>
                  <c:y val="-7.57774347437081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571-4873-832B-F6F893D4A0FE}"/>
                </c:ext>
              </c:extLst>
            </c:dLbl>
            <c:dLbl>
              <c:idx val="8"/>
              <c:layout>
                <c:manualLayout>
                  <c:x val="-6.2305295950155761E-3"/>
                  <c:y val="3.4995615903550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571-4873-832B-F6F893D4A0FE}"/>
                </c:ext>
              </c:extLst>
            </c:dLbl>
            <c:dLbl>
              <c:idx val="9"/>
              <c:layout>
                <c:manualLayout>
                  <c:x val="1.2461059190031152E-2"/>
                  <c:y val="3.8495177493906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571-4873-832B-F6F893D4A0FE}"/>
                </c:ext>
              </c:extLst>
            </c:dLbl>
            <c:dLbl>
              <c:idx val="10"/>
              <c:layout>
                <c:manualLayout>
                  <c:x val="8.3073727933541015E-3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735-40A0-97EB-E8586AD839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'[24.xlsx]Partida 24'!$D$19:$O$19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24'!$D$22:$K$22</c:f>
              <c:numCache>
                <c:formatCode>0.0%</c:formatCode>
                <c:ptCount val="8"/>
                <c:pt idx="0">
                  <c:v>3.1393334252021357E-2</c:v>
                </c:pt>
                <c:pt idx="1">
                  <c:v>5.561853918459387E-2</c:v>
                </c:pt>
                <c:pt idx="2">
                  <c:v>0.17025996496177834</c:v>
                </c:pt>
                <c:pt idx="3">
                  <c:v>0.23227069012567542</c:v>
                </c:pt>
                <c:pt idx="4">
                  <c:v>0.30538132922223371</c:v>
                </c:pt>
                <c:pt idx="5">
                  <c:v>0.39210920733060473</c:v>
                </c:pt>
                <c:pt idx="6">
                  <c:v>0.56552757871674297</c:v>
                </c:pt>
                <c:pt idx="7">
                  <c:v>0.62034966584531182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C896-4B6E-87C2-77A121541F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5393584"/>
        <c:axId val="515390056"/>
      </c:lineChart>
      <c:catAx>
        <c:axId val="515393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5390056"/>
        <c:crosses val="autoZero"/>
        <c:auto val="1"/>
        <c:lblAlgn val="ctr"/>
        <c:lblOffset val="100"/>
        <c:noMultiLvlLbl val="0"/>
      </c:catAx>
      <c:valAx>
        <c:axId val="5153900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539358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'[24.xlsx]Partida 24'!$C$27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24'!$D$27:$O$27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2.4712899588940636E-2</c:v>
                </c:pt>
                <c:pt idx="2">
                  <c:v>5.0004615215432285E-2</c:v>
                </c:pt>
                <c:pt idx="3">
                  <c:v>2.5889508134970297E-2</c:v>
                </c:pt>
                <c:pt idx="4">
                  <c:v>0.21273257855693783</c:v>
                </c:pt>
                <c:pt idx="5">
                  <c:v>9.3630555543766494E-2</c:v>
                </c:pt>
                <c:pt idx="6">
                  <c:v>2.8491377456921027E-2</c:v>
                </c:pt>
                <c:pt idx="7">
                  <c:v>0.13016288312325397</c:v>
                </c:pt>
                <c:pt idx="8">
                  <c:v>0.12944066839762591</c:v>
                </c:pt>
                <c:pt idx="9">
                  <c:v>6.5777962332592865E-2</c:v>
                </c:pt>
                <c:pt idx="10">
                  <c:v>7.4843215659944215E-2</c:v>
                </c:pt>
                <c:pt idx="11">
                  <c:v>0.10126071254335593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F2-400B-B30D-26FF82C84D42}"/>
            </c:ext>
          </c:extLst>
        </c:ser>
        <c:ser>
          <c:idx val="1"/>
          <c:order val="1"/>
          <c:tx>
            <c:strRef>
              <c:f>'[24.xlsx]Partida 24'!$C$28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24'!$D$28:$O$28</c:f>
              <c:numCache>
                <c:formatCode>0.0%</c:formatCode>
                <c:ptCount val="12"/>
                <c:pt idx="0">
                  <c:v>3.0553963274093383E-2</c:v>
                </c:pt>
                <c:pt idx="1">
                  <c:v>5.5451988580472525E-2</c:v>
                </c:pt>
                <c:pt idx="2">
                  <c:v>0.10575808485171334</c:v>
                </c:pt>
                <c:pt idx="3">
                  <c:v>2.5947355010044294E-2</c:v>
                </c:pt>
                <c:pt idx="4">
                  <c:v>0.11371305204375026</c:v>
                </c:pt>
                <c:pt idx="5">
                  <c:v>9.4361348913650375E-2</c:v>
                </c:pt>
                <c:pt idx="6">
                  <c:v>2.826106083187906E-2</c:v>
                </c:pt>
                <c:pt idx="7">
                  <c:v>5.8916532472984513E-2</c:v>
                </c:pt>
                <c:pt idx="8">
                  <c:v>0.21410673605410604</c:v>
                </c:pt>
                <c:pt idx="9">
                  <c:v>0.10202167643879807</c:v>
                </c:pt>
                <c:pt idx="10">
                  <c:v>6.8515109703702948E-2</c:v>
                </c:pt>
                <c:pt idx="11">
                  <c:v>9.4270901932583862E-2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F2-400B-B30D-26FF82C84D42}"/>
            </c:ext>
          </c:extLst>
        </c:ser>
        <c:ser>
          <c:idx val="2"/>
          <c:order val="2"/>
          <c:tx>
            <c:strRef>
              <c:f>'[24.xlsx]Partida 24'!$C$29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1.2413793777561433E-2"/>
                  <c:y val="2.15439795462249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EF2-400B-B30D-26FF82C84D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24'!$D$29:$K$29</c:f>
              <c:numCache>
                <c:formatCode>0.0%</c:formatCode>
                <c:ptCount val="8"/>
                <c:pt idx="0">
                  <c:v>3.1393334252021357E-2</c:v>
                </c:pt>
                <c:pt idx="1">
                  <c:v>2.4225204932572512E-2</c:v>
                </c:pt>
                <c:pt idx="2">
                  <c:v>0.11513926265399269</c:v>
                </c:pt>
                <c:pt idx="3">
                  <c:v>6.2010725163897072E-2</c:v>
                </c:pt>
                <c:pt idx="4">
                  <c:v>7.6678514028479861E-2</c:v>
                </c:pt>
                <c:pt idx="5">
                  <c:v>8.6405068754549688E-2</c:v>
                </c:pt>
                <c:pt idx="6">
                  <c:v>0.17419516316571421</c:v>
                </c:pt>
                <c:pt idx="7">
                  <c:v>7.5263108517548513E-2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EF2-400B-B30D-26FF82C84D4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10598096"/>
        <c:axId val="510593000"/>
      </c:barChart>
      <c:catAx>
        <c:axId val="510598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0593000"/>
        <c:crosses val="autoZero"/>
        <c:auto val="1"/>
        <c:lblAlgn val="ctr"/>
        <c:lblOffset val="100"/>
        <c:noMultiLvlLbl val="0"/>
      </c:catAx>
      <c:valAx>
        <c:axId val="51059300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059809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191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18-10-2021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18-10-2021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18-10-2021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18-10-2021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644107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742950" y="467895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Cuadro de texto 2"/>
          <p:cNvSpPr txBox="1">
            <a:spLocks noChangeArrowheads="1"/>
          </p:cNvSpPr>
          <p:nvPr userDrawn="1"/>
        </p:nvSpPr>
        <p:spPr bwMode="auto">
          <a:xfrm>
            <a:off x="74295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3341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ENERGÍA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septiembre 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7023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7023" y="211821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137535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202110"/>
              </p:ext>
            </p:extLst>
          </p:nvPr>
        </p:nvGraphicFramePr>
        <p:xfrm>
          <a:off x="497023" y="2420883"/>
          <a:ext cx="8167936" cy="3744427"/>
        </p:xfrm>
        <a:graphic>
          <a:graphicData uri="http://schemas.openxmlformats.org/drawingml/2006/table">
            <a:tbl>
              <a:tblPr/>
              <a:tblGrid>
                <a:gridCol w="790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5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2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2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94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76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81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01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9.955.339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15.696.360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5.741.021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7.398.464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1.364.132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1.364.551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931.847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364.487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362.230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-2.257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77.551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1.623.356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1.625.613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1.465.576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8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1.290.558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1.290.558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8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190.294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-4.945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175.018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190.294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-4.945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175.018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4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8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8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12.190.856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5.587.492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4.923.490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8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12.190.856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5.587.492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4.923.490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8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12.190.856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5.587.492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4.923.490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8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8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870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201059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0870" y="1274200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737882"/>
              </p:ext>
            </p:extLst>
          </p:nvPr>
        </p:nvGraphicFramePr>
        <p:xfrm>
          <a:off x="530871" y="2444874"/>
          <a:ext cx="8155929" cy="3766172"/>
        </p:xfrm>
        <a:graphic>
          <a:graphicData uri="http://schemas.openxmlformats.org/drawingml/2006/table">
            <a:tbl>
              <a:tblPr/>
              <a:tblGrid>
                <a:gridCol w="804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41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41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41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41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1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1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6361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73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7.081.097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7.300.873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219.776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4.211.296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4.923.469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4.874.348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-49.121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3.123.278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2.025.797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2.025.797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759.805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9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131.831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131.831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59.316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3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3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21.094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21.094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21.094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3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106.136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106.136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38.222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3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3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42588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192074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3750" y="1308817"/>
            <a:ext cx="816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336955"/>
              </p:ext>
            </p:extLst>
          </p:nvPr>
        </p:nvGraphicFramePr>
        <p:xfrm>
          <a:off x="518862" y="2245657"/>
          <a:ext cx="8167938" cy="4104453"/>
        </p:xfrm>
        <a:graphic>
          <a:graphicData uri="http://schemas.openxmlformats.org/drawingml/2006/table">
            <a:tbl>
              <a:tblPr/>
              <a:tblGrid>
                <a:gridCol w="785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2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9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57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57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57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571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53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362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1240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90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5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10.171.574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11.179.462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1.007.888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7.542.656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7.485.165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7.386.590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-98.575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5.098.754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2.611.232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2.611.232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1.289.356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255.340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255.330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255.320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2553200,0%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255.340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255.330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255.320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2553200,0%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Energía Atómica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38.151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38.151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11.721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35.225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35.225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10.784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850.499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850.499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3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3" y="253710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3" y="1517226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419438"/>
              </p:ext>
            </p:extLst>
          </p:nvPr>
        </p:nvGraphicFramePr>
        <p:xfrm>
          <a:off x="518863" y="2923310"/>
          <a:ext cx="8167935" cy="3377152"/>
        </p:xfrm>
        <a:graphic>
          <a:graphicData uri="http://schemas.openxmlformats.org/drawingml/2006/table">
            <a:tbl>
              <a:tblPr/>
              <a:tblGrid>
                <a:gridCol w="805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5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1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53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53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53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53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325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12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209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56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9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14.054.485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14.662.885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608.400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9.798.636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11.883.156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11.774.417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-108.739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8.041.244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2.046.584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2.046.584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1.075.636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180.745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0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0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0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4" y="146467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5A9BC23-2D27-4636-8105-11CA1CE50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6478698"/>
              </p:ext>
            </p:extLst>
          </p:nvPr>
        </p:nvGraphicFramePr>
        <p:xfrm>
          <a:off x="534896" y="2348880"/>
          <a:ext cx="7932255" cy="3946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41168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6010242"/>
              </p:ext>
            </p:extLst>
          </p:nvPr>
        </p:nvGraphicFramePr>
        <p:xfrm>
          <a:off x="449225" y="2072357"/>
          <a:ext cx="8210798" cy="4283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135837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8445619"/>
              </p:ext>
            </p:extLst>
          </p:nvPr>
        </p:nvGraphicFramePr>
        <p:xfrm>
          <a:off x="466600" y="2060848"/>
          <a:ext cx="8210797" cy="4072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79" y="1483363"/>
            <a:ext cx="777686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8017" y="6021288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5908" y="2530032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362281"/>
              </p:ext>
            </p:extLst>
          </p:nvPr>
        </p:nvGraphicFramePr>
        <p:xfrm>
          <a:off x="583433" y="2895157"/>
          <a:ext cx="7782109" cy="3094103"/>
        </p:xfrm>
        <a:graphic>
          <a:graphicData uri="http://schemas.openxmlformats.org/drawingml/2006/table">
            <a:tbl>
              <a:tblPr/>
              <a:tblGrid>
                <a:gridCol w="819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0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9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9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8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8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63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63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3574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195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124.010.179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131.970.167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7.959.988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81.867.649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37.573.730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37.321.506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-252.224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24.858.429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12.837.011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12.834.754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4.581.021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3140120,0%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5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60.462.605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59.647.438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39.846.338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5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5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736.835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142.877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5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12.083.003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17.670.495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10.403.129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5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3.389.097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3.072.122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1.721.843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1424950"/>
            <a:ext cx="79062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8" y="6278992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8" y="2081576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865361"/>
              </p:ext>
            </p:extLst>
          </p:nvPr>
        </p:nvGraphicFramePr>
        <p:xfrm>
          <a:off x="585599" y="2330929"/>
          <a:ext cx="7906202" cy="3986742"/>
        </p:xfrm>
        <a:graphic>
          <a:graphicData uri="http://schemas.openxmlformats.org/drawingml/2006/table">
            <a:tbl>
              <a:tblPr/>
              <a:tblGrid>
                <a:gridCol w="277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29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29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29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29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64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531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822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3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92.703.023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98.826.947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6.123.924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60.315.061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7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72.662.814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73.616.484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953.670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46.037.931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3.054.675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3.133.975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79.300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1.115.434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Energización Rural y Social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7.030.195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6.380.128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-650.067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5.763.232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Acción de Eficiencia Energética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9.955.339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15.696.360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5.741.021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7.398.464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7.081.097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7.300.873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219.776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4.211.296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10.171.574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11.179.462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1.007.888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7.542.656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ELECTRICIDAD Y COMBUSTIBLES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14.054.485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14.662.885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608.400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9.798.636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879" y="6589344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5655" y="222854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7666" y="1397209"/>
            <a:ext cx="800323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06381"/>
              </p:ext>
            </p:extLst>
          </p:nvPr>
        </p:nvGraphicFramePr>
        <p:xfrm>
          <a:off x="557666" y="2564899"/>
          <a:ext cx="8003231" cy="3916337"/>
        </p:xfrm>
        <a:graphic>
          <a:graphicData uri="http://schemas.openxmlformats.org/drawingml/2006/table">
            <a:tbl>
              <a:tblPr/>
              <a:tblGrid>
                <a:gridCol w="714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9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26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44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4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4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4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04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98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358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3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5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72.662.814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73.616.484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953.670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46.037.931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11.132.596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11.135.617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7.156.966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5.339.688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5.339.688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1.294.822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55.479.214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55.479.214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37.534.920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3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3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3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70.090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3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Prospectiva y Política Energética y Desarrollo Sustentable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70.090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3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37.432.473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3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del Petróleo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37.432.473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3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32.357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3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32.357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3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394.341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394.341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51.223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3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2.356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3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26.615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26.615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3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7.567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3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349.934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349.934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45.801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3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316.975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1.267.624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950.649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3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3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3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950.649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950.649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8549" y="635635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4093" y="2128744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85249" y="1298107"/>
            <a:ext cx="800323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056465"/>
              </p:ext>
            </p:extLst>
          </p:nvPr>
        </p:nvGraphicFramePr>
        <p:xfrm>
          <a:off x="585249" y="2412840"/>
          <a:ext cx="8003232" cy="3943510"/>
        </p:xfrm>
        <a:graphic>
          <a:graphicData uri="http://schemas.openxmlformats.org/drawingml/2006/table">
            <a:tbl>
              <a:tblPr/>
              <a:tblGrid>
                <a:gridCol w="722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0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90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29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29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29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9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81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73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146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72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6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3.054.675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3.133.975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79.300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1.115.434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563.893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564.435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373.216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410.361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410.361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80.738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2.032.654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2.032.654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661.480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ERNC - ANID 03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4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661.480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661.480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4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47.767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47.767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4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17.092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17.092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4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4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4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3009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9783" y="221832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9783" y="1440294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965578"/>
              </p:ext>
            </p:extLst>
          </p:nvPr>
        </p:nvGraphicFramePr>
        <p:xfrm>
          <a:off x="492517" y="2527670"/>
          <a:ext cx="8212559" cy="3761781"/>
        </p:xfrm>
        <a:graphic>
          <a:graphicData uri="http://schemas.openxmlformats.org/drawingml/2006/table">
            <a:tbl>
              <a:tblPr/>
              <a:tblGrid>
                <a:gridCol w="760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02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02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02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02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21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08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2972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35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5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7.030.195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6.380.128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-650.067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5.763.232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7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221.319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221.548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133.124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7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38.862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7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472.951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-817.424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147.356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7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472.951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-817.424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147.356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7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Programa Energización Rural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472.951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-817.424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147.356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7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7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9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05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97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97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4058</TotalTime>
  <Words>2088</Words>
  <Application>Microsoft Office PowerPoint</Application>
  <PresentationFormat>Presentación en pantalla (4:3)</PresentationFormat>
  <Paragraphs>1240</Paragraphs>
  <Slides>13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PRESUPUESTARIA DE GASTOS ACUMULADA AL MES DE AGOSTO DE 2021 PARTIDA 24: MINISTERIO DE ENERGÍA</vt:lpstr>
      <vt:lpstr>EJECUCIÓN ACUMULADA DE GASTOS A AGOSTO DE 2021  PARTIDA 24 MINISTERIO DE ENERGÍA</vt:lpstr>
      <vt:lpstr>EJECUCIÓN ACUMULADA DE GASTOS A AGOSTO DE 2021  PARTIDA 24 MINISTERIO DE ENERGÍA</vt:lpstr>
      <vt:lpstr>EJECUCIÓN ACUMULADA DE GASTOS A AGOSTO DE 2021  PARTIDA 24 MINISTERIO DE ENERGÍA</vt:lpstr>
      <vt:lpstr>EJECUCIÓN ACUMULADA DE GASTOS A AGOSTO DE 2021 PARTIDA 24 MINISTERIO DE ENERGÍA</vt:lpstr>
      <vt:lpstr>EJECUCIÓN ACUMULADA DE GASTOS A AGOSTO DE 2021  PARTIDA 24 MINISTERIO DE ENERGÍA RESUMEN POR CAPÍTULOS</vt:lpstr>
      <vt:lpstr>EJECUCIÓN ACUMULADA DE GASTOS A AGOSTO DE 2021  PARTIDA 24. CAPÍTULO 01. PROGRAMA 01:  SUBSECRETARÍA DE ENERGÍA</vt:lpstr>
      <vt:lpstr>EJECUCIÓN ACUMULADA DE GASTOS A AGOSTO DE 2021  PARTIDA 24. CAPÍTULO 01. PROGRAMA 03:  APOYO AL DESARROLLO DE ENERGÍAS RENOVABLES NO CONVENCIONALES</vt:lpstr>
      <vt:lpstr>EJECUCIÓN ACUMULADA DE GASTOS A AGOSTO DE 2021  PARTIDA 24. CAPÍTULO 01. PROGRAMA 04:  PROGRAMA ENERGIZACIÓN RURAL Y SOCIAL</vt:lpstr>
      <vt:lpstr>EJECUCIÓN ACUMULADA DE GASTOS A AGOSTO DE 2021  PARTIDA 24. CAPÍTULO 01. PROGRAMA 05:  PLAN DE ACCIÓN DE EFICIENCIA ENERGÉTICA</vt:lpstr>
      <vt:lpstr>EJECUCIÓN ACUMULADA DE GASTOS A AGOSTO DE 2021  PARTIDA 24. CAPÍTULO 02. PROGRAMA 01:  COMISIÓN NACIONAL DE ENERGÍA</vt:lpstr>
      <vt:lpstr>EJECUCIÓN ACUMULADA DE GASTOS A AGOSTO DE 2021  PARTIDA 24. CAPÍTULO 03. PROGRAMA 01:  COMISIÓN CHILENA DE ENERGÍA NUCLEAR</vt:lpstr>
      <vt:lpstr>EJECUCIÓN ACUMULADA DE GASTOS A AGOSTO DE 2021  PARTIDA 24. CAPÍTULO 04. PROGRAMA 01:  SUPERINTENDENCIA DE ELECTRICIDAD Y COMBUSTIBLES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329</cp:revision>
  <cp:lastPrinted>2019-06-03T14:10:49Z</cp:lastPrinted>
  <dcterms:created xsi:type="dcterms:W3CDTF">2016-06-23T13:38:47Z</dcterms:created>
  <dcterms:modified xsi:type="dcterms:W3CDTF">2021-10-18T21:10:23Z</dcterms:modified>
</cp:coreProperties>
</file>