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A6-4AA0-8962-7D368A8333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4BA-4EFC-A0C4-7067C7D40CFC}"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4BA-4EFC-A0C4-7067C7D40CFC}"/>
                </c:ext>
              </c:extLst>
            </c:dLbl>
            <c:dLbl>
              <c:idx val="2"/>
              <c:layout>
                <c:manualLayout>
                  <c:x val="-7.5065207492338318E-2"/>
                  <c:y val="-1.777601764276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4BA-4EFC-A0C4-7067C7D40CFC}"/>
                </c:ext>
              </c:extLst>
            </c:dLbl>
            <c:dLbl>
              <c:idx val="3"/>
              <c:layout>
                <c:manualLayout>
                  <c:x val="-7.7752503159327357E-2"/>
                  <c:y val="-4.5611517495224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4BA-4EFC-A0C4-7067C7D40CFC}"/>
                </c:ext>
              </c:extLst>
            </c:dLbl>
            <c:dLbl>
              <c:idx val="4"/>
              <c:layout>
                <c:manualLayout>
                  <c:x val="-7.4801000752098973E-2"/>
                  <c:y val="-4.889064902390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4BA-4EFC-A0C4-7067C7D40CFC}"/>
                </c:ext>
              </c:extLst>
            </c:dLbl>
            <c:dLbl>
              <c:idx val="5"/>
              <c:layout>
                <c:manualLayout>
                  <c:x val="-9.3567251461988299E-2"/>
                  <c:y val="-6.3116370808678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6DF-4F39-99BD-FBEDA570F80F}"/>
                </c:ext>
              </c:extLst>
            </c:dLbl>
            <c:dLbl>
              <c:idx val="6"/>
              <c:layout>
                <c:manualLayout>
                  <c:x val="-8.8369070825211268E-2"/>
                  <c:y val="-7.8895463510848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933-4B13-A4DB-3FF376FD5359}"/>
                </c:ext>
              </c:extLst>
            </c:dLbl>
            <c:dLbl>
              <c:idx val="7"/>
              <c:layout>
                <c:manualLayout>
                  <c:x val="-6.4977285041470434E-2"/>
                  <c:y val="-9.08901608355057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66E-4D91-AABA-94B872BCBC82}"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6E-4D91-AABA-94B872BCBC82}"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6E-4D91-AABA-94B872BCBC82}"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89-43CF-BB25-07B7D3F4B9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22'!$D$32:$K$32</c:f>
              <c:numCache>
                <c:formatCode>0.0%</c:formatCode>
                <c:ptCount val="8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  <c:pt idx="3">
                  <c:v>0.2398769986059624</c:v>
                </c:pt>
                <c:pt idx="4">
                  <c:v>0.28359388221856474</c:v>
                </c:pt>
                <c:pt idx="5">
                  <c:v>0.33583250007134663</c:v>
                </c:pt>
                <c:pt idx="6">
                  <c:v>0.38987561095824375</c:v>
                </c:pt>
                <c:pt idx="7">
                  <c:v>0.46750019263771914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5349720"/>
        <c:axId val="505359128"/>
      </c:lineChart>
      <c:catAx>
        <c:axId val="505349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5359128"/>
        <c:crosses val="autoZero"/>
        <c:auto val="1"/>
        <c:lblAlgn val="ctr"/>
        <c:lblOffset val="100"/>
        <c:tickLblSkip val="1"/>
        <c:noMultiLvlLbl val="0"/>
      </c:catAx>
      <c:valAx>
        <c:axId val="50535912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53497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22'!$D$36:$K$36</c:f>
              <c:numCache>
                <c:formatCode>0.0%</c:formatCode>
                <c:ptCount val="8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  <c:pt idx="3">
                  <c:v>5.1368375621824516E-2</c:v>
                </c:pt>
                <c:pt idx="4">
                  <c:v>4.2535059938520789E-2</c:v>
                </c:pt>
                <c:pt idx="5">
                  <c:v>6.1078229510951598E-2</c:v>
                </c:pt>
                <c:pt idx="6">
                  <c:v>6.0103168824329395E-2</c:v>
                </c:pt>
                <c:pt idx="7">
                  <c:v>7.7624581679475377E-2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63884104"/>
        <c:axId val="563859408"/>
      </c:barChart>
      <c:catAx>
        <c:axId val="56388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63859408"/>
        <c:crosses val="autoZero"/>
        <c:auto val="0"/>
        <c:lblAlgn val="ctr"/>
        <c:lblOffset val="100"/>
        <c:noMultiLvlLbl val="0"/>
      </c:catAx>
      <c:valAx>
        <c:axId val="56385940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638841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1644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0188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688031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8438" y="1513125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6791" y="2711203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877391"/>
              </p:ext>
            </p:extLst>
          </p:nvPr>
        </p:nvGraphicFramePr>
        <p:xfrm>
          <a:off x="589611" y="3092228"/>
          <a:ext cx="7860247" cy="2736302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18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8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929736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0506" y="156804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042" y="2332913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733765"/>
              </p:ext>
            </p:extLst>
          </p:nvPr>
        </p:nvGraphicFramePr>
        <p:xfrm>
          <a:off x="554798" y="2650590"/>
          <a:ext cx="7860247" cy="3358213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7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7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8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8.820.282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969.518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2.072.079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697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043163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46975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633018"/>
              </p:ext>
            </p:extLst>
          </p:nvPr>
        </p:nvGraphicFramePr>
        <p:xfrm>
          <a:off x="457200" y="2060848"/>
          <a:ext cx="8229599" cy="4057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30892" y="135585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852518"/>
              </p:ext>
            </p:extLst>
          </p:nvPr>
        </p:nvGraphicFramePr>
        <p:xfrm>
          <a:off x="441237" y="2312070"/>
          <a:ext cx="8219255" cy="404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7004" y="1327386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116" y="5868387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80010" y="1964931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11373"/>
              </p:ext>
            </p:extLst>
          </p:nvPr>
        </p:nvGraphicFramePr>
        <p:xfrm>
          <a:off x="492116" y="2283604"/>
          <a:ext cx="7764398" cy="3584783"/>
        </p:xfrm>
        <a:graphic>
          <a:graphicData uri="http://schemas.openxmlformats.org/drawingml/2006/table">
            <a:tbl>
              <a:tblPr/>
              <a:tblGrid>
                <a:gridCol w="83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3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565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3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11.660.948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15.919.870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8.369.595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2.047.433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1.918.194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0511" y="1694789"/>
            <a:ext cx="76099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66375" y="5963761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01664" y="2515820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792942"/>
              </p:ext>
            </p:extLst>
          </p:nvPr>
        </p:nvGraphicFramePr>
        <p:xfrm>
          <a:off x="714864" y="3029680"/>
          <a:ext cx="7587033" cy="2801186"/>
        </p:xfrm>
        <a:graphic>
          <a:graphicData uri="http://schemas.openxmlformats.org/drawingml/2006/table">
            <a:tbl>
              <a:tblPr/>
              <a:tblGrid>
                <a:gridCol w="803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3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863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55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24.943.194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11.660.948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5.548.375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8.820.282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3773" y="6281910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3773" y="1258903"/>
            <a:ext cx="82296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7200" y="2104638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292740"/>
              </p:ext>
            </p:extLst>
          </p:nvPr>
        </p:nvGraphicFramePr>
        <p:xfrm>
          <a:off x="438192" y="2387223"/>
          <a:ext cx="8240616" cy="3877845"/>
        </p:xfrm>
        <a:graphic>
          <a:graphicData uri="http://schemas.openxmlformats.org/drawingml/2006/table">
            <a:tbl>
              <a:tblPr/>
              <a:tblGrid>
                <a:gridCol w="75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2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68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75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5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7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5.548.375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7.613.013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4.843.862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1.127.530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-28.066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474.555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70.896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7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1394" y="6007189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1392" y="160570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1392" y="237137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685099"/>
              </p:ext>
            </p:extLst>
          </p:nvPr>
        </p:nvGraphicFramePr>
        <p:xfrm>
          <a:off x="631394" y="2711242"/>
          <a:ext cx="7806949" cy="3274203"/>
        </p:xfrm>
        <a:graphic>
          <a:graphicData uri="http://schemas.openxmlformats.org/drawingml/2006/table">
            <a:tbl>
              <a:tblPr/>
              <a:tblGrid>
                <a:gridCol w="816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9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6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6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78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5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7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052" y="5889278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1474213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7485" y="2578527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13529"/>
              </p:ext>
            </p:extLst>
          </p:nvPr>
        </p:nvGraphicFramePr>
        <p:xfrm>
          <a:off x="626593" y="2955240"/>
          <a:ext cx="7786284" cy="2947362"/>
        </p:xfrm>
        <a:graphic>
          <a:graphicData uri="http://schemas.openxmlformats.org/drawingml/2006/table">
            <a:tbl>
              <a:tblPr/>
              <a:tblGrid>
                <a:gridCol w="835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4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3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3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53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3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80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81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3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1221</Words>
  <Application>Microsoft Office PowerPoint</Application>
  <PresentationFormat>Presentación en pantalla (4:3)</PresentationFormat>
  <Paragraphs>688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Verdana</vt:lpstr>
      <vt:lpstr>Tema de Office</vt:lpstr>
      <vt:lpstr>EJECUCIÓN ACUMULADA DE GASTOS PRESUPUESTARIOS AL MES DE AGOSTO DE 2021 PARTIDA 22: MINISTERIO SECRETARÍA DE LA PRESIDENCIA</vt:lpstr>
      <vt:lpstr>EJECUCIÓN ACUMULADA DE GASTOS A AGOSTO DE 2021  PARTIDA 22 MINISTERIO SECRETARÍA GENERAL DE LA PRESIDENCIA</vt:lpstr>
      <vt:lpstr>EJECUCIÓN ACUMULADA DE GASTOS A AGOSTO DE 2021  PARTIDA 22 MINISTERIO SECRETARÍA GENERAL DE LA PRESIDENCIA</vt:lpstr>
      <vt:lpstr>COMPORTAMIENTO DE LA EJECUCIÓN ACUMULADA DE GASTOS A AGOSTO DE 2021  PARTIDA 22 MINISTERIO SECRETARÍA GENERAL DE LA PRESIDENCIA</vt:lpstr>
      <vt:lpstr>EJECUCIÓN ACUMULADA DE GASTOS A AGOSTO DE 2021  PARTIDA 22 MINISTERIO SECRETARÍA GENERAL DE LA PRESIDENCIA</vt:lpstr>
      <vt:lpstr>EJECUCIÓN ACUMULADA DE GASTOS A AGOSTO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RCATALAN</cp:lastModifiedBy>
  <cp:revision>25</cp:revision>
  <dcterms:created xsi:type="dcterms:W3CDTF">2019-11-13T19:07:15Z</dcterms:created>
  <dcterms:modified xsi:type="dcterms:W3CDTF">2021-10-18T21:06:03Z</dcterms:modified>
</cp:coreProperties>
</file>