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9" r:id="rId3"/>
    <p:sldId id="307" r:id="rId4"/>
    <p:sldId id="301" r:id="rId5"/>
    <p:sldId id="264" r:id="rId6"/>
    <p:sldId id="263" r:id="rId7"/>
    <p:sldId id="316" r:id="rId8"/>
    <p:sldId id="265" r:id="rId9"/>
    <p:sldId id="267" r:id="rId10"/>
    <p:sldId id="311" r:id="rId11"/>
    <p:sldId id="269" r:id="rId12"/>
    <p:sldId id="314" r:id="rId13"/>
    <p:sldId id="275" r:id="rId14"/>
    <p:sldId id="276" r:id="rId15"/>
    <p:sldId id="300" r:id="rId16"/>
    <p:sldId id="277" r:id="rId17"/>
    <p:sldId id="278" r:id="rId18"/>
    <p:sldId id="306" r:id="rId19"/>
    <p:sldId id="272" r:id="rId20"/>
    <p:sldId id="305" r:id="rId21"/>
    <p:sldId id="308" r:id="rId22"/>
    <p:sldId id="315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68" d="100"/>
          <a:sy n="68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Subtítulos de Gasto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21'!$D$68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594-490F-B142-3B98EC6C41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594-490F-B142-3B98EC6C41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594-490F-B142-3B98EC6C41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594-490F-B142-3B98EC6C41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594-490F-B142-3B98EC6C414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21'!$C$69:$C$73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21'!$D$69:$D$73</c:f>
              <c:numCache>
                <c:formatCode>#,##0</c:formatCode>
                <c:ptCount val="5"/>
                <c:pt idx="0">
                  <c:v>79679012</c:v>
                </c:pt>
                <c:pt idx="1">
                  <c:v>14534111</c:v>
                </c:pt>
                <c:pt idx="2">
                  <c:v>537891693</c:v>
                </c:pt>
                <c:pt idx="3">
                  <c:v>118826427</c:v>
                </c:pt>
                <c:pt idx="4">
                  <c:v>8152601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94-490F-B142-3B98EC6C41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30267778117E-2"/>
          <c:y val="0.78769208901884336"/>
          <c:w val="0.96122163145174166"/>
          <c:h val="0.195785412605588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Capítulo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(en Millones de $)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21'!$L$68:$L$76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21'!$M$68:$M$76</c:f>
              <c:numCache>
                <c:formatCode>#,##0</c:formatCode>
                <c:ptCount val="9"/>
                <c:pt idx="0">
                  <c:v>421754917000</c:v>
                </c:pt>
                <c:pt idx="1">
                  <c:v>84660469000</c:v>
                </c:pt>
                <c:pt idx="2">
                  <c:v>7708934000</c:v>
                </c:pt>
                <c:pt idx="3">
                  <c:v>114569365000</c:v>
                </c:pt>
                <c:pt idx="4">
                  <c:v>29220013000</c:v>
                </c:pt>
                <c:pt idx="5">
                  <c:v>41903386000</c:v>
                </c:pt>
                <c:pt idx="6">
                  <c:v>21688801000</c:v>
                </c:pt>
                <c:pt idx="7">
                  <c:v>6001950000</c:v>
                </c:pt>
                <c:pt idx="8">
                  <c:v>49726961000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0-463F-86EC-00445B0FF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21'!$D$33:$O$33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32-48E0-936A-04BC0C1975F5}"/>
            </c:ext>
          </c:extLst>
        </c:ser>
        <c:ser>
          <c:idx val="0"/>
          <c:order val="1"/>
          <c:tx>
            <c:strRef>
              <c:f>'Partida 21'!$C$34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21'!$D$34:$O$34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  <c:pt idx="8">
                  <c:v>4.4102459743099967E-2</c:v>
                </c:pt>
                <c:pt idx="9">
                  <c:v>8.3325599623644234E-2</c:v>
                </c:pt>
                <c:pt idx="10">
                  <c:v>0.14437076722136294</c:v>
                </c:pt>
                <c:pt idx="11">
                  <c:v>0.17345231782341503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32-48E0-936A-04BC0C1975F5}"/>
            </c:ext>
          </c:extLst>
        </c:ser>
        <c:ser>
          <c:idx val="1"/>
          <c:order val="2"/>
          <c:tx>
            <c:strRef>
              <c:f>'Partida 21'!$C$35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373444827621289E-3"/>
                  <c:y val="-3.65797843981746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32-48E0-936A-04BC0C1975F5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32-48E0-936A-04BC0C1975F5}"/>
                </c:ext>
              </c:extLst>
            </c:dLbl>
            <c:dLbl>
              <c:idx val="2"/>
              <c:layout>
                <c:manualLayout>
                  <c:x val="6.0560167241431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32-48E0-936A-04BC0C1975F5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32-48E0-936A-04BC0C1975F5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132-48E0-936A-04BC0C1975F5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32-48E0-936A-04BC0C1975F5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132-48E0-936A-04BC0C1975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21'!$D$35:$K$35</c:f>
              <c:numCache>
                <c:formatCode>0.0%</c:formatCode>
                <c:ptCount val="8"/>
                <c:pt idx="0">
                  <c:v>0.10561795463532485</c:v>
                </c:pt>
                <c:pt idx="1">
                  <c:v>6.8710200565739871E-2</c:v>
                </c:pt>
                <c:pt idx="2">
                  <c:v>7.2714618679196416E-2</c:v>
                </c:pt>
                <c:pt idx="3">
                  <c:v>8.4394239322953896E-2</c:v>
                </c:pt>
                <c:pt idx="4">
                  <c:v>9.4509912645405106E-2</c:v>
                </c:pt>
                <c:pt idx="5">
                  <c:v>8.6211588221456512E-2</c:v>
                </c:pt>
                <c:pt idx="6">
                  <c:v>7.6370940851611085E-2</c:v>
                </c:pt>
                <c:pt idx="7">
                  <c:v>7.9419532008582538E-2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132-48E0-936A-04BC0C1975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21'!$D$26:$O$26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65-4E19-B64A-C57CD5B565B9}"/>
            </c:ext>
          </c:extLst>
        </c:ser>
        <c:ser>
          <c:idx val="0"/>
          <c:order val="1"/>
          <c:tx>
            <c:strRef>
              <c:f>'Partida 21'!$C$27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21'!$D$27:$O$27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  <c:pt idx="8">
                  <c:v>0.48246498159720663</c:v>
                </c:pt>
                <c:pt idx="9">
                  <c:v>0.59711683943279947</c:v>
                </c:pt>
                <c:pt idx="10">
                  <c:v>0.7420726133695188</c:v>
                </c:pt>
                <c:pt idx="11">
                  <c:v>0.98071207509815472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65-4E19-B64A-C57CD5B565B9}"/>
            </c:ext>
          </c:extLst>
        </c:ser>
        <c:ser>
          <c:idx val="1"/>
          <c:order val="2"/>
          <c:tx>
            <c:strRef>
              <c:f>'Partida 21'!$C$28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E665-4E19-B64A-C57CD5B565B9}"/>
              </c:ext>
            </c:extLst>
          </c:dPt>
          <c:dLbls>
            <c:dLbl>
              <c:idx val="0"/>
              <c:layout>
                <c:manualLayout>
                  <c:x val="-2.7722317569285532E-2"/>
                  <c:y val="6.570591474781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65-4E19-B64A-C57CD5B565B9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65-4E19-B64A-C57CD5B565B9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65-4E19-B64A-C57CD5B565B9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65-4E19-B64A-C57CD5B565B9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65-4E19-B64A-C57CD5B565B9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65-4E19-B64A-C57CD5B565B9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665-4E19-B64A-C57CD5B565B9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665-4E19-B64A-C57CD5B565B9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665-4E19-B64A-C57CD5B565B9}"/>
                </c:ext>
              </c:extLst>
            </c:dLbl>
            <c:dLbl>
              <c:idx val="9"/>
              <c:layout>
                <c:manualLayout>
                  <c:x val="-3.1185005085176711E-2"/>
                  <c:y val="1.883426309325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665-4E19-B64A-C57CD5B565B9}"/>
                </c:ext>
              </c:extLst>
            </c:dLbl>
            <c:dLbl>
              <c:idx val="10"/>
              <c:layout>
                <c:manualLayout>
                  <c:x val="-2.098652428171879E-2"/>
                  <c:y val="1.4631909544843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665-4E19-B64A-C57CD5B565B9}"/>
                </c:ext>
              </c:extLst>
            </c:dLbl>
            <c:dLbl>
              <c:idx val="11"/>
              <c:layout>
                <c:manualLayout>
                  <c:x val="-1.6640605136028625E-2"/>
                  <c:y val="2.194786431726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665-4E19-B64A-C57CD5B56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21'!$D$28:$K$28</c:f>
              <c:numCache>
                <c:formatCode>0.0%</c:formatCode>
                <c:ptCount val="8"/>
                <c:pt idx="0">
                  <c:v>0.10561795463532485</c:v>
                </c:pt>
                <c:pt idx="1">
                  <c:v>0.17416044379263856</c:v>
                </c:pt>
                <c:pt idx="2">
                  <c:v>0.23340493284582653</c:v>
                </c:pt>
                <c:pt idx="3">
                  <c:v>0.3177991721687804</c:v>
                </c:pt>
                <c:pt idx="4">
                  <c:v>0.39931810205801449</c:v>
                </c:pt>
                <c:pt idx="5">
                  <c:v>0.48511592718250446</c:v>
                </c:pt>
                <c:pt idx="6">
                  <c:v>0.55865822565990597</c:v>
                </c:pt>
                <c:pt idx="7">
                  <c:v>0.62825044379820083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665-4E19-B64A-C57CD5B56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930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198816D9-42A7-40B6-9CA6-36A6069430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12">
            <a:extLst>
              <a:ext uri="{FF2B5EF4-FFF2-40B4-BE49-F238E27FC236}">
                <a16:creationId xmlns:a16="http://schemas.microsoft.com/office/drawing/2014/main" id="{B50E18FA-936D-4472-BDFD-0C603CCDB9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5360" y="1169064"/>
            <a:ext cx="811413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00054" y="1797080"/>
            <a:ext cx="8148304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852407"/>
              </p:ext>
            </p:extLst>
          </p:nvPr>
        </p:nvGraphicFramePr>
        <p:xfrm>
          <a:off x="550700" y="2154190"/>
          <a:ext cx="8108791" cy="1715737"/>
        </p:xfrm>
        <a:graphic>
          <a:graphicData uri="http://schemas.openxmlformats.org/drawingml/2006/table">
            <a:tbl>
              <a:tblPr/>
              <a:tblGrid>
                <a:gridCol w="271742">
                  <a:extLst>
                    <a:ext uri="{9D8B030D-6E8A-4147-A177-3AD203B41FA5}">
                      <a16:colId xmlns:a16="http://schemas.microsoft.com/office/drawing/2014/main" val="4171696385"/>
                    </a:ext>
                  </a:extLst>
                </a:gridCol>
                <a:gridCol w="271742">
                  <a:extLst>
                    <a:ext uri="{9D8B030D-6E8A-4147-A177-3AD203B41FA5}">
                      <a16:colId xmlns:a16="http://schemas.microsoft.com/office/drawing/2014/main" val="594415511"/>
                    </a:ext>
                  </a:extLst>
                </a:gridCol>
                <a:gridCol w="271742">
                  <a:extLst>
                    <a:ext uri="{9D8B030D-6E8A-4147-A177-3AD203B41FA5}">
                      <a16:colId xmlns:a16="http://schemas.microsoft.com/office/drawing/2014/main" val="1946238142"/>
                    </a:ext>
                  </a:extLst>
                </a:gridCol>
                <a:gridCol w="3065252">
                  <a:extLst>
                    <a:ext uri="{9D8B030D-6E8A-4147-A177-3AD203B41FA5}">
                      <a16:colId xmlns:a16="http://schemas.microsoft.com/office/drawing/2014/main" val="3069816385"/>
                    </a:ext>
                  </a:extLst>
                </a:gridCol>
                <a:gridCol w="728270">
                  <a:extLst>
                    <a:ext uri="{9D8B030D-6E8A-4147-A177-3AD203B41FA5}">
                      <a16:colId xmlns:a16="http://schemas.microsoft.com/office/drawing/2014/main" val="2559516163"/>
                    </a:ext>
                  </a:extLst>
                </a:gridCol>
                <a:gridCol w="728270">
                  <a:extLst>
                    <a:ext uri="{9D8B030D-6E8A-4147-A177-3AD203B41FA5}">
                      <a16:colId xmlns:a16="http://schemas.microsoft.com/office/drawing/2014/main" val="4120531212"/>
                    </a:ext>
                  </a:extLst>
                </a:gridCol>
                <a:gridCol w="728270">
                  <a:extLst>
                    <a:ext uri="{9D8B030D-6E8A-4147-A177-3AD203B41FA5}">
                      <a16:colId xmlns:a16="http://schemas.microsoft.com/office/drawing/2014/main" val="1199697697"/>
                    </a:ext>
                  </a:extLst>
                </a:gridCol>
                <a:gridCol w="728270">
                  <a:extLst>
                    <a:ext uri="{9D8B030D-6E8A-4147-A177-3AD203B41FA5}">
                      <a16:colId xmlns:a16="http://schemas.microsoft.com/office/drawing/2014/main" val="1838479382"/>
                    </a:ext>
                  </a:extLst>
                </a:gridCol>
                <a:gridCol w="663051">
                  <a:extLst>
                    <a:ext uri="{9D8B030D-6E8A-4147-A177-3AD203B41FA5}">
                      <a16:colId xmlns:a16="http://schemas.microsoft.com/office/drawing/2014/main" val="2271571174"/>
                    </a:ext>
                  </a:extLst>
                </a:gridCol>
                <a:gridCol w="652182">
                  <a:extLst>
                    <a:ext uri="{9D8B030D-6E8A-4147-A177-3AD203B41FA5}">
                      <a16:colId xmlns:a16="http://schemas.microsoft.com/office/drawing/2014/main" val="19217787"/>
                    </a:ext>
                  </a:extLst>
                </a:gridCol>
              </a:tblGrid>
              <a:tr h="1231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521832"/>
                  </a:ext>
                </a:extLst>
              </a:tr>
              <a:tr h="3231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95609"/>
                  </a:ext>
                </a:extLst>
              </a:tr>
              <a:tr h="246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5.827.283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44287"/>
                  </a:ext>
                </a:extLst>
              </a:tr>
              <a:tr h="161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815396"/>
                  </a:ext>
                </a:extLst>
              </a:tr>
              <a:tr h="246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532246"/>
                  </a:ext>
                </a:extLst>
              </a:tr>
              <a:tr h="123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17005"/>
                  </a:ext>
                </a:extLst>
              </a:tr>
              <a:tr h="123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453468"/>
                  </a:ext>
                </a:extLst>
              </a:tr>
              <a:tr h="123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23.924.303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2392430,3%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079701"/>
                  </a:ext>
                </a:extLst>
              </a:tr>
              <a:tr h="123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23.924.303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2392430,3%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196368"/>
                  </a:ext>
                </a:extLst>
              </a:tr>
              <a:tr h="123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11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7" y="1148980"/>
            <a:ext cx="807465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52062" y="1764963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45857"/>
              </p:ext>
            </p:extLst>
          </p:nvPr>
        </p:nvGraphicFramePr>
        <p:xfrm>
          <a:off x="501717" y="2119188"/>
          <a:ext cx="8074651" cy="3402269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1646326667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3308313887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1562744115"/>
                    </a:ext>
                  </a:extLst>
                </a:gridCol>
                <a:gridCol w="3052346">
                  <a:extLst>
                    <a:ext uri="{9D8B030D-6E8A-4147-A177-3AD203B41FA5}">
                      <a16:colId xmlns:a16="http://schemas.microsoft.com/office/drawing/2014/main" val="866062708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984225897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384747214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462808133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202680830"/>
                    </a:ext>
                  </a:extLst>
                </a:gridCol>
                <a:gridCol w="660260">
                  <a:extLst>
                    <a:ext uri="{9D8B030D-6E8A-4147-A177-3AD203B41FA5}">
                      <a16:colId xmlns:a16="http://schemas.microsoft.com/office/drawing/2014/main" val="1949443765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3818059654"/>
                    </a:ext>
                  </a:extLst>
                </a:gridCol>
              </a:tblGrid>
              <a:tr h="128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139231"/>
                  </a:ext>
                </a:extLst>
              </a:tr>
              <a:tr h="3950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182070"/>
                  </a:ext>
                </a:extLst>
              </a:tr>
              <a:tr h="169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85.685.907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59.879.591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78889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18.519.252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11.996.279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535182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1.412.651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118490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24.984.609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21.521.860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501316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994889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592529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24.136.853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21.296.334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393641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23.086.078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-165.912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20.675.639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586490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-452.586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620.695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722381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618349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215960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38.145.667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23.647.892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216864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37.251.210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23.146.743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714586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18.850.403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386451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3.683.826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398239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576956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511749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501.149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311078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501.149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776443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705881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89207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090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1197112"/>
            <a:ext cx="801744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02:  APOYO A ORGANIZACIONES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3" y="1849753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807466"/>
              </p:ext>
            </p:extLst>
          </p:nvPr>
        </p:nvGraphicFramePr>
        <p:xfrm>
          <a:off x="547187" y="2204864"/>
          <a:ext cx="8017441" cy="1292050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3883429531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3857555276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90513416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3421835741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64320467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32132639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581386339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900717464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260039020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2290248407"/>
                    </a:ext>
                  </a:extLst>
                </a:gridCol>
              </a:tblGrid>
              <a:tr h="12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930632"/>
                  </a:ext>
                </a:extLst>
              </a:tr>
              <a:tr h="3813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72649"/>
                  </a:ext>
                </a:extLst>
              </a:tr>
              <a:tr h="163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230.736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618000"/>
                  </a:ext>
                </a:extLst>
              </a:tr>
              <a:tr h="12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715896"/>
                  </a:ext>
                </a:extLst>
              </a:tr>
              <a:tr h="12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84060"/>
                  </a:ext>
                </a:extLst>
              </a:tr>
              <a:tr h="12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132667"/>
                  </a:ext>
                </a:extLst>
              </a:tr>
              <a:tr h="12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90308"/>
                  </a:ext>
                </a:extLst>
              </a:tr>
              <a:tr h="12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Organizaciones Productivas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168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32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80656" y="1125104"/>
            <a:ext cx="806911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80658" y="1759859"/>
            <a:ext cx="8069112" cy="228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179319"/>
              </p:ext>
            </p:extLst>
          </p:nvPr>
        </p:nvGraphicFramePr>
        <p:xfrm>
          <a:off x="592028" y="2060848"/>
          <a:ext cx="8046371" cy="2590335"/>
        </p:xfrm>
        <a:graphic>
          <a:graphicData uri="http://schemas.openxmlformats.org/drawingml/2006/table">
            <a:tbl>
              <a:tblPr/>
              <a:tblGrid>
                <a:gridCol w="267766">
                  <a:extLst>
                    <a:ext uri="{9D8B030D-6E8A-4147-A177-3AD203B41FA5}">
                      <a16:colId xmlns:a16="http://schemas.microsoft.com/office/drawing/2014/main" val="4066090522"/>
                    </a:ext>
                  </a:extLst>
                </a:gridCol>
                <a:gridCol w="267766">
                  <a:extLst>
                    <a:ext uri="{9D8B030D-6E8A-4147-A177-3AD203B41FA5}">
                      <a16:colId xmlns:a16="http://schemas.microsoft.com/office/drawing/2014/main" val="3438735819"/>
                    </a:ext>
                  </a:extLst>
                </a:gridCol>
                <a:gridCol w="267766">
                  <a:extLst>
                    <a:ext uri="{9D8B030D-6E8A-4147-A177-3AD203B41FA5}">
                      <a16:colId xmlns:a16="http://schemas.microsoft.com/office/drawing/2014/main" val="2829697847"/>
                    </a:ext>
                  </a:extLst>
                </a:gridCol>
                <a:gridCol w="3076633">
                  <a:extLst>
                    <a:ext uri="{9D8B030D-6E8A-4147-A177-3AD203B41FA5}">
                      <a16:colId xmlns:a16="http://schemas.microsoft.com/office/drawing/2014/main" val="3922170512"/>
                    </a:ext>
                  </a:extLst>
                </a:gridCol>
                <a:gridCol w="717613">
                  <a:extLst>
                    <a:ext uri="{9D8B030D-6E8A-4147-A177-3AD203B41FA5}">
                      <a16:colId xmlns:a16="http://schemas.microsoft.com/office/drawing/2014/main" val="64164576"/>
                    </a:ext>
                  </a:extLst>
                </a:gridCol>
                <a:gridCol w="717613">
                  <a:extLst>
                    <a:ext uri="{9D8B030D-6E8A-4147-A177-3AD203B41FA5}">
                      <a16:colId xmlns:a16="http://schemas.microsoft.com/office/drawing/2014/main" val="1588034650"/>
                    </a:ext>
                  </a:extLst>
                </a:gridCol>
                <a:gridCol w="717613">
                  <a:extLst>
                    <a:ext uri="{9D8B030D-6E8A-4147-A177-3AD203B41FA5}">
                      <a16:colId xmlns:a16="http://schemas.microsoft.com/office/drawing/2014/main" val="1391044879"/>
                    </a:ext>
                  </a:extLst>
                </a:gridCol>
                <a:gridCol w="717613">
                  <a:extLst>
                    <a:ext uri="{9D8B030D-6E8A-4147-A177-3AD203B41FA5}">
                      <a16:colId xmlns:a16="http://schemas.microsoft.com/office/drawing/2014/main" val="1463486741"/>
                    </a:ext>
                  </a:extLst>
                </a:gridCol>
                <a:gridCol w="653349">
                  <a:extLst>
                    <a:ext uri="{9D8B030D-6E8A-4147-A177-3AD203B41FA5}">
                      <a16:colId xmlns:a16="http://schemas.microsoft.com/office/drawing/2014/main" val="2380535593"/>
                    </a:ext>
                  </a:extLst>
                </a:gridCol>
                <a:gridCol w="642639">
                  <a:extLst>
                    <a:ext uri="{9D8B030D-6E8A-4147-A177-3AD203B41FA5}">
                      <a16:colId xmlns:a16="http://schemas.microsoft.com/office/drawing/2014/main" val="4117881259"/>
                    </a:ext>
                  </a:extLst>
                </a:gridCol>
              </a:tblGrid>
              <a:tr h="1271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102068"/>
                  </a:ext>
                </a:extLst>
              </a:tr>
              <a:tr h="3893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78502"/>
                  </a:ext>
                </a:extLst>
              </a:tr>
              <a:tr h="166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7.989.020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5.724.069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551836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4.490.215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2.742.494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363744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824.277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998501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2.140.039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689390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2.140.039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44301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520.607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12397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363.554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509521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1.230.127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1.132.768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663461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139.145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123.110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052230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574517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968433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650641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78526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06118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793019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46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327" y="1163177"/>
            <a:ext cx="8094996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1897" y="1759676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511148"/>
              </p:ext>
            </p:extLst>
          </p:nvPr>
        </p:nvGraphicFramePr>
        <p:xfrm>
          <a:off x="524375" y="2015545"/>
          <a:ext cx="8079948" cy="4340805"/>
        </p:xfrm>
        <a:graphic>
          <a:graphicData uri="http://schemas.openxmlformats.org/drawingml/2006/table">
            <a:tbl>
              <a:tblPr/>
              <a:tblGrid>
                <a:gridCol w="266138">
                  <a:extLst>
                    <a:ext uri="{9D8B030D-6E8A-4147-A177-3AD203B41FA5}">
                      <a16:colId xmlns:a16="http://schemas.microsoft.com/office/drawing/2014/main" val="2764721359"/>
                    </a:ext>
                  </a:extLst>
                </a:gridCol>
                <a:gridCol w="266138">
                  <a:extLst>
                    <a:ext uri="{9D8B030D-6E8A-4147-A177-3AD203B41FA5}">
                      <a16:colId xmlns:a16="http://schemas.microsoft.com/office/drawing/2014/main" val="1701229725"/>
                    </a:ext>
                  </a:extLst>
                </a:gridCol>
                <a:gridCol w="266138">
                  <a:extLst>
                    <a:ext uri="{9D8B030D-6E8A-4147-A177-3AD203B41FA5}">
                      <a16:colId xmlns:a16="http://schemas.microsoft.com/office/drawing/2014/main" val="2150586593"/>
                    </a:ext>
                  </a:extLst>
                </a:gridCol>
                <a:gridCol w="3140427">
                  <a:extLst>
                    <a:ext uri="{9D8B030D-6E8A-4147-A177-3AD203B41FA5}">
                      <a16:colId xmlns:a16="http://schemas.microsoft.com/office/drawing/2014/main" val="1081958269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2667654895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1265596509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3136417745"/>
                    </a:ext>
                  </a:extLst>
                </a:gridCol>
                <a:gridCol w="713250">
                  <a:extLst>
                    <a:ext uri="{9D8B030D-6E8A-4147-A177-3AD203B41FA5}">
                      <a16:colId xmlns:a16="http://schemas.microsoft.com/office/drawing/2014/main" val="3546244934"/>
                    </a:ext>
                  </a:extLst>
                </a:gridCol>
                <a:gridCol w="649376">
                  <a:extLst>
                    <a:ext uri="{9D8B030D-6E8A-4147-A177-3AD203B41FA5}">
                      <a16:colId xmlns:a16="http://schemas.microsoft.com/office/drawing/2014/main" val="1384272945"/>
                    </a:ext>
                  </a:extLst>
                </a:gridCol>
                <a:gridCol w="638731">
                  <a:extLst>
                    <a:ext uri="{9D8B030D-6E8A-4147-A177-3AD203B41FA5}">
                      <a16:colId xmlns:a16="http://schemas.microsoft.com/office/drawing/2014/main" val="80991896"/>
                    </a:ext>
                  </a:extLst>
                </a:gridCol>
              </a:tblGrid>
              <a:tr h="124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746703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3731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146.910.786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32.341.421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80.366.517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12097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11.246.469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11.471.909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225.440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7.547.801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68745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908.685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64156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16.939.494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16.791.209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9.303.015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66912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9.849.931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9.836.646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3.049.866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09910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1.682.088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59124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857.812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13135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9064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989.852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308.092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73960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55308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5.126.686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5.126.686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12288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03613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416.554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416.554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7946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8126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1.126.463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2465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165.161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17639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53362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377.923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72335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54289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30272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56243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26.507.538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96219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17.819.432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49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15.777.351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13237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542.321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450368"/>
                  </a:ext>
                </a:extLst>
              </a:tr>
              <a:tr h="14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1.499.760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6062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3261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50798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4.803.200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10392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4.803.200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075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184" y="1210655"/>
            <a:ext cx="802725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5184" y="1838097"/>
            <a:ext cx="8027255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341328"/>
              </p:ext>
            </p:extLst>
          </p:nvPr>
        </p:nvGraphicFramePr>
        <p:xfrm>
          <a:off x="505184" y="2167130"/>
          <a:ext cx="8027255" cy="992852"/>
        </p:xfrm>
        <a:graphic>
          <a:graphicData uri="http://schemas.openxmlformats.org/drawingml/2006/table">
            <a:tbl>
              <a:tblPr/>
              <a:tblGrid>
                <a:gridCol w="264403">
                  <a:extLst>
                    <a:ext uri="{9D8B030D-6E8A-4147-A177-3AD203B41FA5}">
                      <a16:colId xmlns:a16="http://schemas.microsoft.com/office/drawing/2014/main" val="3952889300"/>
                    </a:ext>
                  </a:extLst>
                </a:gridCol>
                <a:gridCol w="264403">
                  <a:extLst>
                    <a:ext uri="{9D8B030D-6E8A-4147-A177-3AD203B41FA5}">
                      <a16:colId xmlns:a16="http://schemas.microsoft.com/office/drawing/2014/main" val="1970627662"/>
                    </a:ext>
                  </a:extLst>
                </a:gridCol>
                <a:gridCol w="264403">
                  <a:extLst>
                    <a:ext uri="{9D8B030D-6E8A-4147-A177-3AD203B41FA5}">
                      <a16:colId xmlns:a16="http://schemas.microsoft.com/office/drawing/2014/main" val="235963716"/>
                    </a:ext>
                  </a:extLst>
                </a:gridCol>
                <a:gridCol w="3119947">
                  <a:extLst>
                    <a:ext uri="{9D8B030D-6E8A-4147-A177-3AD203B41FA5}">
                      <a16:colId xmlns:a16="http://schemas.microsoft.com/office/drawing/2014/main" val="770172184"/>
                    </a:ext>
                  </a:extLst>
                </a:gridCol>
                <a:gridCol w="708598">
                  <a:extLst>
                    <a:ext uri="{9D8B030D-6E8A-4147-A177-3AD203B41FA5}">
                      <a16:colId xmlns:a16="http://schemas.microsoft.com/office/drawing/2014/main" val="1877192320"/>
                    </a:ext>
                  </a:extLst>
                </a:gridCol>
                <a:gridCol w="708598">
                  <a:extLst>
                    <a:ext uri="{9D8B030D-6E8A-4147-A177-3AD203B41FA5}">
                      <a16:colId xmlns:a16="http://schemas.microsoft.com/office/drawing/2014/main" val="3087610760"/>
                    </a:ext>
                  </a:extLst>
                </a:gridCol>
                <a:gridCol w="708598">
                  <a:extLst>
                    <a:ext uri="{9D8B030D-6E8A-4147-A177-3AD203B41FA5}">
                      <a16:colId xmlns:a16="http://schemas.microsoft.com/office/drawing/2014/main" val="3363873783"/>
                    </a:ext>
                  </a:extLst>
                </a:gridCol>
                <a:gridCol w="708598">
                  <a:extLst>
                    <a:ext uri="{9D8B030D-6E8A-4147-A177-3AD203B41FA5}">
                      <a16:colId xmlns:a16="http://schemas.microsoft.com/office/drawing/2014/main" val="1435264193"/>
                    </a:ext>
                  </a:extLst>
                </a:gridCol>
                <a:gridCol w="645141">
                  <a:extLst>
                    <a:ext uri="{9D8B030D-6E8A-4147-A177-3AD203B41FA5}">
                      <a16:colId xmlns:a16="http://schemas.microsoft.com/office/drawing/2014/main" val="1590017314"/>
                    </a:ext>
                  </a:extLst>
                </a:gridCol>
                <a:gridCol w="634566">
                  <a:extLst>
                    <a:ext uri="{9D8B030D-6E8A-4147-A177-3AD203B41FA5}">
                      <a16:colId xmlns:a16="http://schemas.microsoft.com/office/drawing/2014/main" val="1907716756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226156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00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4.026.698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36.290.964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36.061.046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75032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3.557.012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5768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237.848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49088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32.266.186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1613309,3%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714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2862" y="1115877"/>
            <a:ext cx="801618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90666" y="1724827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584654"/>
              </p:ext>
            </p:extLst>
          </p:nvPr>
        </p:nvGraphicFramePr>
        <p:xfrm>
          <a:off x="522861" y="2069476"/>
          <a:ext cx="8016180" cy="3980595"/>
        </p:xfrm>
        <a:graphic>
          <a:graphicData uri="http://schemas.openxmlformats.org/drawingml/2006/table">
            <a:tbl>
              <a:tblPr/>
              <a:tblGrid>
                <a:gridCol w="268639">
                  <a:extLst>
                    <a:ext uri="{9D8B030D-6E8A-4147-A177-3AD203B41FA5}">
                      <a16:colId xmlns:a16="http://schemas.microsoft.com/office/drawing/2014/main" val="1913918351"/>
                    </a:ext>
                  </a:extLst>
                </a:gridCol>
                <a:gridCol w="268639">
                  <a:extLst>
                    <a:ext uri="{9D8B030D-6E8A-4147-A177-3AD203B41FA5}">
                      <a16:colId xmlns:a16="http://schemas.microsoft.com/office/drawing/2014/main" val="2316029207"/>
                    </a:ext>
                  </a:extLst>
                </a:gridCol>
                <a:gridCol w="268639">
                  <a:extLst>
                    <a:ext uri="{9D8B030D-6E8A-4147-A177-3AD203B41FA5}">
                      <a16:colId xmlns:a16="http://schemas.microsoft.com/office/drawing/2014/main" val="814650022"/>
                    </a:ext>
                  </a:extLst>
                </a:gridCol>
                <a:gridCol w="3030244">
                  <a:extLst>
                    <a:ext uri="{9D8B030D-6E8A-4147-A177-3AD203B41FA5}">
                      <a16:colId xmlns:a16="http://schemas.microsoft.com/office/drawing/2014/main" val="806284415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2954937749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518194545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3341676820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2526378251"/>
                    </a:ext>
                  </a:extLst>
                </a:gridCol>
                <a:gridCol w="655478">
                  <a:extLst>
                    <a:ext uri="{9D8B030D-6E8A-4147-A177-3AD203B41FA5}">
                      <a16:colId xmlns:a16="http://schemas.microsoft.com/office/drawing/2014/main" val="1403512199"/>
                    </a:ext>
                  </a:extLst>
                </a:gridCol>
                <a:gridCol w="644733">
                  <a:extLst>
                    <a:ext uri="{9D8B030D-6E8A-4147-A177-3AD203B41FA5}">
                      <a16:colId xmlns:a16="http://schemas.microsoft.com/office/drawing/2014/main" val="3758158716"/>
                    </a:ext>
                  </a:extLst>
                </a:gridCol>
              </a:tblGrid>
              <a:tr h="237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403083"/>
                  </a:ext>
                </a:extLst>
              </a:tr>
              <a:tr h="3902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077771"/>
                  </a:ext>
                </a:extLst>
              </a:tr>
              <a:tr h="167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33.400.913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20.042.974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69335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5.485.405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3.588.660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976575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411.051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517781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742206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44083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64837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11.844.614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727389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11.836.392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553436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2.538.346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967446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036113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338001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564320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414516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26200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620351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6.364.107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354711"/>
                  </a:ext>
                </a:extLst>
              </a:tr>
              <a:tr h="254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519863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382553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77345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575034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785290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41626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184443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38684"/>
                  </a:ext>
                </a:extLst>
              </a:tr>
              <a:tr h="127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468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01749" y="1158546"/>
            <a:ext cx="796722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3154" y="1802540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67943"/>
              </p:ext>
            </p:extLst>
          </p:nvPr>
        </p:nvGraphicFramePr>
        <p:xfrm>
          <a:off x="601749" y="2077171"/>
          <a:ext cx="7967222" cy="3640712"/>
        </p:xfrm>
        <a:graphic>
          <a:graphicData uri="http://schemas.openxmlformats.org/drawingml/2006/table">
            <a:tbl>
              <a:tblPr/>
              <a:tblGrid>
                <a:gridCol w="266998">
                  <a:extLst>
                    <a:ext uri="{9D8B030D-6E8A-4147-A177-3AD203B41FA5}">
                      <a16:colId xmlns:a16="http://schemas.microsoft.com/office/drawing/2014/main" val="1611326555"/>
                    </a:ext>
                  </a:extLst>
                </a:gridCol>
                <a:gridCol w="266998">
                  <a:extLst>
                    <a:ext uri="{9D8B030D-6E8A-4147-A177-3AD203B41FA5}">
                      <a16:colId xmlns:a16="http://schemas.microsoft.com/office/drawing/2014/main" val="3402661577"/>
                    </a:ext>
                  </a:extLst>
                </a:gridCol>
                <a:gridCol w="266998">
                  <a:extLst>
                    <a:ext uri="{9D8B030D-6E8A-4147-A177-3AD203B41FA5}">
                      <a16:colId xmlns:a16="http://schemas.microsoft.com/office/drawing/2014/main" val="1558344754"/>
                    </a:ext>
                  </a:extLst>
                </a:gridCol>
                <a:gridCol w="3011738">
                  <a:extLst>
                    <a:ext uri="{9D8B030D-6E8A-4147-A177-3AD203B41FA5}">
                      <a16:colId xmlns:a16="http://schemas.microsoft.com/office/drawing/2014/main" val="2267904857"/>
                    </a:ext>
                  </a:extLst>
                </a:gridCol>
                <a:gridCol w="715555">
                  <a:extLst>
                    <a:ext uri="{9D8B030D-6E8A-4147-A177-3AD203B41FA5}">
                      <a16:colId xmlns:a16="http://schemas.microsoft.com/office/drawing/2014/main" val="1730409910"/>
                    </a:ext>
                  </a:extLst>
                </a:gridCol>
                <a:gridCol w="715555">
                  <a:extLst>
                    <a:ext uri="{9D8B030D-6E8A-4147-A177-3AD203B41FA5}">
                      <a16:colId xmlns:a16="http://schemas.microsoft.com/office/drawing/2014/main" val="3032584863"/>
                    </a:ext>
                  </a:extLst>
                </a:gridCol>
                <a:gridCol w="715555">
                  <a:extLst>
                    <a:ext uri="{9D8B030D-6E8A-4147-A177-3AD203B41FA5}">
                      <a16:colId xmlns:a16="http://schemas.microsoft.com/office/drawing/2014/main" val="3335775110"/>
                    </a:ext>
                  </a:extLst>
                </a:gridCol>
                <a:gridCol w="715555">
                  <a:extLst>
                    <a:ext uri="{9D8B030D-6E8A-4147-A177-3AD203B41FA5}">
                      <a16:colId xmlns:a16="http://schemas.microsoft.com/office/drawing/2014/main" val="2183791039"/>
                    </a:ext>
                  </a:extLst>
                </a:gridCol>
                <a:gridCol w="651475">
                  <a:extLst>
                    <a:ext uri="{9D8B030D-6E8A-4147-A177-3AD203B41FA5}">
                      <a16:colId xmlns:a16="http://schemas.microsoft.com/office/drawing/2014/main" val="2315670253"/>
                    </a:ext>
                  </a:extLst>
                </a:gridCol>
                <a:gridCol w="640795">
                  <a:extLst>
                    <a:ext uri="{9D8B030D-6E8A-4147-A177-3AD203B41FA5}">
                      <a16:colId xmlns:a16="http://schemas.microsoft.com/office/drawing/2014/main" val="2274171715"/>
                    </a:ext>
                  </a:extLst>
                </a:gridCol>
              </a:tblGrid>
              <a:tr h="128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965672"/>
                  </a:ext>
                </a:extLst>
              </a:tr>
              <a:tr h="392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91235"/>
                  </a:ext>
                </a:extLst>
              </a:tr>
              <a:tr h="16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55.548.805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13.645.419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36.928.104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98274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6.489.584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4.232.352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24927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602.972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646193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33.602.465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37.432.106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3.829.641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22.066.201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585266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483334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718685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35.741.483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3.829.641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20.796.018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40936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6.775.951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2.621.977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900970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914898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6.760.754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716484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211941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992.326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559.517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70663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2.333.892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253.393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087091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5.028.690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398304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1.458.070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207343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4.004.558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672974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501111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510119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692276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045055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590898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676671"/>
                  </a:ext>
                </a:extLst>
              </a:tr>
              <a:tr h="136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94428"/>
                  </a:ext>
                </a:extLst>
              </a:tr>
              <a:tr h="128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72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734" y="1140133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734" y="1795184"/>
            <a:ext cx="7886701" cy="193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665657"/>
              </p:ext>
            </p:extLst>
          </p:nvPr>
        </p:nvGraphicFramePr>
        <p:xfrm>
          <a:off x="554734" y="2099169"/>
          <a:ext cx="7886701" cy="114177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0786939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5659425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7212837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6859248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78869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70241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024076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3503246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6380724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94304241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378355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626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2937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063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4456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0895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63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5808" y="1120673"/>
            <a:ext cx="800362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28903" y="1714379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964"/>
              </p:ext>
            </p:extLst>
          </p:nvPr>
        </p:nvGraphicFramePr>
        <p:xfrm>
          <a:off x="535808" y="1988840"/>
          <a:ext cx="8006051" cy="2838581"/>
        </p:xfrm>
        <a:graphic>
          <a:graphicData uri="http://schemas.openxmlformats.org/drawingml/2006/table">
            <a:tbl>
              <a:tblPr/>
              <a:tblGrid>
                <a:gridCol w="268300">
                  <a:extLst>
                    <a:ext uri="{9D8B030D-6E8A-4147-A177-3AD203B41FA5}">
                      <a16:colId xmlns:a16="http://schemas.microsoft.com/office/drawing/2014/main" val="4110942201"/>
                    </a:ext>
                  </a:extLst>
                </a:gridCol>
                <a:gridCol w="268300">
                  <a:extLst>
                    <a:ext uri="{9D8B030D-6E8A-4147-A177-3AD203B41FA5}">
                      <a16:colId xmlns:a16="http://schemas.microsoft.com/office/drawing/2014/main" val="1682880020"/>
                    </a:ext>
                  </a:extLst>
                </a:gridCol>
                <a:gridCol w="268300">
                  <a:extLst>
                    <a:ext uri="{9D8B030D-6E8A-4147-A177-3AD203B41FA5}">
                      <a16:colId xmlns:a16="http://schemas.microsoft.com/office/drawing/2014/main" val="2181039483"/>
                    </a:ext>
                  </a:extLst>
                </a:gridCol>
                <a:gridCol w="3026415">
                  <a:extLst>
                    <a:ext uri="{9D8B030D-6E8A-4147-A177-3AD203B41FA5}">
                      <a16:colId xmlns:a16="http://schemas.microsoft.com/office/drawing/2014/main" val="2439556700"/>
                    </a:ext>
                  </a:extLst>
                </a:gridCol>
                <a:gridCol w="719042">
                  <a:extLst>
                    <a:ext uri="{9D8B030D-6E8A-4147-A177-3AD203B41FA5}">
                      <a16:colId xmlns:a16="http://schemas.microsoft.com/office/drawing/2014/main" val="2108555051"/>
                    </a:ext>
                  </a:extLst>
                </a:gridCol>
                <a:gridCol w="719042">
                  <a:extLst>
                    <a:ext uri="{9D8B030D-6E8A-4147-A177-3AD203B41FA5}">
                      <a16:colId xmlns:a16="http://schemas.microsoft.com/office/drawing/2014/main" val="2481226218"/>
                    </a:ext>
                  </a:extLst>
                </a:gridCol>
                <a:gridCol w="719042">
                  <a:extLst>
                    <a:ext uri="{9D8B030D-6E8A-4147-A177-3AD203B41FA5}">
                      <a16:colId xmlns:a16="http://schemas.microsoft.com/office/drawing/2014/main" val="2961915872"/>
                    </a:ext>
                  </a:extLst>
                </a:gridCol>
                <a:gridCol w="719042">
                  <a:extLst>
                    <a:ext uri="{9D8B030D-6E8A-4147-A177-3AD203B41FA5}">
                      <a16:colId xmlns:a16="http://schemas.microsoft.com/office/drawing/2014/main" val="2766907201"/>
                    </a:ext>
                  </a:extLst>
                </a:gridCol>
                <a:gridCol w="654650">
                  <a:extLst>
                    <a:ext uri="{9D8B030D-6E8A-4147-A177-3AD203B41FA5}">
                      <a16:colId xmlns:a16="http://schemas.microsoft.com/office/drawing/2014/main" val="2520330280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82172007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49530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86156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23.384.229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12.750.975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5927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9.167.641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9.427.949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6.437.516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272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4.336.641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8405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3.503.242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7641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1.963.952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9506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1.963.952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483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18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3166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2248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9837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989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536.608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5500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397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92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5515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2440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289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43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5102" y="1105725"/>
            <a:ext cx="81492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597024"/>
              </p:ext>
            </p:extLst>
          </p:nvPr>
        </p:nvGraphicFramePr>
        <p:xfrm>
          <a:off x="542134" y="1974711"/>
          <a:ext cx="3944049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341898"/>
              </p:ext>
            </p:extLst>
          </p:nvPr>
        </p:nvGraphicFramePr>
        <p:xfrm>
          <a:off x="4627539" y="1991313"/>
          <a:ext cx="4004518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5351" y="1145417"/>
            <a:ext cx="798469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35351" y="1762298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4721"/>
              </p:ext>
            </p:extLst>
          </p:nvPr>
        </p:nvGraphicFramePr>
        <p:xfrm>
          <a:off x="535351" y="2060178"/>
          <a:ext cx="8004431" cy="2455125"/>
        </p:xfrm>
        <a:graphic>
          <a:graphicData uri="http://schemas.openxmlformats.org/drawingml/2006/table">
            <a:tbl>
              <a:tblPr/>
              <a:tblGrid>
                <a:gridCol w="268245">
                  <a:extLst>
                    <a:ext uri="{9D8B030D-6E8A-4147-A177-3AD203B41FA5}">
                      <a16:colId xmlns:a16="http://schemas.microsoft.com/office/drawing/2014/main" val="3629026056"/>
                    </a:ext>
                  </a:extLst>
                </a:gridCol>
                <a:gridCol w="268245">
                  <a:extLst>
                    <a:ext uri="{9D8B030D-6E8A-4147-A177-3AD203B41FA5}">
                      <a16:colId xmlns:a16="http://schemas.microsoft.com/office/drawing/2014/main" val="3601100692"/>
                    </a:ext>
                  </a:extLst>
                </a:gridCol>
                <a:gridCol w="268245">
                  <a:extLst>
                    <a:ext uri="{9D8B030D-6E8A-4147-A177-3AD203B41FA5}">
                      <a16:colId xmlns:a16="http://schemas.microsoft.com/office/drawing/2014/main" val="1533558364"/>
                    </a:ext>
                  </a:extLst>
                </a:gridCol>
                <a:gridCol w="3025802">
                  <a:extLst>
                    <a:ext uri="{9D8B030D-6E8A-4147-A177-3AD203B41FA5}">
                      <a16:colId xmlns:a16="http://schemas.microsoft.com/office/drawing/2014/main" val="195997969"/>
                    </a:ext>
                  </a:extLst>
                </a:gridCol>
                <a:gridCol w="718897">
                  <a:extLst>
                    <a:ext uri="{9D8B030D-6E8A-4147-A177-3AD203B41FA5}">
                      <a16:colId xmlns:a16="http://schemas.microsoft.com/office/drawing/2014/main" val="1829589675"/>
                    </a:ext>
                  </a:extLst>
                </a:gridCol>
                <a:gridCol w="718897">
                  <a:extLst>
                    <a:ext uri="{9D8B030D-6E8A-4147-A177-3AD203B41FA5}">
                      <a16:colId xmlns:a16="http://schemas.microsoft.com/office/drawing/2014/main" val="940678712"/>
                    </a:ext>
                  </a:extLst>
                </a:gridCol>
                <a:gridCol w="718897">
                  <a:extLst>
                    <a:ext uri="{9D8B030D-6E8A-4147-A177-3AD203B41FA5}">
                      <a16:colId xmlns:a16="http://schemas.microsoft.com/office/drawing/2014/main" val="849127559"/>
                    </a:ext>
                  </a:extLst>
                </a:gridCol>
                <a:gridCol w="718897">
                  <a:extLst>
                    <a:ext uri="{9D8B030D-6E8A-4147-A177-3AD203B41FA5}">
                      <a16:colId xmlns:a16="http://schemas.microsoft.com/office/drawing/2014/main" val="3433417086"/>
                    </a:ext>
                  </a:extLst>
                </a:gridCol>
                <a:gridCol w="654518">
                  <a:extLst>
                    <a:ext uri="{9D8B030D-6E8A-4147-A177-3AD203B41FA5}">
                      <a16:colId xmlns:a16="http://schemas.microsoft.com/office/drawing/2014/main" val="330205328"/>
                    </a:ext>
                  </a:extLst>
                </a:gridCol>
                <a:gridCol w="643788">
                  <a:extLst>
                    <a:ext uri="{9D8B030D-6E8A-4147-A177-3AD203B41FA5}">
                      <a16:colId xmlns:a16="http://schemas.microsoft.com/office/drawing/2014/main" val="264208683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59218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55003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6.388.530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2.949.535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5371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1.438.227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939.844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5686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731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-129.859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1324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-129.859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6537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878829"/>
                  </a:ext>
                </a:extLst>
              </a:tr>
              <a:tr h="12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7015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1.158.493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75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1410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1994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680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5661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5792050,0%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6125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5792050,0%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968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455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1163072"/>
            <a:ext cx="80648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803592"/>
            <a:ext cx="8064898" cy="2572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016676"/>
              </p:ext>
            </p:extLst>
          </p:nvPr>
        </p:nvGraphicFramePr>
        <p:xfrm>
          <a:off x="539550" y="2132856"/>
          <a:ext cx="8064898" cy="2972509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3329839510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256572225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683956248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2016853522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037321818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441372226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675411289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332735711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2907798151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602138797"/>
                    </a:ext>
                  </a:extLst>
                </a:gridCol>
              </a:tblGrid>
              <a:tr h="1219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168011"/>
                  </a:ext>
                </a:extLst>
              </a:tr>
              <a:tr h="3734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846379"/>
                  </a:ext>
                </a:extLst>
              </a:tr>
              <a:tr h="1600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54.360.675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4.633.714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27.053.380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776918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49.726.461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49.790.522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22.717.282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479890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872080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99607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35.467.628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35.267.628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17.633.814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323115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10.224.372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360219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7.409.442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961231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14.057.658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14.371.719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5.083.468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651387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173.646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664816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483.349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683.349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594288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573.514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442755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102.374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62.374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62.374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915246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2.870.350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2.691.482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-178.868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383.242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094974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3.335.598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741135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83.283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040257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471.811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574744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87881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923034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4.336.098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867219,6%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628492"/>
                  </a:ext>
                </a:extLst>
              </a:tr>
              <a:tr h="12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4.336.098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867219,6%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82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5667" y="1124744"/>
            <a:ext cx="8064898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11. PROGRAMA 01:  SISTEMA NACIONAL DE PROTECCIÓN ESPECIALIZADA A LA NIÑEZ Y ADOLESCENCIA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2441" y="2065762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62958"/>
              </p:ext>
            </p:extLst>
          </p:nvPr>
        </p:nvGraphicFramePr>
        <p:xfrm>
          <a:off x="460432" y="2406810"/>
          <a:ext cx="8064898" cy="1524478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3775306277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661283490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2738057748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172217575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677845600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598369912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789438927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948259011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336134498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29208835"/>
                    </a:ext>
                  </a:extLst>
                </a:gridCol>
              </a:tblGrid>
              <a:tr h="123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643100"/>
                  </a:ext>
                </a:extLst>
              </a:tr>
              <a:tr h="3772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271972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785.768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77836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2.186.907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2.186.907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604.129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672845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27875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950.107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950.107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59.410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739048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35.693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80492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384.906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384.906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434538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437727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496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59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1101111"/>
            <a:ext cx="784887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913488"/>
              </p:ext>
            </p:extLst>
          </p:nvPr>
        </p:nvGraphicFramePr>
        <p:xfrm>
          <a:off x="611561" y="2204864"/>
          <a:ext cx="784887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8345" y="1153332"/>
            <a:ext cx="7571858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854019"/>
              </p:ext>
            </p:extLst>
          </p:nvPr>
        </p:nvGraphicFramePr>
        <p:xfrm>
          <a:off x="618345" y="2235328"/>
          <a:ext cx="7571858" cy="3600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3869" y="1106059"/>
            <a:ext cx="799857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96488" y="1696772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929547"/>
              </p:ext>
            </p:extLst>
          </p:nvPr>
        </p:nvGraphicFramePr>
        <p:xfrm>
          <a:off x="533869" y="2076906"/>
          <a:ext cx="7998569" cy="2182954"/>
        </p:xfrm>
        <a:graphic>
          <a:graphicData uri="http://schemas.openxmlformats.org/drawingml/2006/table">
            <a:tbl>
              <a:tblPr/>
              <a:tblGrid>
                <a:gridCol w="286893">
                  <a:extLst>
                    <a:ext uri="{9D8B030D-6E8A-4147-A177-3AD203B41FA5}">
                      <a16:colId xmlns:a16="http://schemas.microsoft.com/office/drawing/2014/main" val="2057471477"/>
                    </a:ext>
                  </a:extLst>
                </a:gridCol>
                <a:gridCol w="3236150">
                  <a:extLst>
                    <a:ext uri="{9D8B030D-6E8A-4147-A177-3AD203B41FA5}">
                      <a16:colId xmlns:a16="http://schemas.microsoft.com/office/drawing/2014/main" val="3217358052"/>
                    </a:ext>
                  </a:extLst>
                </a:gridCol>
                <a:gridCol w="768872">
                  <a:extLst>
                    <a:ext uri="{9D8B030D-6E8A-4147-A177-3AD203B41FA5}">
                      <a16:colId xmlns:a16="http://schemas.microsoft.com/office/drawing/2014/main" val="2446540177"/>
                    </a:ext>
                  </a:extLst>
                </a:gridCol>
                <a:gridCol w="768872">
                  <a:extLst>
                    <a:ext uri="{9D8B030D-6E8A-4147-A177-3AD203B41FA5}">
                      <a16:colId xmlns:a16="http://schemas.microsoft.com/office/drawing/2014/main" val="679826755"/>
                    </a:ext>
                  </a:extLst>
                </a:gridCol>
                <a:gridCol w="768872">
                  <a:extLst>
                    <a:ext uri="{9D8B030D-6E8A-4147-A177-3AD203B41FA5}">
                      <a16:colId xmlns:a16="http://schemas.microsoft.com/office/drawing/2014/main" val="1139677835"/>
                    </a:ext>
                  </a:extLst>
                </a:gridCol>
                <a:gridCol w="768872">
                  <a:extLst>
                    <a:ext uri="{9D8B030D-6E8A-4147-A177-3AD203B41FA5}">
                      <a16:colId xmlns:a16="http://schemas.microsoft.com/office/drawing/2014/main" val="1361926108"/>
                    </a:ext>
                  </a:extLst>
                </a:gridCol>
                <a:gridCol w="700019">
                  <a:extLst>
                    <a:ext uri="{9D8B030D-6E8A-4147-A177-3AD203B41FA5}">
                      <a16:colId xmlns:a16="http://schemas.microsoft.com/office/drawing/2014/main" val="3628016286"/>
                    </a:ext>
                  </a:extLst>
                </a:gridCol>
                <a:gridCol w="700019">
                  <a:extLst>
                    <a:ext uri="{9D8B030D-6E8A-4147-A177-3AD203B41FA5}">
                      <a16:colId xmlns:a16="http://schemas.microsoft.com/office/drawing/2014/main" val="801292932"/>
                    </a:ext>
                  </a:extLst>
                </a:gridCol>
              </a:tblGrid>
              <a:tr h="135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11903"/>
                  </a:ext>
                </a:extLst>
              </a:tr>
              <a:tr h="4145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236952"/>
                  </a:ext>
                </a:extLst>
              </a:tr>
              <a:tr h="143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759.083.844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880.569.140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121.485.296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553.217.953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02222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79.679.012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84.462.785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4.783.773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53.935.959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775776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14.534.111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18.968.311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4.434.200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6.501.514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515472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489198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537.891.693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562.649.453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24.757.760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353.733.140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815466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6.656.086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6.656.086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510153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049764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3.111.615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1.344.480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1.120.886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504875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310990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121.280.090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2.453.663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50.273.030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681791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5.504.981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82.296.503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76.791.522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81.282.264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635147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807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3089" y="1134305"/>
            <a:ext cx="799226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3088" y="1766558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192486"/>
              </p:ext>
            </p:extLst>
          </p:nvPr>
        </p:nvGraphicFramePr>
        <p:xfrm>
          <a:off x="573089" y="2060848"/>
          <a:ext cx="7995041" cy="3368959"/>
        </p:xfrm>
        <a:graphic>
          <a:graphicData uri="http://schemas.openxmlformats.org/drawingml/2006/table">
            <a:tbl>
              <a:tblPr/>
              <a:tblGrid>
                <a:gridCol w="277221">
                  <a:extLst>
                    <a:ext uri="{9D8B030D-6E8A-4147-A177-3AD203B41FA5}">
                      <a16:colId xmlns:a16="http://schemas.microsoft.com/office/drawing/2014/main" val="3284873522"/>
                    </a:ext>
                  </a:extLst>
                </a:gridCol>
                <a:gridCol w="277221">
                  <a:extLst>
                    <a:ext uri="{9D8B030D-6E8A-4147-A177-3AD203B41FA5}">
                      <a16:colId xmlns:a16="http://schemas.microsoft.com/office/drawing/2014/main" val="1743676614"/>
                    </a:ext>
                  </a:extLst>
                </a:gridCol>
                <a:gridCol w="3127048">
                  <a:extLst>
                    <a:ext uri="{9D8B030D-6E8A-4147-A177-3AD203B41FA5}">
                      <a16:colId xmlns:a16="http://schemas.microsoft.com/office/drawing/2014/main" val="2207950275"/>
                    </a:ext>
                  </a:extLst>
                </a:gridCol>
                <a:gridCol w="742951">
                  <a:extLst>
                    <a:ext uri="{9D8B030D-6E8A-4147-A177-3AD203B41FA5}">
                      <a16:colId xmlns:a16="http://schemas.microsoft.com/office/drawing/2014/main" val="167782824"/>
                    </a:ext>
                  </a:extLst>
                </a:gridCol>
                <a:gridCol w="742951">
                  <a:extLst>
                    <a:ext uri="{9D8B030D-6E8A-4147-A177-3AD203B41FA5}">
                      <a16:colId xmlns:a16="http://schemas.microsoft.com/office/drawing/2014/main" val="1857997207"/>
                    </a:ext>
                  </a:extLst>
                </a:gridCol>
                <a:gridCol w="742951">
                  <a:extLst>
                    <a:ext uri="{9D8B030D-6E8A-4147-A177-3AD203B41FA5}">
                      <a16:colId xmlns:a16="http://schemas.microsoft.com/office/drawing/2014/main" val="3791431262"/>
                    </a:ext>
                  </a:extLst>
                </a:gridCol>
                <a:gridCol w="742951">
                  <a:extLst>
                    <a:ext uri="{9D8B030D-6E8A-4147-A177-3AD203B41FA5}">
                      <a16:colId xmlns:a16="http://schemas.microsoft.com/office/drawing/2014/main" val="2691305613"/>
                    </a:ext>
                  </a:extLst>
                </a:gridCol>
                <a:gridCol w="676418">
                  <a:extLst>
                    <a:ext uri="{9D8B030D-6E8A-4147-A177-3AD203B41FA5}">
                      <a16:colId xmlns:a16="http://schemas.microsoft.com/office/drawing/2014/main" val="3624381256"/>
                    </a:ext>
                  </a:extLst>
                </a:gridCol>
                <a:gridCol w="665329">
                  <a:extLst>
                    <a:ext uri="{9D8B030D-6E8A-4147-A177-3AD203B41FA5}">
                      <a16:colId xmlns:a16="http://schemas.microsoft.com/office/drawing/2014/main" val="3180275974"/>
                    </a:ext>
                  </a:extLst>
                </a:gridCol>
              </a:tblGrid>
              <a:tr h="1611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699108"/>
                  </a:ext>
                </a:extLst>
              </a:tr>
              <a:tr h="3949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621650"/>
                  </a:ext>
                </a:extLst>
              </a:tr>
              <a:tr h="169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421.754.917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468.669.971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46.915.054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321.486.420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026025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219.980.866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21.113.917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149.607.127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025342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Atención Ciudadana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011158"/>
                  </a:ext>
                </a:extLst>
              </a:tr>
              <a:tr h="153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248.689.105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25.801.137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171.879.293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345987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88.130.228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3.469.759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60.110.327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79818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85.685.907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59.879.591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437377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Organizaciones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230.736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329199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7.989.020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5.724.069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577641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146.910.786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32.341.421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80.366.517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97629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33.400.913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4.180.900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20.042.974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74091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55.548.805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13.645.419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36.928.104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365718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23.384.229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1.695.428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12.750.975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627446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55.728.911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60.749.205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5.020.294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30.002.915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347899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6.388.530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2.949.535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70735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54.360.675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4.633.714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27.053.380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07582"/>
                  </a:ext>
                </a:extLst>
              </a:tr>
              <a:tr h="16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785.768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341191"/>
                  </a:ext>
                </a:extLst>
              </a:tr>
              <a:tr h="233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785.768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547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1060" y="1136475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98040" y="1742380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70151"/>
              </p:ext>
            </p:extLst>
          </p:nvPr>
        </p:nvGraphicFramePr>
        <p:xfrm>
          <a:off x="561060" y="2053334"/>
          <a:ext cx="7886698" cy="1230586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345180479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161783632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76372112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81234590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43828681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34034292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4081315693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284258134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521847315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241819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55243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1.403.614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16145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 FET – Covid –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1.403.614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30962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25530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FET - Covid - 19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45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95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4662" y="1110447"/>
            <a:ext cx="795240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34358" y="1720651"/>
            <a:ext cx="7984922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85973"/>
              </p:ext>
            </p:extLst>
          </p:nvPr>
        </p:nvGraphicFramePr>
        <p:xfrm>
          <a:off x="534358" y="1990625"/>
          <a:ext cx="7932706" cy="4265947"/>
        </p:xfrm>
        <a:graphic>
          <a:graphicData uri="http://schemas.openxmlformats.org/drawingml/2006/table">
            <a:tbl>
              <a:tblPr/>
              <a:tblGrid>
                <a:gridCol w="265841">
                  <a:extLst>
                    <a:ext uri="{9D8B030D-6E8A-4147-A177-3AD203B41FA5}">
                      <a16:colId xmlns:a16="http://schemas.microsoft.com/office/drawing/2014/main" val="251500392"/>
                    </a:ext>
                  </a:extLst>
                </a:gridCol>
                <a:gridCol w="265841">
                  <a:extLst>
                    <a:ext uri="{9D8B030D-6E8A-4147-A177-3AD203B41FA5}">
                      <a16:colId xmlns:a16="http://schemas.microsoft.com/office/drawing/2014/main" val="450399096"/>
                    </a:ext>
                  </a:extLst>
                </a:gridCol>
                <a:gridCol w="265841">
                  <a:extLst>
                    <a:ext uri="{9D8B030D-6E8A-4147-A177-3AD203B41FA5}">
                      <a16:colId xmlns:a16="http://schemas.microsoft.com/office/drawing/2014/main" val="3965401567"/>
                    </a:ext>
                  </a:extLst>
                </a:gridCol>
                <a:gridCol w="2998691">
                  <a:extLst>
                    <a:ext uri="{9D8B030D-6E8A-4147-A177-3AD203B41FA5}">
                      <a16:colId xmlns:a16="http://schemas.microsoft.com/office/drawing/2014/main" val="3237153303"/>
                    </a:ext>
                  </a:extLst>
                </a:gridCol>
                <a:gridCol w="712455">
                  <a:extLst>
                    <a:ext uri="{9D8B030D-6E8A-4147-A177-3AD203B41FA5}">
                      <a16:colId xmlns:a16="http://schemas.microsoft.com/office/drawing/2014/main" val="921537930"/>
                    </a:ext>
                  </a:extLst>
                </a:gridCol>
                <a:gridCol w="712455">
                  <a:extLst>
                    <a:ext uri="{9D8B030D-6E8A-4147-A177-3AD203B41FA5}">
                      <a16:colId xmlns:a16="http://schemas.microsoft.com/office/drawing/2014/main" val="504527661"/>
                    </a:ext>
                  </a:extLst>
                </a:gridCol>
                <a:gridCol w="712455">
                  <a:extLst>
                    <a:ext uri="{9D8B030D-6E8A-4147-A177-3AD203B41FA5}">
                      <a16:colId xmlns:a16="http://schemas.microsoft.com/office/drawing/2014/main" val="939722075"/>
                    </a:ext>
                  </a:extLst>
                </a:gridCol>
                <a:gridCol w="712455">
                  <a:extLst>
                    <a:ext uri="{9D8B030D-6E8A-4147-A177-3AD203B41FA5}">
                      <a16:colId xmlns:a16="http://schemas.microsoft.com/office/drawing/2014/main" val="2856889671"/>
                    </a:ext>
                  </a:extLst>
                </a:gridCol>
                <a:gridCol w="648653">
                  <a:extLst>
                    <a:ext uri="{9D8B030D-6E8A-4147-A177-3AD203B41FA5}">
                      <a16:colId xmlns:a16="http://schemas.microsoft.com/office/drawing/2014/main" val="2886833475"/>
                    </a:ext>
                  </a:extLst>
                </a:gridCol>
                <a:gridCol w="638019">
                  <a:extLst>
                    <a:ext uri="{9D8B030D-6E8A-4147-A177-3AD203B41FA5}">
                      <a16:colId xmlns:a16="http://schemas.microsoft.com/office/drawing/2014/main" val="3072943274"/>
                    </a:ext>
                  </a:extLst>
                </a:gridCol>
              </a:tblGrid>
              <a:tr h="100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408" marR="6408" marT="6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08" marR="6408" marT="6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623191"/>
                  </a:ext>
                </a:extLst>
              </a:tr>
              <a:tr h="307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72379"/>
                  </a:ext>
                </a:extLst>
              </a:tr>
              <a:tr h="1319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219.980.866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21.113.917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149.607.127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309951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23.449.168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24.593.941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1.144.773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15.696.316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783605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2.677.728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2.783.171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105.443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1.449.920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045761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166.314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166.301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1511827,3%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602468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166.314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166.301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1511827,3%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361511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171.137.252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185.305.834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14.168.582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126.533.434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602919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128.039.161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122.440.254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-5.598.907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90.290.422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907539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126.383.863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120.784.956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-5.598.907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88.635.125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359725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1.655.297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285414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43.091.591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62.859.080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19.767.489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36.243.012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134352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3.569.064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2.297.889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156,4%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648305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5.638.656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8.812.799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3.174.143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5.119.904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958871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1.982.461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1.353.000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888.610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141,2%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63572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9.715.068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3.401.000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4.182.228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528790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6.959.300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429.200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1.841.075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47497"/>
                  </a:ext>
                </a:extLst>
              </a:tr>
              <a:tr h="106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419728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489.313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97098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1.165.094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1.082.375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-82.719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372.205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102038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72237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Integral de Protección Social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260.998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52375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11.066.762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20.459.627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9.392.865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11.601.663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704064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110032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2994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347306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976799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43642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760742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663614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484.439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353.412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61372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68402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94028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229.055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229.055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835252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245.757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114.730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75033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1.471.763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6.403.956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5.750.261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390,7%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719819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362.657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1195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459.434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36156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4.934.693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4.928.170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197126,8%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8724"/>
                  </a:ext>
                </a:extLst>
              </a:tr>
              <a:tr h="100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08" marR="6408" marT="6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08" marR="6408" marT="64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67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5171" y="1127299"/>
            <a:ext cx="80653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59729" y="1763460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226112"/>
              </p:ext>
            </p:extLst>
          </p:nvPr>
        </p:nvGraphicFramePr>
        <p:xfrm>
          <a:off x="550175" y="2104328"/>
          <a:ext cx="8080336" cy="3306879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1218085982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3147666333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897963956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369276162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25903573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68836599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4193165598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236741616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1534601967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2690870092"/>
                    </a:ext>
                  </a:extLst>
                </a:gridCol>
              </a:tblGrid>
              <a:tr h="1250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849338"/>
                  </a:ext>
                </a:extLst>
              </a:tr>
              <a:tr h="383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18008"/>
                  </a:ext>
                </a:extLst>
              </a:tr>
              <a:tr h="164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248.689.105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25.801.137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171.879.293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072950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222.886.968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224.427.086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147.954.990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07854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941439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185824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84.252.582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9.602.759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78.820.439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184494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536.342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048714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640925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2.106.412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648402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16.383.730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91473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</a:t>
                      </a:r>
                      <a:r>
                        <a:rPr lang="es-CL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Parvularia</a:t>
                      </a:r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34703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386048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486108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54.509.159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9.602.759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54.509.159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753422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147.522.658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139.460.017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-8.062.641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68.634.410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86333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87.000.816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80.880.311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-6.120.505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50.289.502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82808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1.694.052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47565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609799"/>
                  </a:ext>
                </a:extLst>
              </a:tr>
              <a:tr h="132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14.320.010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018529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32341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5.030.457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3.307.716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-1.722.741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846491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159384"/>
                  </a:ext>
                </a:extLst>
              </a:tr>
              <a:tr h="125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1.843.620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279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6275</TotalTime>
  <Words>5676</Words>
  <Application>Microsoft Office PowerPoint</Application>
  <PresentationFormat>Presentación en pantalla (4:3)</PresentationFormat>
  <Paragraphs>3248</Paragraphs>
  <Slides>22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Arial Black</vt:lpstr>
      <vt:lpstr>Calibri</vt:lpstr>
      <vt:lpstr>2_Tema de Office</vt:lpstr>
      <vt:lpstr>EJECUCIÓN ACUMULADA DE GASTOS PRESUPUESTARIOS AL MES DE AGOSTO DE 2021 PARTIDA 21:  MINISTERIO DE DESARROLLO SOCIAL</vt:lpstr>
      <vt:lpstr>EJECUCIÓN ACUMULADA DE GASTOS A AGOSTO DE 2021  PARTIDA 21 MINISTERIO DE DESARROLLO SOCIAL</vt:lpstr>
      <vt:lpstr>Presentación de PowerPoint</vt:lpstr>
      <vt:lpstr>Presentación de PowerPoint</vt:lpstr>
      <vt:lpstr>EJECUCIÓN ACUMULADA DE GASTOS A AGOSTO DE 2021  PARTIDA 21 MINISTERIO DE DESARROLLO SOCIAL</vt:lpstr>
      <vt:lpstr>EJECUCIÓN ACUMULADA DE GASTOS A AGOSTO DE 2021  PARTIDA 2I RESUMEN POR CAPÍTULOS</vt:lpstr>
      <vt:lpstr>EJECUCIÓN ACUMULADA DE GASTOS A AGOSTO DE 2021  PARTIDA 2I RESUMEN POR CAPÍTULOS FET – Covid - 19</vt:lpstr>
      <vt:lpstr>EJECUCIÓN ACUMULADA DE GASTOS A AGOSTO DE 2021  PARTIDA 21. CAPÍTULO 01. PROGRAMA 01:  SUBSECRETARÍA DE SERVICIOS SOCIALES</vt:lpstr>
      <vt:lpstr>EJECUCIÓN ACUMULADA DE GASTOS A AGOSTO DE 2021  PARTIDA 21. CAPÍTULO 01. PROGRAMA 05:  INGRESO ÉTICO FAMILIAR Y SISTEMA CHILE SOLIDARIO</vt:lpstr>
      <vt:lpstr>EJECUCIÓN ACUMULADA DE GASTOS A AGOSTO DE 2021  PARTIDA 21. CAPÍTULO 01. PROGRAMA 05:  INGRESO ÉTICO FAMILIAR Y SISTEMA CHILE SOLIDARIO</vt:lpstr>
      <vt:lpstr>EJECUCIÓN ACUMULADA DE GASTOS A AGOSTO DE 2021  PARTIDA 21. CAPÍTULO 02. PROGRAMA 01:  FONDO DE SOLIDARIDAD E INVERSIÓN SOCIAL</vt:lpstr>
      <vt:lpstr>EJECUCIÓN ACUMULADA DE GASTOS A AGOSTO DE 2021  PARTIDA 21. CAPÍTULO 02. PROGRAMA 02:  APOYO A ORGANIZACIONES SOCIALES</vt:lpstr>
      <vt:lpstr>EJECUCIÓN ACUMULADA DE GASTOS A AGOSTO DE 2021  PARTIDA 21. CAPÍTULO 05. PROGRAMA 01:  INSTITUTO NACIONAL DE LA JUVENTUD</vt:lpstr>
      <vt:lpstr>EJECUCIÓN ACUMULADA DE GASTOS A AGOSTO DE 2021  PARTIDA 21. CAPÍTULO 06. PROGRAMA 01:  CORPORACIÓN NACIONAL DE DESARROLLO INDÍGENA</vt:lpstr>
      <vt:lpstr>EJECUCIÓN ACUMULADA DE GASTOS A AGOSTO DE 2021  PARTIDA 21. CAPÍTULO 06. PROGRAMA 01:  CORPORACIÓN NACIONAL DE DESARROLLO INDÍGENA</vt:lpstr>
      <vt:lpstr>EJECUCIÓN ACUMULADA DE GASTOS A AGOSTO DE 2021  PARTIDA 21. CAPÍTULO 07. PROGRAMA 01:  SERVICIO NACIONAL DE LA DISCAPACIDAD</vt:lpstr>
      <vt:lpstr>EJECUCIÓN ACUMULADA DE GASTOS A AGOSTO DE 2021  PARTIDA 21. CAPÍTULO 08. PROGRAMA 01:  SERVICIO NACIONAL DEL ADULTO MAYOR</vt:lpstr>
      <vt:lpstr>EJECUCIÓN ACUMULADA DE GASTOS A AGOSTO DE 2021  PARTIDA 21. CAPÍTULO 08. PROGRAMA 01:  SERVICIO NACIONAL DEL ADULTO MAYOR</vt:lpstr>
      <vt:lpstr>EJECUCIÓN ACUMULADA DE GASTOS A AGOSTO DE 2021  PARTIDA 21. CAPÍTULO 09. PROGRAMA 01:  SUBSECRETARÍA DE EVALUACIÓN SOCIAL</vt:lpstr>
      <vt:lpstr>EJECUCIÓN ACUMULADA DE GASTOS A AGOSTO DE 2021  PARTIDA 21. CAPÍTULO 10. PROGRAMA 01:  SUBSECRETARÍA DE LA NIÑEZ</vt:lpstr>
      <vt:lpstr>EJECUCIÓN ACUMULADA DE GASTOS A AGOSTO DE 2021  PARTIDA 21. CAPÍTULO 10. PROGRAMA 02:  SISTEMA DE PROTECCIÓN INTEGRAL A LA INFANCIA</vt:lpstr>
      <vt:lpstr>EJECUCIÓN ACUMULADA DE GASTOS A AGOSTO DE 2021  PARTIDA 21. CAPÍTULO 11. PROGRAMA 01:  SISTEMA NACIONAL DE PROTECCIÓN ESPECIALIZADA A LA NIÑEZ Y ADOLESCENCIA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385</cp:revision>
  <cp:lastPrinted>2019-10-14T14:51:48Z</cp:lastPrinted>
  <dcterms:created xsi:type="dcterms:W3CDTF">2016-06-23T13:38:47Z</dcterms:created>
  <dcterms:modified xsi:type="dcterms:W3CDTF">2021-10-18T01:01:15Z</dcterms:modified>
</cp:coreProperties>
</file>