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20'!$D$31:$O$31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D76-4C9A-B61D-A883597DC49C}"/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D76-4C9A-B61D-A883597DC49C}"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D76-4C9A-B61D-A883597DC49C}"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D76-4C9A-B61D-A883597DC49C}"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D76-4C9A-B61D-A883597DC49C}"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D76-4C9A-B61D-A883597DC49C}"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F5-4112-BB13-8F6EC4BCAF82}"/>
                </c:ext>
              </c:extLst>
            </c:dLbl>
            <c:dLbl>
              <c:idx val="7"/>
              <c:layout>
                <c:manualLayout>
                  <c:x val="-4.2093472522402815E-2"/>
                  <c:y val="-6.3365806268591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3DD-4A9D-A3FD-BE4A43FB0B03}"/>
                </c:ext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DD-4A9D-A3FD-BE4A43FB0B03}"/>
                </c:ext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DD-4A9D-A3FD-BE4A43FB0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20'!$D$32:$K$32</c:f>
              <c:numCache>
                <c:formatCode>0.0%</c:formatCode>
                <c:ptCount val="8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  <c:pt idx="5">
                  <c:v>0.54246615347555804</c:v>
                </c:pt>
                <c:pt idx="6">
                  <c:v>0.65426196525649549</c:v>
                </c:pt>
                <c:pt idx="7">
                  <c:v>0.69437978522639043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425392"/>
        <c:axId val="497426176"/>
      </c:lineChart>
      <c:catAx>
        <c:axId val="49742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7426176"/>
        <c:crosses val="autoZero"/>
        <c:auto val="1"/>
        <c:lblAlgn val="ctr"/>
        <c:lblOffset val="100"/>
        <c:tickLblSkip val="1"/>
        <c:noMultiLvlLbl val="0"/>
      </c:catAx>
      <c:valAx>
        <c:axId val="4974261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74253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8B-4CE0-B0D4-69EE0E89E833}"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28B-4CE0-B0D4-69EE0E89E833}"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28B-4CE0-B0D4-69EE0E89E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20'!$D$35:$O$35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CDD-4ADC-924E-A8AFD960C681}"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DD-4ADC-924E-A8AFD960C681}"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DD-4ADC-924E-A8AFD960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20'!$D$36:$K$36</c:f>
              <c:numCache>
                <c:formatCode>0.0%</c:formatCode>
                <c:ptCount val="8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  <c:pt idx="5">
                  <c:v>6.8550632468512812E-2</c:v>
                </c:pt>
                <c:pt idx="6">
                  <c:v>0.11179581178093745</c:v>
                </c:pt>
                <c:pt idx="7">
                  <c:v>5.432413871982987E-2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94116080"/>
        <c:axId val="494119216"/>
      </c:barChart>
      <c:catAx>
        <c:axId val="49411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4119216"/>
        <c:crosses val="autoZero"/>
        <c:auto val="0"/>
        <c:lblAlgn val="ctr"/>
        <c:lblOffset val="100"/>
        <c:noMultiLvlLbl val="0"/>
      </c:catAx>
      <c:valAx>
        <c:axId val="4941192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4116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38" y="53054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774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0205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289040"/>
            <a:ext cx="6110337" cy="279128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278011"/>
              </p:ext>
            </p:extLst>
          </p:nvPr>
        </p:nvGraphicFramePr>
        <p:xfrm>
          <a:off x="454278" y="2322347"/>
          <a:ext cx="8210798" cy="3785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52085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73787"/>
            <a:ext cx="7992888" cy="365125"/>
          </a:xfrm>
          <a:prstGeom prst="rect">
            <a:avLst/>
          </a:prstGeom>
        </p:spPr>
      </p:pic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144025"/>
              </p:ext>
            </p:extLst>
          </p:nvPr>
        </p:nvGraphicFramePr>
        <p:xfrm>
          <a:off x="457200" y="2291820"/>
          <a:ext cx="8229600" cy="385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5046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116" y="5965879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2213411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78642"/>
              </p:ext>
            </p:extLst>
          </p:nvPr>
        </p:nvGraphicFramePr>
        <p:xfrm>
          <a:off x="539552" y="2657160"/>
          <a:ext cx="7920876" cy="3308453"/>
        </p:xfrm>
        <a:graphic>
          <a:graphicData uri="http://schemas.openxmlformats.org/drawingml/2006/table">
            <a:tbl>
              <a:tblPr/>
              <a:tblGrid>
                <a:gridCol w="85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1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41.267.640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10.448.871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10.047.603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4.611.859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9.692.316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8060" y="170080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606323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30616" y="3296408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07133"/>
              </p:ext>
            </p:extLst>
          </p:nvPr>
        </p:nvGraphicFramePr>
        <p:xfrm>
          <a:off x="758608" y="3669390"/>
          <a:ext cx="7557808" cy="2247283"/>
        </p:xfrm>
        <a:graphic>
          <a:graphicData uri="http://schemas.openxmlformats.org/drawingml/2006/table">
            <a:tbl>
              <a:tblPr/>
              <a:tblGrid>
                <a:gridCol w="849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21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83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1.597.935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11.778.066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8991" y="1356497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925520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89507"/>
              </p:ext>
            </p:extLst>
          </p:nvPr>
        </p:nvGraphicFramePr>
        <p:xfrm>
          <a:off x="440674" y="2271902"/>
          <a:ext cx="8246125" cy="3984962"/>
        </p:xfrm>
        <a:graphic>
          <a:graphicData uri="http://schemas.openxmlformats.org/drawingml/2006/table">
            <a:tbl>
              <a:tblPr/>
              <a:tblGrid>
                <a:gridCol w="751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33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32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23.000.302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1.597.935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16.877.349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10.470.711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7.940.912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3.882.559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842.065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2.362.597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5.485.523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5.485.523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708.298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717.448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600.053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1.951.890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1.430.103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1.314.015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233.306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98.949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230.625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169.354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1.001.540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832.933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7" y="6144031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1304359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7" y="1965031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96435"/>
              </p:ext>
            </p:extLst>
          </p:nvPr>
        </p:nvGraphicFramePr>
        <p:xfrm>
          <a:off x="454274" y="2226852"/>
          <a:ext cx="8232525" cy="3917179"/>
        </p:xfrm>
        <a:graphic>
          <a:graphicData uri="http://schemas.openxmlformats.org/drawingml/2006/table">
            <a:tbl>
              <a:tblPr/>
              <a:tblGrid>
                <a:gridCol w="776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3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0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0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49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8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2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11.778.066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3.334.781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-18.437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2.106.691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306.857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414.099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414.099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363.575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81.036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867</Words>
  <Application>Microsoft Office PowerPoint</Application>
  <PresentationFormat>Presentación en pantalla (4:3)</PresentationFormat>
  <Paragraphs>486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AGOSTO DE 2021 PARTIDA 20: MINISTERIO SECRETARÍA GENERAL DE GOBIERNO</vt:lpstr>
      <vt:lpstr>EJECUCIÓN ACUMULADA DE GASTOS A AGOSTO DE 2021  PARTIDA 20 MINISTERIO SECRETARÍA GENERAL DE GOBIERNO</vt:lpstr>
      <vt:lpstr>EJECUCIÓN ACUMULADA DE GASTOS A AGOSTO DE 2021  PARTIDA 20 MINISTERIO SECRETARÍA GENERAL DE GOBIERNO</vt:lpstr>
      <vt:lpstr>COMPORTAMIENTO DE LA EJECUCIÓN MENSUAL DE GASTOS A AGOSTO DE 2021  PARTIDA 20 MINISTERIO SECRETARÍA GENERAL DE GOBIERNO</vt:lpstr>
      <vt:lpstr>EJECUCIÓN ACUMULADA  DE GASTOS A AGOSTO DE 2021  PARTIDA 20 MINISTERIO SECRETARÍA GENERAL DE GOBIERNO</vt:lpstr>
      <vt:lpstr>EJECUCIÓN ACUMULADA DE GASTOS A AGOSTO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RCATALAN</cp:lastModifiedBy>
  <cp:revision>22</cp:revision>
  <dcterms:created xsi:type="dcterms:W3CDTF">2019-11-13T19:00:32Z</dcterms:created>
  <dcterms:modified xsi:type="dcterms:W3CDTF">2021-10-18T21:02:38Z</dcterms:modified>
</cp:coreProperties>
</file>