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2"/>
  </p:notesMasterIdLst>
  <p:handoutMasterIdLst>
    <p:handoutMasterId r:id="rId23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7" r:id="rId10"/>
    <p:sldId id="299" r:id="rId11"/>
    <p:sldId id="318" r:id="rId12"/>
    <p:sldId id="320" r:id="rId13"/>
    <p:sldId id="321" r:id="rId14"/>
    <p:sldId id="322" r:id="rId15"/>
    <p:sldId id="325" r:id="rId16"/>
    <p:sldId id="328" r:id="rId17"/>
    <p:sldId id="327" r:id="rId18"/>
    <p:sldId id="326" r:id="rId19"/>
    <p:sldId id="323" r:id="rId20"/>
    <p:sldId id="324" r:id="rId2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780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Hoja_de_c_lculo_de_Microsoft_Excel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18158303096125525"/>
          <c:y val="5.22875745235174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3402200116834922E-2"/>
          <c:y val="0.18318299855104406"/>
          <c:w val="0.97659779988316509"/>
          <c:h val="0.46417944327045185"/>
        </c:manualLayout>
      </c:layout>
      <c:pie3DChart>
        <c:varyColors val="1"/>
        <c:ser>
          <c:idx val="0"/>
          <c:order val="0"/>
          <c:tx>
            <c:strRef>
              <c:f>'Partida 19'!$D$61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482-46DA-982E-89D2896810C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482-46DA-982E-89D2896810C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482-46DA-982E-89D2896810C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482-46DA-982E-89D2896810C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A482-46DA-982E-89D2896810C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A482-46DA-982E-89D2896810CF}"/>
              </c:ext>
            </c:extLst>
          </c:dPt>
          <c:dLbls>
            <c:dLbl>
              <c:idx val="0"/>
              <c:layout>
                <c:manualLayout>
                  <c:x val="-1.3215511070520573E-3"/>
                  <c:y val="1.0181392595146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482-46DA-982E-89D2896810CF}"/>
                </c:ext>
              </c:extLst>
            </c:dLbl>
            <c:dLbl>
              <c:idx val="4"/>
              <c:layout>
                <c:manualLayout>
                  <c:x val="7.8864829396325456E-3"/>
                  <c:y val="5.496135899679207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482-46DA-982E-89D2896810C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19'!$C$62:$C$67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INTEGROS AL FISCO                                                               </c:v>
                </c:pt>
                <c:pt idx="2">
                  <c:v>PRÉSTAMOS               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SERVICIO DE LA DEUDA     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19'!$D$62:$D$67</c:f>
              <c:numCache>
                <c:formatCode>#,##0</c:formatCode>
                <c:ptCount val="6"/>
                <c:pt idx="0">
                  <c:v>43336982</c:v>
                </c:pt>
                <c:pt idx="1">
                  <c:v>145013</c:v>
                </c:pt>
                <c:pt idx="2">
                  <c:v>8803214</c:v>
                </c:pt>
                <c:pt idx="3">
                  <c:v>59853143</c:v>
                </c:pt>
                <c:pt idx="4">
                  <c:v>9000</c:v>
                </c:pt>
                <c:pt idx="5">
                  <c:v>54403277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482-46DA-982E-89D2896810C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30446819539407105"/>
          <c:y val="0.70288086694719887"/>
          <c:w val="0.38497878390201218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/>
              <a:t>% Ejecución Acumulada  2019 - 2020 -2021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'[19.xlsx]Partida 19'!$C$22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'[19.xlsx]Partida 19'!$D$21:$O$21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19'!$D$22:$O$22</c:f>
              <c:numCache>
                <c:formatCode>0.0%</c:formatCode>
                <c:ptCount val="12"/>
                <c:pt idx="0">
                  <c:v>5.8254143514526048E-2</c:v>
                </c:pt>
                <c:pt idx="1">
                  <c:v>0.1188452457007436</c:v>
                </c:pt>
                <c:pt idx="2">
                  <c:v>0.17149624961177792</c:v>
                </c:pt>
                <c:pt idx="3">
                  <c:v>0.25632959553173268</c:v>
                </c:pt>
                <c:pt idx="4">
                  <c:v>0.32342526231569635</c:v>
                </c:pt>
                <c:pt idx="5">
                  <c:v>0.39451342439539006</c:v>
                </c:pt>
                <c:pt idx="6">
                  <c:v>0.46972993291169934</c:v>
                </c:pt>
                <c:pt idx="7">
                  <c:v>0.54119900836142287</c:v>
                </c:pt>
                <c:pt idx="8">
                  <c:v>0.64097002736080655</c:v>
                </c:pt>
                <c:pt idx="9">
                  <c:v>0.71616734018171524</c:v>
                </c:pt>
                <c:pt idx="10">
                  <c:v>0.79752757953428799</c:v>
                </c:pt>
                <c:pt idx="11">
                  <c:v>0.96938186863210096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889-4252-8C0E-9712464EE9B3}"/>
            </c:ext>
          </c:extLst>
        </c:ser>
        <c:ser>
          <c:idx val="0"/>
          <c:order val="1"/>
          <c:tx>
            <c:strRef>
              <c:f>'[19.xlsx]Partida 19'!$C$23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'[19.xlsx]Partida 19'!$D$21:$O$21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19'!$D$23:$O$23</c:f>
              <c:numCache>
                <c:formatCode>0.0%</c:formatCode>
                <c:ptCount val="12"/>
                <c:pt idx="0">
                  <c:v>9.4812575272963703E-2</c:v>
                </c:pt>
                <c:pt idx="1">
                  <c:v>0.15670814527818114</c:v>
                </c:pt>
                <c:pt idx="2">
                  <c:v>0.2305816485893564</c:v>
                </c:pt>
                <c:pt idx="3">
                  <c:v>0.28840251901706021</c:v>
                </c:pt>
                <c:pt idx="4">
                  <c:v>0.34776823875517016</c:v>
                </c:pt>
                <c:pt idx="5">
                  <c:v>0.42658194103928476</c:v>
                </c:pt>
                <c:pt idx="6">
                  <c:v>0.49267811541247108</c:v>
                </c:pt>
                <c:pt idx="7">
                  <c:v>0.56374905714397383</c:v>
                </c:pt>
                <c:pt idx="8">
                  <c:v>0.64931788005747837</c:v>
                </c:pt>
                <c:pt idx="9">
                  <c:v>0.72601670239088378</c:v>
                </c:pt>
                <c:pt idx="10">
                  <c:v>0.80266786970419512</c:v>
                </c:pt>
                <c:pt idx="11">
                  <c:v>0.99233467893548033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29C-44C0-833C-C452E759861A}"/>
            </c:ext>
          </c:extLst>
        </c:ser>
        <c:ser>
          <c:idx val="1"/>
          <c:order val="2"/>
          <c:tx>
            <c:strRef>
              <c:f>'[19.xlsx]Partida 19'!$C$24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7.7940428473516317E-3"/>
                  <c:y val="-6.5283210905894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B8F-4EFD-B8A3-4719A6B3470F}"/>
                </c:ext>
              </c:extLst>
            </c:dLbl>
            <c:dLbl>
              <c:idx val="1"/>
              <c:layout>
                <c:manualLayout>
                  <c:x val="-7.7940428473516742E-3"/>
                  <c:y val="2.2849123817062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B8F-4EFD-B8A3-4719A6B3470F}"/>
                </c:ext>
              </c:extLst>
            </c:dLbl>
            <c:dLbl>
              <c:idx val="2"/>
              <c:layout>
                <c:manualLayout>
                  <c:x val="-2.9617362819936252E-2"/>
                  <c:y val="-2.6113284362357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B8F-4EFD-B8A3-4719A6B3470F}"/>
                </c:ext>
              </c:extLst>
            </c:dLbl>
            <c:dLbl>
              <c:idx val="3"/>
              <c:layout>
                <c:manualLayout>
                  <c:x val="-2.6499745680995654E-2"/>
                  <c:y val="-3.2641605452947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B8F-4EFD-B8A3-4719A6B3470F}"/>
                </c:ext>
              </c:extLst>
            </c:dLbl>
            <c:dLbl>
              <c:idx val="4"/>
              <c:layout>
                <c:manualLayout>
                  <c:x val="-4.2087831375698888E-2"/>
                  <c:y val="-3.26416054529472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B8F-4EFD-B8A3-4719A6B3470F}"/>
                </c:ext>
              </c:extLst>
            </c:dLbl>
            <c:dLbl>
              <c:idx val="5"/>
              <c:layout>
                <c:manualLayout>
                  <c:x val="-3.1176171389406638E-2"/>
                  <c:y val="-3.26416054529472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B8F-4EFD-B8A3-4719A6B3470F}"/>
                </c:ext>
              </c:extLst>
            </c:dLbl>
            <c:dLbl>
              <c:idx val="6"/>
              <c:layout>
                <c:manualLayout>
                  <c:x val="-3.74114056672879E-2"/>
                  <c:y val="-3.5905765998241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B8F-4EFD-B8A3-4719A6B3470F}"/>
                </c:ext>
              </c:extLst>
            </c:dLbl>
            <c:dLbl>
              <c:idx val="7"/>
              <c:layout>
                <c:manualLayout>
                  <c:x val="-5.1440682792520863E-2"/>
                  <c:y val="-2.93774449076525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B8F-4EFD-B8A3-4719A6B347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'[19.xlsx]Partida 19'!$D$24:$K$24</c:f>
              <c:numCache>
                <c:formatCode>0.0%</c:formatCode>
                <c:ptCount val="8"/>
                <c:pt idx="0">
                  <c:v>4.1394827769182215E-3</c:v>
                </c:pt>
                <c:pt idx="1">
                  <c:v>0.10544063599304586</c:v>
                </c:pt>
                <c:pt idx="2">
                  <c:v>0.22478343050699853</c:v>
                </c:pt>
                <c:pt idx="3">
                  <c:v>0.29574402065354405</c:v>
                </c:pt>
                <c:pt idx="4">
                  <c:v>0.3463320787601038</c:v>
                </c:pt>
                <c:pt idx="5">
                  <c:v>0.40967138525288793</c:v>
                </c:pt>
                <c:pt idx="6">
                  <c:v>0.47754655132459595</c:v>
                </c:pt>
                <c:pt idx="7">
                  <c:v>0.54071563305625281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9B5-4F42-9C31-195A379934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1830200"/>
        <c:axId val="521820008"/>
      </c:lineChart>
      <c:catAx>
        <c:axId val="521830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1820008"/>
        <c:crosses val="autoZero"/>
        <c:auto val="1"/>
        <c:lblAlgn val="ctr"/>
        <c:lblOffset val="100"/>
        <c:noMultiLvlLbl val="0"/>
      </c:catAx>
      <c:valAx>
        <c:axId val="52182000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183020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9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 b="1"/>
              <a:t>% Ejecución Mensual  2019 - 2020 - 2021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9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'[19.xlsx]Partida 19'!$C$29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'[19.xlsx]Partida 19'!$D$28:$O$28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19'!$D$29:$O$29</c:f>
              <c:numCache>
                <c:formatCode>0.0%</c:formatCode>
                <c:ptCount val="12"/>
                <c:pt idx="0">
                  <c:v>5.8254143514526048E-2</c:v>
                </c:pt>
                <c:pt idx="1">
                  <c:v>6.0591102186217556E-2</c:v>
                </c:pt>
                <c:pt idx="2">
                  <c:v>5.2666627071718153E-2</c:v>
                </c:pt>
                <c:pt idx="3">
                  <c:v>9.2144472697434324E-2</c:v>
                </c:pt>
                <c:pt idx="4">
                  <c:v>6.7095666783963684E-2</c:v>
                </c:pt>
                <c:pt idx="5">
                  <c:v>7.108816207969372E-2</c:v>
                </c:pt>
                <c:pt idx="6">
                  <c:v>7.5721523717805064E-2</c:v>
                </c:pt>
                <c:pt idx="7">
                  <c:v>7.1902092763366759E-2</c:v>
                </c:pt>
                <c:pt idx="8">
                  <c:v>0.10979937727321905</c:v>
                </c:pt>
                <c:pt idx="9">
                  <c:v>7.5197312820908691E-2</c:v>
                </c:pt>
                <c:pt idx="10">
                  <c:v>8.3465250183976825E-2</c:v>
                </c:pt>
                <c:pt idx="11">
                  <c:v>0.18781852822619885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44-47F2-83BA-39194F3BF6A4}"/>
            </c:ext>
          </c:extLst>
        </c:ser>
        <c:ser>
          <c:idx val="2"/>
          <c:order val="1"/>
          <c:tx>
            <c:strRef>
              <c:f>'[19.xlsx]Partida 19'!$C$30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'[19.xlsx]Partida 19'!$D$28:$O$28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19'!$D$30:$O$30</c:f>
              <c:numCache>
                <c:formatCode>0.0%</c:formatCode>
                <c:ptCount val="12"/>
                <c:pt idx="0">
                  <c:v>9.4812575272963703E-2</c:v>
                </c:pt>
                <c:pt idx="1">
                  <c:v>6.1895570005217442E-2</c:v>
                </c:pt>
                <c:pt idx="2">
                  <c:v>7.3873503311175245E-2</c:v>
                </c:pt>
                <c:pt idx="3">
                  <c:v>6.8598757659651358E-2</c:v>
                </c:pt>
                <c:pt idx="4">
                  <c:v>5.5291306418133651E-2</c:v>
                </c:pt>
                <c:pt idx="5">
                  <c:v>7.8756493497298991E-2</c:v>
                </c:pt>
                <c:pt idx="6">
                  <c:v>6.609617437318635E-2</c:v>
                </c:pt>
                <c:pt idx="7">
                  <c:v>7.1070941731502718E-2</c:v>
                </c:pt>
                <c:pt idx="8">
                  <c:v>8.6233512288964559E-2</c:v>
                </c:pt>
                <c:pt idx="9">
                  <c:v>7.273600455307401E-2</c:v>
                </c:pt>
                <c:pt idx="10">
                  <c:v>7.6651167313311327E-2</c:v>
                </c:pt>
                <c:pt idx="11">
                  <c:v>0.16052144691238576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82-47CD-94CC-02C1B831E1D2}"/>
            </c:ext>
          </c:extLst>
        </c:ser>
        <c:ser>
          <c:idx val="1"/>
          <c:order val="2"/>
          <c:tx>
            <c:strRef>
              <c:f>'[19.xlsx]Partida 19'!$C$31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'[19.xlsx]Partida 19'!$D$28:$O$28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19'!$D$31:$K$31</c:f>
              <c:numCache>
                <c:formatCode>0.0%</c:formatCode>
                <c:ptCount val="8"/>
                <c:pt idx="0">
                  <c:v>4.1394827769182215E-3</c:v>
                </c:pt>
                <c:pt idx="1">
                  <c:v>0.10130115321612763</c:v>
                </c:pt>
                <c:pt idx="2">
                  <c:v>0.11934299090618998</c:v>
                </c:pt>
                <c:pt idx="3">
                  <c:v>7.0960590146545502E-2</c:v>
                </c:pt>
                <c:pt idx="4">
                  <c:v>6.1554701515616948E-2</c:v>
                </c:pt>
                <c:pt idx="5">
                  <c:v>6.333346476158247E-2</c:v>
                </c:pt>
                <c:pt idx="6">
                  <c:v>6.7921483024797669E-2</c:v>
                </c:pt>
                <c:pt idx="7">
                  <c:v>6.3169081731656918E-2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82-47CD-94CC-02C1B831E1D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21754936"/>
        <c:axId val="521749056"/>
      </c:barChart>
      <c:catAx>
        <c:axId val="521754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1749056"/>
        <c:crosses val="autoZero"/>
        <c:auto val="1"/>
        <c:lblAlgn val="ctr"/>
        <c:lblOffset val="100"/>
        <c:noMultiLvlLbl val="0"/>
      </c:catAx>
      <c:valAx>
        <c:axId val="52174905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1754936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58973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25796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08244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1241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18-10-2021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18-10-2021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18-10-2021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18-10-2021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33411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 de texto 2"/>
          <p:cNvSpPr txBox="1">
            <a:spLocks noChangeArrowheads="1"/>
          </p:cNvSpPr>
          <p:nvPr userDrawn="1"/>
        </p:nvSpPr>
        <p:spPr bwMode="auto">
          <a:xfrm>
            <a:off x="74295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Cuadro de texto 2"/>
          <p:cNvSpPr txBox="1">
            <a:spLocks noChangeArrowheads="1"/>
          </p:cNvSpPr>
          <p:nvPr userDrawn="1"/>
        </p:nvSpPr>
        <p:spPr bwMode="auto">
          <a:xfrm>
            <a:off x="61156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633411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AGOSTO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19: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TRANSPORTES Y TELECOMUNICACIONES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 </a:t>
            </a:r>
            <a:r>
              <a:rPr lang="es-CL" sz="1200" dirty="0" smtClean="0"/>
              <a:t>septiembre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014" y="636646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0042" y="198789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8014" y="1377673"/>
            <a:ext cx="809592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05: FISCALIZACIÓN Y CONTROL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911474"/>
              </p:ext>
            </p:extLst>
          </p:nvPr>
        </p:nvGraphicFramePr>
        <p:xfrm>
          <a:off x="558014" y="2276871"/>
          <a:ext cx="8095927" cy="3954418"/>
        </p:xfrm>
        <a:graphic>
          <a:graphicData uri="http://schemas.openxmlformats.org/drawingml/2006/table">
            <a:tbl>
              <a:tblPr/>
              <a:tblGrid>
                <a:gridCol w="811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7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1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11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11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11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3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673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2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9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10.988.252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11.637.475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649.223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7.203.195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8.284.743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8.375.933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5.608.323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2.278.040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2.278.040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970.815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6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6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6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6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Seguridad Vial (SEGIB)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6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135.993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6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135.993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6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285.176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285.176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6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6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144.684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144.684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6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51.125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6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71.984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6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521.758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520.758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521.758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6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521.758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520.758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521.758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6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3832" y="649755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91770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8810" y="1300354"/>
            <a:ext cx="81145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06: SUBSIDIO NACIONAL AL TRANSPORTE PÚBLICO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233114"/>
              </p:ext>
            </p:extLst>
          </p:nvPr>
        </p:nvGraphicFramePr>
        <p:xfrm>
          <a:off x="518864" y="2189048"/>
          <a:ext cx="8114582" cy="4304396"/>
        </p:xfrm>
        <a:graphic>
          <a:graphicData uri="http://schemas.openxmlformats.org/drawingml/2006/table">
            <a:tbl>
              <a:tblPr/>
              <a:tblGrid>
                <a:gridCol w="812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1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29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9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29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80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179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133" marR="8133" marT="8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33" marR="8133" marT="8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00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98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933.795.362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963.020.525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29.225.163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549.436.149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3.349.114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3.498.529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149.415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2.244.557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150.539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150.539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53.348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897.114.227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896.955.988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-158.239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512.441.529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1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897.114.227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896.955.988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-158.239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512.441.529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1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al Transporte Regional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16.288.118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16.129.879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-158.239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8.056.751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1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177.613.363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177.613.363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88.288.903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1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Rebaja tarifa adulto mayor en regiones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32.720.000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32.720.000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12.383.294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1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Transitorio - Transantiago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226.348.070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226.348.070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164.789.617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1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Transporte Público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238.922.964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238.922.964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238.922.964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1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Especial Adicional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154.089.554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154.089.554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1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Rebaja tarifa adulto mayor en Sistema Transantiago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51.132.158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51.132.158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1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173.703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173.703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78.423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1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25.563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25.563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1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148.140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148.140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78.026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1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-4.416.178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1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-4.416.178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21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967.127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21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967.127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29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24.391.216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24.391.216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21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7.219.898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7.219.898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21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 Regional de Valparaíso S.A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2.096.167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2.096.167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21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Trenes Metropolitanos S.A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1.125.388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1.125.388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21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FESUB Concepción S.A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3.998.343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3.998.343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21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21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21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33.651.165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33.650.165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33.651.165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21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33.651.165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33.650.165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33.651.165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21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6246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860" y="203916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1303589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07: PROGRAMA DESARROLLO LOGÍSTICO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121224"/>
              </p:ext>
            </p:extLst>
          </p:nvPr>
        </p:nvGraphicFramePr>
        <p:xfrm>
          <a:off x="518864" y="2328142"/>
          <a:ext cx="8167935" cy="3863342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02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88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9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1.026.794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1.144.970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654.543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820.928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814.235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509.732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188.448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188.448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0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0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0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Interamericana de Puertos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0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0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0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0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0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6.589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0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124.869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0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124.869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0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958" y="6314417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958" y="198981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958" y="1316093"/>
            <a:ext cx="811500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08: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VIALIDAD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Y TRANSPORTE URBANO: SECTRA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6388"/>
              </p:ext>
            </p:extLst>
          </p:nvPr>
        </p:nvGraphicFramePr>
        <p:xfrm>
          <a:off x="499546" y="2278792"/>
          <a:ext cx="8134421" cy="4035625"/>
        </p:xfrm>
        <a:graphic>
          <a:graphicData uri="http://schemas.openxmlformats.org/drawingml/2006/table">
            <a:tbl>
              <a:tblPr/>
              <a:tblGrid>
                <a:gridCol w="808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37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35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498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776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0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9.565.711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6.115.106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-3.450.605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3.181.623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4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2.201.435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2.186.119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-15.316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1.433.318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4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663.592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663.592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398.503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4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58.025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58.025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27.515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4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4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7.411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4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27.515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4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4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4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2.352.294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2.352.294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468.211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9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1.230.877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1.230.877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120.011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4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1.121.417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1.121.417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348.200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4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854.076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853.076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854.076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4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854.076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853.076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854.076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4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7539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06724" y="265994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4964" y="1601089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PROGRAMA: TRANSANTIAGO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446030"/>
              </p:ext>
            </p:extLst>
          </p:nvPr>
        </p:nvGraphicFramePr>
        <p:xfrm>
          <a:off x="606724" y="3194643"/>
          <a:ext cx="8091516" cy="1865551"/>
        </p:xfrm>
        <a:graphic>
          <a:graphicData uri="http://schemas.openxmlformats.org/drawingml/2006/table">
            <a:tbl>
              <a:tblPr/>
              <a:tblGrid>
                <a:gridCol w="803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9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91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7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7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7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977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5295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46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0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323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6456" y="534312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03016" y="293659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4152" y="2093288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PROGRAMA:UNIDAD OPERATIVA CONTROL DE TRANSITO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428271"/>
              </p:ext>
            </p:extLst>
          </p:nvPr>
        </p:nvGraphicFramePr>
        <p:xfrm>
          <a:off x="575552" y="3477785"/>
          <a:ext cx="8131836" cy="1865340"/>
        </p:xfrm>
        <a:graphic>
          <a:graphicData uri="http://schemas.openxmlformats.org/drawingml/2006/table">
            <a:tbl>
              <a:tblPr/>
              <a:tblGrid>
                <a:gridCol w="807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3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29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77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77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77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77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33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5292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458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9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969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6162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5579" y="297073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1588462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PROGRAMA: SUBSIDIO NACIONAL TRANSPORTE PÚBLICO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62276"/>
              </p:ext>
            </p:extLst>
          </p:nvPr>
        </p:nvGraphicFramePr>
        <p:xfrm>
          <a:off x="521543" y="3454803"/>
          <a:ext cx="8131836" cy="1709755"/>
        </p:xfrm>
        <a:graphic>
          <a:graphicData uri="http://schemas.openxmlformats.org/drawingml/2006/table">
            <a:tbl>
              <a:tblPr/>
              <a:tblGrid>
                <a:gridCol w="807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3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29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77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77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77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77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33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83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998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2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94.152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18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94.152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18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94.152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000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2953" y="611934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1543" y="2498041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82953" y="1398418"/>
            <a:ext cx="81318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 DE VIALIDAD Y TRANSPORTE URBANO: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SECTRA FET COVID-19 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319198"/>
              </p:ext>
            </p:extLst>
          </p:nvPr>
        </p:nvGraphicFramePr>
        <p:xfrm>
          <a:off x="482953" y="3071177"/>
          <a:ext cx="8134421" cy="3005820"/>
        </p:xfrm>
        <a:graphic>
          <a:graphicData uri="http://schemas.openxmlformats.org/drawingml/2006/table">
            <a:tbl>
              <a:tblPr/>
              <a:tblGrid>
                <a:gridCol w="808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37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35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6424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25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8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768.497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1.360.065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1.360.065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65.497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968.865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968.865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65.497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4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391.200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391.200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4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703.000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4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703.000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4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703.000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549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2247" y="625209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707" y="219155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2875" y="1522277"/>
            <a:ext cx="8167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02. PROGRAMA 01: SUBSECRETARÍA DE TELECOMUNICACIONES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458559"/>
              </p:ext>
            </p:extLst>
          </p:nvPr>
        </p:nvGraphicFramePr>
        <p:xfrm>
          <a:off x="487399" y="2636909"/>
          <a:ext cx="8153593" cy="3563064"/>
        </p:xfrm>
        <a:graphic>
          <a:graphicData uri="http://schemas.openxmlformats.org/drawingml/2006/table">
            <a:tbl>
              <a:tblPr/>
              <a:tblGrid>
                <a:gridCol w="8168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7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41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68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8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68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88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15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669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049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7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53.465.866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54.438.519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972.653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10.151.241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6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8.277.704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8.240.886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-36.818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5.350.877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6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789.108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447.795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6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6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6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6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131.903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66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66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116.565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116.565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66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66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66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3.291.240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66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3.291.240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66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de las Telecomunicaciones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3.291.240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66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357.090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356.090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353.161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66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357.090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356.090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353.161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66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7598" y="6246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8469" y="2219673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87598" y="1373365"/>
            <a:ext cx="817165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03. PROGRAMA 01: JUNTA DE AERONÁUTICA CIVIL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635069"/>
              </p:ext>
            </p:extLst>
          </p:nvPr>
        </p:nvGraphicFramePr>
        <p:xfrm>
          <a:off x="478469" y="2591080"/>
          <a:ext cx="8171660" cy="3600403"/>
        </p:xfrm>
        <a:graphic>
          <a:graphicData uri="http://schemas.openxmlformats.org/drawingml/2006/table">
            <a:tbl>
              <a:tblPr/>
              <a:tblGrid>
                <a:gridCol w="826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1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1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10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61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61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61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61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979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987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335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5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1.215.688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1.007.907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997.847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608.273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162.436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9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9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de Atención de Usuarios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9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9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9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9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9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9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133639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52DDFA81-9B94-4E5F-989A-1115AA4239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9567143"/>
              </p:ext>
            </p:extLst>
          </p:nvPr>
        </p:nvGraphicFramePr>
        <p:xfrm>
          <a:off x="395625" y="2055446"/>
          <a:ext cx="8210798" cy="4197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539552" y="1509392"/>
            <a:ext cx="8147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1116417"/>
              </p:ext>
            </p:extLst>
          </p:nvPr>
        </p:nvGraphicFramePr>
        <p:xfrm>
          <a:off x="508660" y="2465610"/>
          <a:ext cx="8147248" cy="3890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 noGrp="1"/>
          </p:cNvSpPr>
          <p:nvPr>
            <p:ph type="title"/>
          </p:nvPr>
        </p:nvSpPr>
        <p:spPr>
          <a:xfrm>
            <a:off x="451457" y="1608131"/>
            <a:ext cx="82202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2707628"/>
              </p:ext>
            </p:extLst>
          </p:nvPr>
        </p:nvGraphicFramePr>
        <p:xfrm>
          <a:off x="457198" y="2241630"/>
          <a:ext cx="8220199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1398351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6386413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23020" y="1992358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004991"/>
              </p:ext>
            </p:extLst>
          </p:nvPr>
        </p:nvGraphicFramePr>
        <p:xfrm>
          <a:off x="598984" y="2304263"/>
          <a:ext cx="7632850" cy="4043604"/>
        </p:xfrm>
        <a:graphic>
          <a:graphicData uri="http://schemas.openxmlformats.org/drawingml/2006/table">
            <a:tbl>
              <a:tblPr/>
              <a:tblGrid>
                <a:gridCol w="889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1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9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93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93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3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97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612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31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1.073.774.005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1.115.233.894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41.459.889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603.024.401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43.336.982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43.425.368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88.386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28.206.814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10.874.173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10.874.173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4.675.577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260.479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260.479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230.328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897.180.380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897.022.141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-158.239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512.501.158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682.131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1.203.383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1.203.383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396.392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6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10.042.996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-10.042.996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42.316.721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48.431.417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6.114.696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11.716.808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6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6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59.853.143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62.781.443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3.994.240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6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40.624.882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40.615.882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40.620.953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61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1250117"/>
            <a:ext cx="8435280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8" y="6394896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56862" y="2129089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23006"/>
              </p:ext>
            </p:extLst>
          </p:nvPr>
        </p:nvGraphicFramePr>
        <p:xfrm>
          <a:off x="585598" y="2438423"/>
          <a:ext cx="7743370" cy="3937195"/>
        </p:xfrm>
        <a:graphic>
          <a:graphicData uri="http://schemas.openxmlformats.org/drawingml/2006/table">
            <a:tbl>
              <a:tblPr/>
              <a:tblGrid>
                <a:gridCol w="3307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7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70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64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3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76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64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09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69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26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1.019.092.451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1.049.502.896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30.410.445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591.255.223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15.509.511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16.511.504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1.001.993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10.390.162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6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34.346.225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37.878.660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3.532.435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15.867.390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6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Operativa de Control de Tránsito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13.860.596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13.194.656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-665.940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4.522.161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6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Fiscalización y Control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10.988.252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11.637.475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649.223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7.203.195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6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933.795.362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963.020.525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29.225.163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549.436.149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6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Logístico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1.144.970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654.543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6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Vialidad y Transporte Urbano: Sectra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9.565.711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6.115.106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-3.450.605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3.181.623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6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 FET COVID-19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6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Operativa de Control de Tránsito FET COVID-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6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 FET COVID-19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94.152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8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Vialidad y Transporte Urbano: Sectra FET COVID-19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768.497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7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TELECOMUNICACIONES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53.465.866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54.438.519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972.653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10.151.241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7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1.215.688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7985" y="6424369"/>
            <a:ext cx="7977800" cy="279550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4" y="2311148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4476" y="1417011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01: SECRETARÍA Y ADMINISTRACIÓN GENERAL DE TRANSPORTES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953523"/>
              </p:ext>
            </p:extLst>
          </p:nvPr>
        </p:nvGraphicFramePr>
        <p:xfrm>
          <a:off x="405025" y="2564902"/>
          <a:ext cx="8210797" cy="3773892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14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43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9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15.509.511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16.511.504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1.001.993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10.390.162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12.566.037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12.509.402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-56.635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8.120.777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2.592.321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2.592.321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1.121.905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174.035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1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174.035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1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1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Foro Internacional de Transporte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1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de Transporte Público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1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1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1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315.136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315.136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1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1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1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1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261.965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74.336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1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855.929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1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855.929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1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95" y="6325041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2677" y="193781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2677" y="1320917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03: TRANSANTIAGO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960208"/>
              </p:ext>
            </p:extLst>
          </p:nvPr>
        </p:nvGraphicFramePr>
        <p:xfrm>
          <a:off x="537790" y="2167255"/>
          <a:ext cx="8147246" cy="4142131"/>
        </p:xfrm>
        <a:graphic>
          <a:graphicData uri="http://schemas.openxmlformats.org/drawingml/2006/table">
            <a:tbl>
              <a:tblPr/>
              <a:tblGrid>
                <a:gridCol w="8162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19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62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2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62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2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09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329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258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8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34.346.225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37.878.660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3.532.435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15.867.390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3.934.141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3.910.800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-23.341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2.467.154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3.408.598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3.408.598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1.268.783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163.089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163.089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93.085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147.751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147.751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26.592.997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25.592.997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8.236.211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26.592.997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25.584.997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8.228.211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3.782.671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3.781.671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3.782.671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3.782.671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3.781.671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3.782.671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3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1073" y="646578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1073" y="188900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0200" y="1299390"/>
            <a:ext cx="82117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04: UNIDAD OPERATIVA DE CONTROL DE TRÁNSITO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7366979"/>
              </p:ext>
            </p:extLst>
          </p:nvPr>
        </p:nvGraphicFramePr>
        <p:xfrm>
          <a:off x="460200" y="2177979"/>
          <a:ext cx="8211731" cy="4238181"/>
        </p:xfrm>
        <a:graphic>
          <a:graphicData uri="http://schemas.openxmlformats.org/drawingml/2006/table">
            <a:tbl>
              <a:tblPr/>
              <a:tblGrid>
                <a:gridCol w="822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6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7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7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7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7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75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874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99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1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13.860.596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13.194.656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-665.940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4.522.161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2.894.973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2.891.617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1.863.803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8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641.091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641.091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330.757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8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51.841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8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8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45.706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8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8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8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9.173.045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9.173.045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1.885.610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8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9.173.045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9.173.045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1.885.610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8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431.469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430.469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431.469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8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431.469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430.469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431.469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8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4117</TotalTime>
  <Words>3165</Words>
  <Application>Microsoft Office PowerPoint</Application>
  <PresentationFormat>Presentación en pantalla (4:3)</PresentationFormat>
  <Paragraphs>1962</Paragraphs>
  <Slides>19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19</vt:i4>
      </vt:variant>
    </vt:vector>
  </HeadingPairs>
  <TitlesOfParts>
    <vt:vector size="26" baseType="lpstr">
      <vt:lpstr>Arial</vt:lpstr>
      <vt:lpstr>Arial Black</vt:lpstr>
      <vt:lpstr>Calibri</vt:lpstr>
      <vt:lpstr>Times New Roman</vt:lpstr>
      <vt:lpstr>Verdana</vt:lpstr>
      <vt:lpstr>1_Tema de Office</vt:lpstr>
      <vt:lpstr>Tema de Office</vt:lpstr>
      <vt:lpstr>EJECUCIÓN PRESUPUESTARIA DE GASTOS ACUMULADA AL MES DE AGOSTO DE 2021 PARTIDA 19: MINISTERIO DE TRANSPORTES Y TELECOMUNICACIONES</vt:lpstr>
      <vt:lpstr>EJECUCIÓN ACUMULADA DE GASTOS A AGOSTO DE 2021  PARTIDA 19 MINISTERIO DE TRANSPORTES Y TELECOMUNICACIONES</vt:lpstr>
      <vt:lpstr>COMPORTAMIENTO DE LA EJECUCIÓN ACUMULADA DE GASTOS A AGOSTO DE 2021  PARTIDA 19 MINISTERIO DE TRANSPORTES Y TELECOMUNICACIONES</vt:lpstr>
      <vt:lpstr>COMPORTAMIENTO DE LA EJECUCIÓN ACUMULADA DE GASTOS A AGOSTO DE 2021  PARTIDA 19 MINISTERIO DE TRANSPORTES Y TELECOMUNICACIONES</vt:lpstr>
      <vt:lpstr>EJECUCIÓN ACUMULADA DE GASTOS A AGOSTO DE 2021  PARTIDA 19 MINISTERIO DE TRANSPORTES Y TELECOMUNICACIONES</vt:lpstr>
      <vt:lpstr>EJECUCIÓN ACUMULADA DE GASTOS A AGOSTO DE 2021  PARTIDA 19 MINISTERIO DE TRANSPORTES Y TELECOMUNICACIONES  RESUMEN POR CAPÍTULOS</vt:lpstr>
      <vt:lpstr>EJECUCIÓN ACUMULADA DE GASTOS A AGOSTO DE 2021  PARTIDA 19. CAPÍTULO 01. PROGRAMA 01: SECRETARÍA Y ADMINISTRACIÓN GENERAL DE TRANSPORTES</vt:lpstr>
      <vt:lpstr>EJECUCIÓN ACUMULADA DE GASTOS A AGOSTO DE 2021  PARTIDA 19. CAPÍTULO 01. PROGRAMA 03: TRANSANTIAGO</vt:lpstr>
      <vt:lpstr>EJECUCIÓN ACUMULADA DE GASTOS A AGOSTO DE 2021  PARTIDA 19. CAPÍTULO 01. PROGRAMA 04: UNIDAD OPERATIVA DE CONTROL DE TRÁNSITO</vt:lpstr>
      <vt:lpstr>EJECUCIÓN ACUMULADA DE GASTOS A AGOSTO DE 2021  PARTIDA 19. CAPÍTULO 01. PROGRAMA 05: FISCALIZACIÓN Y CONTROL</vt:lpstr>
      <vt:lpstr>EJECUCIÓN ACUMULADA DE GASTOS A AGOSTO DE 2021  PARTIDA 19. CAPÍTULO 01. PROGRAMA 06: SUBSIDIO NACIONAL AL TRANSPORTE PÚBLICO</vt:lpstr>
      <vt:lpstr>EJECUCIÓN ACUMULADA DE GASTOS A AGOSTO DE 2021  PARTIDA 19. CAPÍTULO 01. PROGRAMA 07: PROGRAMA DESARROLLO LOGÍSTICO</vt:lpstr>
      <vt:lpstr>EJECUCIÓN ACUMULADA DE GASTOS A AGOSTO DE 2021  PARTIDA 19. CAPÍTULO 01. PROGRAMA 08: VIALIDAD Y TRANSPORTE URBANO: SECTRA</vt:lpstr>
      <vt:lpstr>EJECUCIÓN ACUMULADA DE GASTOS A AGOSTO DE 2021  PARTIDA 19. PROGRAMA: TRANSANTIAGO FET COVID-19</vt:lpstr>
      <vt:lpstr>EJECUCIÓN ACUMULADA DE GASTOS A AGOSTO DE 2021  PARTIDA 19. PROGRAMA:UNIDAD OPERATIVA CONTROL DE TRANSITO FET COVID-19</vt:lpstr>
      <vt:lpstr>EJECUCIÓN ACUMULADA DE GASTOS A AGOSTO DE 2021  PARTIDA 19. PROGRAMA: SUBSIDIO NACIONAL TRANSPORTE PÚBLICO FET COVID-19</vt:lpstr>
      <vt:lpstr>EJECUCIÓN ACUMULADA DE GASTOS A AGOSTO DE 2021  PARTIDA 19. PROGRAMA DE VIALIDAD Y TRANSPORTE URBANO: SECTRA FET COVID-19 </vt:lpstr>
      <vt:lpstr>EJECUCIÓN ACUMULADA DE GASTOS A AGOSTO DE 2021  PARTIDA 19. CAPÍTULO 02. PROGRAMA 01: SUBSECRETARÍA DE TELECOMUNICACIONES</vt:lpstr>
      <vt:lpstr>EJECUCIÓN ACUMULADA DE GASTOS A AGOSTO DE 2021  PARTIDA 19. CAPÍTULO 03. PROGRAMA 01: JUNTA DE AERONÁUTICA CIVIL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339</cp:revision>
  <cp:lastPrinted>2019-06-03T14:10:49Z</cp:lastPrinted>
  <dcterms:created xsi:type="dcterms:W3CDTF">2016-06-23T13:38:47Z</dcterms:created>
  <dcterms:modified xsi:type="dcterms:W3CDTF">2021-10-18T20:58:58Z</dcterms:modified>
</cp:coreProperties>
</file>