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3"/>
  </p:notesMasterIdLst>
  <p:sldIdLst>
    <p:sldId id="257" r:id="rId2"/>
    <p:sldId id="258" r:id="rId3"/>
    <p:sldId id="289" r:id="rId4"/>
    <p:sldId id="260" r:id="rId5"/>
    <p:sldId id="262" r:id="rId6"/>
    <p:sldId id="290" r:id="rId7"/>
    <p:sldId id="291" r:id="rId8"/>
    <p:sldId id="292" r:id="rId9"/>
    <p:sldId id="296" r:id="rId10"/>
    <p:sldId id="263" r:id="rId11"/>
    <p:sldId id="298" r:id="rId12"/>
    <p:sldId id="264" r:id="rId13"/>
    <p:sldId id="282" r:id="rId14"/>
    <p:sldId id="266" r:id="rId15"/>
    <p:sldId id="284" r:id="rId16"/>
    <p:sldId id="285" r:id="rId17"/>
    <p:sldId id="294" r:id="rId18"/>
    <p:sldId id="295" r:id="rId19"/>
    <p:sldId id="267" r:id="rId20"/>
    <p:sldId id="268" r:id="rId21"/>
    <p:sldId id="269" r:id="rId22"/>
    <p:sldId id="300" r:id="rId23"/>
    <p:sldId id="299" r:id="rId24"/>
    <p:sldId id="270" r:id="rId25"/>
    <p:sldId id="286" r:id="rId26"/>
    <p:sldId id="288" r:id="rId27"/>
    <p:sldId id="297" r:id="rId28"/>
    <p:sldId id="287" r:id="rId29"/>
    <p:sldId id="273" r:id="rId30"/>
    <p:sldId id="274" r:id="rId31"/>
    <p:sldId id="275" r:id="rId32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780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400" b="1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r>
              <a:rPr lang="es-CL"/>
              <a:t>Distribución presupuesto inicial por Subtítulo de gasto</a:t>
            </a:r>
          </a:p>
        </c:rich>
      </c:tx>
      <c:layout/>
      <c:overlay val="0"/>
      <c:spPr>
        <a:noFill/>
        <a:ln w="25400">
          <a:noFill/>
        </a:ln>
      </c:spPr>
    </c:title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7874742300811021E-2"/>
          <c:y val="0.23886965097490515"/>
          <c:w val="0.82425051539837801"/>
          <c:h val="0.32251931726554045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5C12-4E56-99CB-3D6BF51950A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5C12-4E56-99CB-3D6BF51950A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5C12-4E56-99CB-3D6BF51950A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5C12-4E56-99CB-3D6BF51950A0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5C12-4E56-99CB-3D6BF51950A0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5C12-4E56-99CB-3D6BF51950A0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5C12-4E56-99CB-3D6BF51950A0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F-5C12-4E56-99CB-3D6BF51950A0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1-5C12-4E56-99CB-3D6BF51950A0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3-5C12-4E56-99CB-3D6BF51950A0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5-5C12-4E56-99CB-3D6BF51950A0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7-5C12-4E56-99CB-3D6BF51950A0}"/>
              </c:ext>
            </c:extLst>
          </c:dPt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0" i="0" u="none" strike="noStrike" baseline="0">
                    <a:solidFill>
                      <a:srgbClr val="333333"/>
                    </a:solidFill>
                    <a:latin typeface="Calibri"/>
                    <a:ea typeface="Calibri"/>
                    <a:cs typeface="Calibri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multiLvlStrRef>
              <c:f>'Partida 16'!$B$53:$C$64</c:f>
              <c:multiLvlStrCache>
                <c:ptCount val="12"/>
                <c:lvl>
                  <c:pt idx="0">
                    <c:v>GASTOS EN PERSONAL</c:v>
                  </c:pt>
                  <c:pt idx="1">
                    <c:v>BIENES Y SERVICIOS DE CONSUMO</c:v>
                  </c:pt>
                  <c:pt idx="2">
                    <c:v>PRESTACIONES DE SEGURIDAD SOCIAL</c:v>
                  </c:pt>
                  <c:pt idx="3">
                    <c:v>TRANSFERENCIAS CORRIENTES</c:v>
                  </c:pt>
                  <c:pt idx="4">
                    <c:v>INTEGROS AL FISCO</c:v>
                  </c:pt>
                  <c:pt idx="5">
                    <c:v>OTROS GASTOS CORRIENTES</c:v>
                  </c:pt>
                  <c:pt idx="6">
                    <c:v>ADQUISICIÓN DE ACTIVOS NO FINANCIEROS</c:v>
                  </c:pt>
                  <c:pt idx="7">
                    <c:v>INICIATIVAS DE INVERSIÓN</c:v>
                  </c:pt>
                  <c:pt idx="8">
                    <c:v>PRÉSTAMOS</c:v>
                  </c:pt>
                  <c:pt idx="9">
                    <c:v>TRANSFERENCIAS DE CAPITAL</c:v>
                  </c:pt>
                  <c:pt idx="10">
                    <c:v>SERVICIO DE LA DEUDA</c:v>
                  </c:pt>
                  <c:pt idx="11">
                    <c:v>SALDO FINAL DE CAJA</c:v>
                  </c:pt>
                </c:lvl>
                <c:lvl>
                  <c:pt idx="0">
                    <c:v>21</c:v>
                  </c:pt>
                  <c:pt idx="1">
                    <c:v>22</c:v>
                  </c:pt>
                  <c:pt idx="2">
                    <c:v>23</c:v>
                  </c:pt>
                  <c:pt idx="3">
                    <c:v>24</c:v>
                  </c:pt>
                  <c:pt idx="4">
                    <c:v>25</c:v>
                  </c:pt>
                  <c:pt idx="5">
                    <c:v>26</c:v>
                  </c:pt>
                  <c:pt idx="6">
                    <c:v>29</c:v>
                  </c:pt>
                  <c:pt idx="7">
                    <c:v>31</c:v>
                  </c:pt>
                  <c:pt idx="8">
                    <c:v>32</c:v>
                  </c:pt>
                  <c:pt idx="9">
                    <c:v>33</c:v>
                  </c:pt>
                  <c:pt idx="10">
                    <c:v>34</c:v>
                  </c:pt>
                  <c:pt idx="11">
                    <c:v>35</c:v>
                  </c:pt>
                </c:lvl>
              </c:multiLvlStrCache>
            </c:multiLvlStrRef>
          </c:cat>
          <c:val>
            <c:numRef>
              <c:f>'Partida 16'!$D$53:$D$64</c:f>
              <c:numCache>
                <c:formatCode>0%</c:formatCode>
                <c:ptCount val="12"/>
                <c:pt idx="0">
                  <c:v>0.36881169599722041</c:v>
                </c:pt>
                <c:pt idx="1">
                  <c:v>0.2161019758306095</c:v>
                </c:pt>
                <c:pt idx="2">
                  <c:v>6.6206505278249825E-2</c:v>
                </c:pt>
                <c:pt idx="3">
                  <c:v>0.25720773723676005</c:v>
                </c:pt>
                <c:pt idx="4">
                  <c:v>8.6064587966046342E-5</c:v>
                </c:pt>
                <c:pt idx="5">
                  <c:v>2.5672609168444231E-5</c:v>
                </c:pt>
                <c:pt idx="6">
                  <c:v>5.4831696386844798E-3</c:v>
                </c:pt>
                <c:pt idx="7">
                  <c:v>6.5786027437010786E-2</c:v>
                </c:pt>
                <c:pt idx="8">
                  <c:v>7.147088254572327E-3</c:v>
                </c:pt>
                <c:pt idx="9">
                  <c:v>1.2933980139264291E-2</c:v>
                </c:pt>
                <c:pt idx="10">
                  <c:v>2.0911646484382006E-4</c:v>
                </c:pt>
                <c:pt idx="11">
                  <c:v>9.6652565003848373E-7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8-5C12-4E56-99CB-3D6BF51950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11245674740484429"/>
          <c:y val="0.59638554216867468"/>
          <c:w val="0.77335640138408301"/>
          <c:h val="0.37650602409638556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825" b="0" i="0" u="none" strike="noStrike" baseline="0">
              <a:solidFill>
                <a:srgbClr val="333333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r>
              <a:rPr lang="es-CL"/>
              <a:t>% de Ejecución Acumulada 2019 - 2020 - 2021 </a:t>
            </a:r>
          </a:p>
        </c:rich>
      </c:tx>
      <c:layout/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9.9845144356955365E-2"/>
          <c:y val="0.15578703703703703"/>
          <c:w val="0.87515485564304463"/>
          <c:h val="0.59464238845144357"/>
        </c:manualLayout>
      </c:layout>
      <c:lineChart>
        <c:grouping val="standard"/>
        <c:varyColors val="0"/>
        <c:ser>
          <c:idx val="0"/>
          <c:order val="0"/>
          <c:tx>
            <c:strRef>
              <c:f>'[16.xlsx]Partida 16'!$C$23</c:f>
              <c:strCache>
                <c:ptCount val="1"/>
                <c:pt idx="0">
                  <c:v>EJECUCIÓN PRESUPUESTARIA 2019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'[16.xlsx]Partida 16'!$D$20:$O$20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'[16.xlsx]Partida 16'!$D$23:$O$23</c:f>
              <c:numCache>
                <c:formatCode>0.0%</c:formatCode>
                <c:ptCount val="12"/>
                <c:pt idx="0">
                  <c:v>0.1179396252300373</c:v>
                </c:pt>
                <c:pt idx="1">
                  <c:v>0.19061593386352357</c:v>
                </c:pt>
                <c:pt idx="2">
                  <c:v>0.29000786540898532</c:v>
                </c:pt>
                <c:pt idx="3">
                  <c:v>0.37456320391854991</c:v>
                </c:pt>
                <c:pt idx="4">
                  <c:v>0.45692565063311591</c:v>
                </c:pt>
                <c:pt idx="5">
                  <c:v>0.54591238851091084</c:v>
                </c:pt>
                <c:pt idx="6">
                  <c:v>0.61673027638429234</c:v>
                </c:pt>
                <c:pt idx="7">
                  <c:v>0.67451041928993505</c:v>
                </c:pt>
                <c:pt idx="8">
                  <c:v>0.76465071475219271</c:v>
                </c:pt>
                <c:pt idx="9">
                  <c:v>0.84765063966577237</c:v>
                </c:pt>
                <c:pt idx="10">
                  <c:v>0.87269541192036049</c:v>
                </c:pt>
                <c:pt idx="11">
                  <c:v>0.97520540761423458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5B8-442C-B7C8-7C36A6EF2347}"/>
            </c:ext>
          </c:extLst>
        </c:ser>
        <c:ser>
          <c:idx val="1"/>
          <c:order val="1"/>
          <c:tx>
            <c:strRef>
              <c:f>'[16.xlsx]Partida 16'!$C$22</c:f>
              <c:strCache>
                <c:ptCount val="1"/>
                <c:pt idx="0">
                  <c:v>EJECUCIÓN PRESUPUESTARIA 2020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'[16.xlsx]Partida 16'!$D$20:$O$20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'[16.xlsx]Partida 16'!$D$22:$O$22</c:f>
              <c:numCache>
                <c:formatCode>0.0%</c:formatCode>
                <c:ptCount val="12"/>
                <c:pt idx="0">
                  <c:v>8.9098879803484521E-2</c:v>
                </c:pt>
                <c:pt idx="1">
                  <c:v>0.16572433124148181</c:v>
                </c:pt>
                <c:pt idx="2">
                  <c:v>0.26313752906572313</c:v>
                </c:pt>
                <c:pt idx="3">
                  <c:v>0.35893483294125705</c:v>
                </c:pt>
                <c:pt idx="4">
                  <c:v>0.44494144533822766</c:v>
                </c:pt>
                <c:pt idx="5">
                  <c:v>0.53369154062269308</c:v>
                </c:pt>
                <c:pt idx="6">
                  <c:v>0.58135006766090302</c:v>
                </c:pt>
                <c:pt idx="7">
                  <c:v>0.64875610517171667</c:v>
                </c:pt>
                <c:pt idx="8">
                  <c:v>0.72553725910658462</c:v>
                </c:pt>
                <c:pt idx="9">
                  <c:v>0.77497695946400114</c:v>
                </c:pt>
                <c:pt idx="10">
                  <c:v>0.8597430091977637</c:v>
                </c:pt>
                <c:pt idx="11">
                  <c:v>0.96809611158595277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5B8-442C-B7C8-7C36A6EF2347}"/>
            </c:ext>
          </c:extLst>
        </c:ser>
        <c:ser>
          <c:idx val="2"/>
          <c:order val="2"/>
          <c:tx>
            <c:strRef>
              <c:f>'[16.xlsx]Partida 16'!$C$21</c:f>
              <c:strCache>
                <c:ptCount val="1"/>
                <c:pt idx="0">
                  <c:v>EJECUCIÓN PRESUPUESTARIA 2021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3.3333333333333333E-2"/>
                  <c:y val="3.703703703703703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55B8-442C-B7C8-7C36A6EF2347}"/>
                </c:ext>
              </c:extLst>
            </c:dLbl>
            <c:dLbl>
              <c:idx val="1"/>
              <c:layout>
                <c:manualLayout>
                  <c:x val="-4.1666666666666692E-2"/>
                  <c:y val="5.555555555555555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55B8-442C-B7C8-7C36A6EF2347}"/>
                </c:ext>
              </c:extLst>
            </c:dLbl>
            <c:dLbl>
              <c:idx val="2"/>
              <c:layout>
                <c:manualLayout>
                  <c:x val="-3.9569377243519971E-2"/>
                  <c:y val="7.001202962876620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55B8-442C-B7C8-7C36A6EF2347}"/>
                </c:ext>
              </c:extLst>
            </c:dLbl>
            <c:dLbl>
              <c:idx val="3"/>
              <c:layout>
                <c:manualLayout>
                  <c:x val="-3.0291533796715821E-2"/>
                  <c:y val="7.290332950255071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55B8-442C-B7C8-7C36A6EF2347}"/>
                </c:ext>
              </c:extLst>
            </c:dLbl>
            <c:dLbl>
              <c:idx val="4"/>
              <c:layout>
                <c:manualLayout>
                  <c:x val="-1.8916390263900771E-2"/>
                  <c:y val="6.712072975498158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55B8-442C-B7C8-7C36A6EF2347}"/>
                </c:ext>
              </c:extLst>
            </c:dLbl>
            <c:dLbl>
              <c:idx val="5"/>
              <c:layout>
                <c:manualLayout>
                  <c:x val="-2.0124919292780898E-2"/>
                  <c:y val="6.479698976980699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55B8-442C-B7C8-7C36A6EF2347}"/>
                </c:ext>
              </c:extLst>
            </c:dLbl>
            <c:dLbl>
              <c:idx val="6"/>
              <c:layout>
                <c:manualLayout>
                  <c:x val="-1.8708208503182097E-2"/>
                  <c:y val="6.653541227659585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55B8-442C-B7C8-7C36A6EF2347}"/>
                </c:ext>
              </c:extLst>
            </c:dLbl>
            <c:dLbl>
              <c:idx val="7"/>
              <c:layout>
                <c:manualLayout>
                  <c:x val="-1.1944028663826253E-2"/>
                  <c:y val="1.2753592041685712E-2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800" b="1" i="0" u="none" strike="noStrike" baseline="0">
                        <a:solidFill>
                          <a:sysClr val="windowText" lastClr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en-US" sz="800" b="1" i="0" dirty="0" smtClean="0">
                        <a:solidFill>
                          <a:sysClr val="windowText" lastClr="000000"/>
                        </a:solidFill>
                      </a:rPr>
                      <a:t>67,5%</a:t>
                    </a:r>
                    <a:endParaRPr lang="en-US" sz="800" b="1" i="0" dirty="0">
                      <a:solidFill>
                        <a:sysClr val="windowText" lastClr="000000"/>
                      </a:solidFill>
                    </a:endParaRPr>
                  </a:p>
                </c:rich>
              </c:tx>
              <c:spPr>
                <a:noFill/>
                <a:ln w="25400">
                  <a:noFill/>
                </a:ln>
              </c:spPr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>
                    <c:manualLayout>
                      <c:w val="4.2624287837962675E-2"/>
                      <c:h val="4.847275621470109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55B8-442C-B7C8-7C36A6EF2347}"/>
                </c:ext>
              </c:extLst>
            </c:dLbl>
            <c:dLbl>
              <c:idx val="8"/>
              <c:layout>
                <c:manualLayout>
                  <c:x val="-5.5555555555555552E-2"/>
                  <c:y val="4.1666666666666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EC7-42EB-BECA-51AB3314FE51}"/>
                </c:ext>
              </c:extLst>
            </c:dLbl>
            <c:dLbl>
              <c:idx val="9"/>
              <c:layout>
                <c:manualLayout>
                  <c:x val="-4.1666666666666664E-2"/>
                  <c:y val="4.1666666666666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EC7-42EB-BECA-51AB3314FE51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 b="1" i="0" u="none" strike="noStrike" baseline="0">
                    <a:solidFill>
                      <a:sysClr val="windowText" lastClr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'[16.xlsx]Partida 16'!$D$20:$O$20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'[16.xlsx]Partida 16'!$D$21:$K$21</c:f>
              <c:numCache>
                <c:formatCode>0.0%</c:formatCode>
                <c:ptCount val="8"/>
                <c:pt idx="0">
                  <c:v>0.12739098226143111</c:v>
                </c:pt>
                <c:pt idx="1">
                  <c:v>0.20935756158117733</c:v>
                </c:pt>
                <c:pt idx="2">
                  <c:v>0.3375947519022004</c:v>
                </c:pt>
                <c:pt idx="3">
                  <c:v>0.43835743954034628</c:v>
                </c:pt>
                <c:pt idx="4">
                  <c:v>0.52870619346885472</c:v>
                </c:pt>
                <c:pt idx="5">
                  <c:v>0.62381575296582048</c:v>
                </c:pt>
                <c:pt idx="6">
                  <c:v>0.68356701519233465</c:v>
                </c:pt>
                <c:pt idx="7">
                  <c:v>0.76237707410717492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55B8-442C-B7C8-7C36A6EF23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78503664"/>
        <c:axId val="478505624"/>
      </c:lineChart>
      <c:catAx>
        <c:axId val="478503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vert="horz"/>
          <a:lstStyle/>
          <a:p>
            <a:pPr>
              <a:defRPr sz="7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78505624"/>
        <c:crosses val="autoZero"/>
        <c:auto val="1"/>
        <c:lblAlgn val="ctr"/>
        <c:lblOffset val="100"/>
        <c:noMultiLvlLbl val="0"/>
      </c:catAx>
      <c:valAx>
        <c:axId val="4785056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ln w="9525">
            <a:noFill/>
          </a:ln>
        </c:spPr>
        <c:txPr>
          <a:bodyPr rot="0" vert="horz"/>
          <a:lstStyle/>
          <a:p>
            <a:pPr>
              <a:defRPr sz="7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78503664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  <c:overlay val="0"/>
      <c:spPr>
        <a:noFill/>
        <a:ln w="25400">
          <a:noFill/>
        </a:ln>
      </c:spPr>
      <c:txPr>
        <a:bodyPr/>
        <a:lstStyle/>
        <a:p>
          <a:pPr>
            <a:defRPr sz="700" b="0" i="0" u="none" strike="noStrike" baseline="0">
              <a:solidFill>
                <a:srgbClr val="333333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r>
              <a:rPr lang="es-CL"/>
              <a:t>% de Ejecución Mensual 2019 - 2020 - 2021 </a:t>
            </a:r>
          </a:p>
        </c:rich>
      </c:tx>
      <c:layout/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'[16.xlsx]Partida 16'!$C$29</c:f>
              <c:strCache>
                <c:ptCount val="1"/>
                <c:pt idx="0">
                  <c:v>EJECUCIÓN PRESUPUESTARIA 2019</c:v>
                </c:pt>
              </c:strCache>
            </c:strRef>
          </c:tx>
          <c:spPr>
            <a:solidFill>
              <a:schemeClr val="accent3"/>
            </a:solidFill>
            <a:ln w="25400">
              <a:solidFill>
                <a:schemeClr val="accent3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'[16.xlsx]Partida 16'!$D$26:$O$26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'[16.xlsx]Partida 16'!$D$29:$O$29</c:f>
              <c:numCache>
                <c:formatCode>0.0%</c:formatCode>
                <c:ptCount val="12"/>
                <c:pt idx="0">
                  <c:v>0.1179396252300373</c:v>
                </c:pt>
                <c:pt idx="1">
                  <c:v>7.2676308633486286E-2</c:v>
                </c:pt>
                <c:pt idx="2">
                  <c:v>9.9409531213983868E-2</c:v>
                </c:pt>
                <c:pt idx="3">
                  <c:v>8.6780612336783511E-2</c:v>
                </c:pt>
                <c:pt idx="4">
                  <c:v>8.5391384097668041E-2</c:v>
                </c:pt>
                <c:pt idx="5">
                  <c:v>9.0901638035631283E-2</c:v>
                </c:pt>
                <c:pt idx="6">
                  <c:v>7.9801565177953185E-2</c:v>
                </c:pt>
                <c:pt idx="7">
                  <c:v>7.9741600401003088E-2</c:v>
                </c:pt>
                <c:pt idx="8">
                  <c:v>9.0182596236752177E-2</c:v>
                </c:pt>
                <c:pt idx="9">
                  <c:v>8.2999924913579673E-2</c:v>
                </c:pt>
                <c:pt idx="10">
                  <c:v>7.5472993453801665E-2</c:v>
                </c:pt>
                <c:pt idx="11">
                  <c:v>0.11180318960094475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6C9-4A9D-BC1C-A7919E0B30A7}"/>
            </c:ext>
          </c:extLst>
        </c:ser>
        <c:ser>
          <c:idx val="1"/>
          <c:order val="1"/>
          <c:tx>
            <c:strRef>
              <c:f>'[16.xlsx]Partida 16'!$C$28</c:f>
              <c:strCache>
                <c:ptCount val="1"/>
                <c:pt idx="0">
                  <c:v>EJECUCIÓN PRESUPUESTARIA 2020</c:v>
                </c:pt>
              </c:strCache>
            </c:strRef>
          </c:tx>
          <c:spPr>
            <a:solidFill>
              <a:schemeClr val="accent1"/>
            </a:solidFill>
            <a:ln w="25400">
              <a:solidFill>
                <a:schemeClr val="accent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'[16.xlsx]Partida 16'!$D$26:$O$26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'[16.xlsx]Partida 16'!$D$28:$O$28</c:f>
              <c:numCache>
                <c:formatCode>0.0%</c:formatCode>
                <c:ptCount val="12"/>
                <c:pt idx="0">
                  <c:v>8.9098879803484521E-2</c:v>
                </c:pt>
                <c:pt idx="1">
                  <c:v>7.6640930809485197E-2</c:v>
                </c:pt>
                <c:pt idx="2">
                  <c:v>9.788827943675886E-2</c:v>
                </c:pt>
                <c:pt idx="3">
                  <c:v>9.6987464648162963E-2</c:v>
                </c:pt>
                <c:pt idx="4">
                  <c:v>8.6291414124839136E-2</c:v>
                </c:pt>
                <c:pt idx="5">
                  <c:v>0.10211792294115378</c:v>
                </c:pt>
                <c:pt idx="6">
                  <c:v>7.9471996156137578E-2</c:v>
                </c:pt>
                <c:pt idx="7">
                  <c:v>7.7381070948981071E-2</c:v>
                </c:pt>
                <c:pt idx="8">
                  <c:v>9.4044250777182009E-2</c:v>
                </c:pt>
                <c:pt idx="9">
                  <c:v>7.8843074632570412E-2</c:v>
                </c:pt>
                <c:pt idx="10">
                  <c:v>8.5213507906837641E-2</c:v>
                </c:pt>
                <c:pt idx="11">
                  <c:v>0.13419961278891301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6C9-4A9D-BC1C-A7919E0B30A7}"/>
            </c:ext>
          </c:extLst>
        </c:ser>
        <c:ser>
          <c:idx val="2"/>
          <c:order val="2"/>
          <c:tx>
            <c:strRef>
              <c:f>'[16.xlsx]Partida 16'!$C$27</c:f>
              <c:strCache>
                <c:ptCount val="1"/>
                <c:pt idx="0">
                  <c:v>EJECUCIÓN PRESUPUESTARIA 2021</c:v>
                </c:pt>
              </c:strCache>
            </c:strRef>
          </c:tx>
          <c:spPr>
            <a:solidFill>
              <a:srgbClr val="C00000"/>
            </a:solidFill>
            <a:ln w="25400">
              <a:solidFill>
                <a:srgbClr val="C00000"/>
              </a:solidFill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 algn="ctr">
                  <a:defRPr sz="8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'[16.xlsx]Partida 16'!$D$26:$O$26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'[16.xlsx]Partida 16'!$D$27:$K$27</c:f>
              <c:numCache>
                <c:formatCode>0.0%</c:formatCode>
                <c:ptCount val="8"/>
                <c:pt idx="0">
                  <c:v>0.12739098226143111</c:v>
                </c:pt>
                <c:pt idx="1">
                  <c:v>8.5306719696728289E-2</c:v>
                </c:pt>
                <c:pt idx="2">
                  <c:v>0.12823786489731664</c:v>
                </c:pt>
                <c:pt idx="3">
                  <c:v>0.10457234801763413</c:v>
                </c:pt>
                <c:pt idx="4">
                  <c:v>0.10073917761299553</c:v>
                </c:pt>
                <c:pt idx="5">
                  <c:v>0.10645727641439096</c:v>
                </c:pt>
                <c:pt idx="6">
                  <c:v>9.2179567978937019E-2</c:v>
                </c:pt>
                <c:pt idx="7">
                  <c:v>8.3750166252444233E-2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6C9-4A9D-BC1C-A7919E0B30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31119784"/>
        <c:axId val="631122136"/>
      </c:barChart>
      <c:catAx>
        <c:axId val="6311197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631122136"/>
        <c:crosses val="autoZero"/>
        <c:auto val="1"/>
        <c:lblAlgn val="ctr"/>
        <c:lblOffset val="100"/>
        <c:noMultiLvlLbl val="0"/>
      </c:catAx>
      <c:valAx>
        <c:axId val="6311221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ln w="9525">
            <a:noFill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631119784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  <c:overlay val="0"/>
      <c:spPr>
        <a:noFill/>
        <a:ln w="25400">
          <a:noFill/>
        </a:ln>
      </c:spPr>
      <c:txPr>
        <a:bodyPr/>
        <a:lstStyle/>
        <a:p>
          <a:pPr>
            <a:defRPr sz="825" b="0" i="0" u="none" strike="noStrike" baseline="0">
              <a:solidFill>
                <a:srgbClr val="333333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DE7684-AF66-4E81-8EAA-5D79CA3506C9}" type="datetimeFigureOut">
              <a:rPr lang="es-CL" smtClean="0"/>
              <a:t>18-10-2021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EF5993-5356-4E85-89FB-69CAF2114DC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488571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981533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9331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D0E218-0D5D-4B70-8E2F-575388586F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150496B8-B04E-44D6-9FCF-235A4FB2634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C3838C02-90E4-4B8F-AF58-B4632E558E5E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1116142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59995C-6C5E-4774-930D-FE8EA32FE7EF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18-10-2021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95492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9A67D08-3D11-4B0F-A15F-9F52EB68D63D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18-10-2021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866933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B78813F-3287-4428-A15C-12A23CF4CFA4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18-10-2021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30967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6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18-10-2021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351654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CB32A8-ACCF-408E-AE69-3B995A8F0BFF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18-10-2021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7704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E02360-A21A-4CCD-BCB0-8531ABD610AB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18-10-2021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20970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BC7CA73-43A2-4A16-A5CB-3D4B44330E0D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18-10-2021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56020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BAF36A-EDE5-4FA8-84EC-3AA788C97240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18-10-2021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8553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2D39C1-1D08-4F24-AE34-397A80400841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18-10-2021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61870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A55497-5A8F-46E9-977B-DA4B0E8E00C9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18-10-2021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83976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A9ED8E3-6EAB-4093-9165-930AB8B37E7F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18-10-2021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20603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0437570-0FE3-4267-B1AE-9E8F529BA4FA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18-10-2021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45933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Cuadro de texto 2"/>
          <p:cNvSpPr txBox="1">
            <a:spLocks noChangeArrowheads="1"/>
          </p:cNvSpPr>
          <p:nvPr userDrawn="1"/>
        </p:nvSpPr>
        <p:spPr bwMode="auto">
          <a:xfrm>
            <a:off x="755576" y="457199"/>
            <a:ext cx="1562100" cy="10572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2600" b="0" i="0" u="sng" strike="noStrike" cap="none" normalizeH="0" baseline="0" dirty="0" smtClean="0">
                <a:ln>
                  <a:noFill/>
                </a:ln>
                <a:solidFill>
                  <a:srgbClr val="2F5496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OPS</a:t>
            </a:r>
            <a:endParaRPr kumimoji="0" lang="es-CL" altLang="es-C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 smtClean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Oficina de Información, Análisis y Asesoría Presupuestaria </a:t>
            </a:r>
            <a:endParaRPr kumimoji="0" lang="es-CL" altLang="es-C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 smtClean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Senado de Chile</a:t>
            </a:r>
            <a:endParaRPr kumimoji="0" lang="es-CL" altLang="es-C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5" name="Imagen 6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2312" y="457199"/>
            <a:ext cx="1095375" cy="70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7524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60" r:id="rId13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576" y="1772816"/>
            <a:ext cx="7389440" cy="1584176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</a:t>
            </a:r>
            <a:r>
              <a:rPr lang="es-CL" sz="2000" b="1" dirty="0" smtClean="0">
                <a:solidFill>
                  <a:prstClr val="black"/>
                </a:solidFill>
              </a:rPr>
              <a:t>AGOSTO </a:t>
            </a:r>
            <a:r>
              <a:rPr lang="es-CL" sz="2000" b="1" dirty="0">
                <a:solidFill>
                  <a:prstClr val="black"/>
                </a:solidFill>
              </a:rPr>
              <a:t>DE 2021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16: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MINISTERIO DE SALUD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4742638" y="5661248"/>
            <a:ext cx="34023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</a:t>
            </a:r>
            <a:r>
              <a:rPr lang="es-CL" sz="1200" dirty="0" smtClean="0"/>
              <a:t>septiembre  </a:t>
            </a:r>
            <a:r>
              <a:rPr lang="es-CL" sz="1200" dirty="0"/>
              <a:t>2021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112060" y="0"/>
            <a:ext cx="288894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704486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9552" y="1321169"/>
            <a:ext cx="815779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16.CAPITULO 02. PROGRAMA 01: FONDO NACIONAL DE SALUD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41864" y="1866341"/>
            <a:ext cx="7687766" cy="3384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1 de 2                                                                                                                                                           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9886025"/>
              </p:ext>
            </p:extLst>
          </p:nvPr>
        </p:nvGraphicFramePr>
        <p:xfrm>
          <a:off x="539552" y="2276879"/>
          <a:ext cx="8158121" cy="4007333"/>
        </p:xfrm>
        <a:graphic>
          <a:graphicData uri="http://schemas.openxmlformats.org/drawingml/2006/table">
            <a:tbl>
              <a:tblPr/>
              <a:tblGrid>
                <a:gridCol w="2837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19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8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996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714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448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487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0053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5669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0940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6610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585" marR="8585" marT="85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85" marR="8585" marT="85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870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61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8.346.308.116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8.903.845.644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557.537.528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6.922.916.862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82,9%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77,8%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64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23.134.531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23.197.446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62.915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19.381.212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83,8%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83,5%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61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24.263.858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24.117.961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-145.897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13.752.747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56,7%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61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402.779.775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648.541.297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245.761.522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580.134.052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89,5%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61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402.779.775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648.404.455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245.624.680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579.997.212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89,4%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61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Bonificaciones de Salud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402.779.765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308.867.110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-93.912.655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305.024.905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75,7%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61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Cajas de Compensación de Asignación Familiar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339.537.345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339.537.335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274.972.307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2749723070,0%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61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136.842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136.842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136.840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61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Indemnización de Cargo Fiscal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81.890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81.890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81.889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61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Retiro Funcionarios Públicos  Ley N° 19.882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54.952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54.952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54.951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661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7.881.229.224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8.117.695.292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236.466.068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6.225.529.118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76,7%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61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282.042.326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326.423.936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44.381.610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288.149.147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102,2%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88,3%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661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Convenios de Provisión de Prestaciones Médicas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267.147.198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311.528.808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44.381.610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276.995.915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103,7%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88,9%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661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 Auge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14.895.128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14.895.128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11.153.232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74,9%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74,9%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661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7.483.644.398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7.658.862.518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175.218.120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5.860.138.323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78,3%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76,5%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661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Salud Pública de Chile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696.445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696.445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348.222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661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Atención Primaria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2.186.408.824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2.266.638.770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80.229.946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1.425.782.493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65,2%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62,9%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661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Prestaciones Institucionales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1.622.395.574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1.580.747.782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-41.647.792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1.335.926.630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82,3%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84,5%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661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Financiamiento Hospitales por Grupo Relacionado de Diagnóstico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3.558.644.489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3.529.470.735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-29.173.754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2.931.627.192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82,4%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83,1%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661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Salud Pública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115.499.066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166.453.786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50.954.720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166.453.786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144,1%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82453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603598" y="1466221"/>
            <a:ext cx="7911751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16.CAPITULO 02. PROGRAMA 01: FONDO NACIONAL DE SALUD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03598" y="2226514"/>
            <a:ext cx="7687766" cy="3384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2 de 2                                                                                                                                                          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5487248"/>
              </p:ext>
            </p:extLst>
          </p:nvPr>
        </p:nvGraphicFramePr>
        <p:xfrm>
          <a:off x="611559" y="2564914"/>
          <a:ext cx="7903790" cy="3791436"/>
        </p:xfrm>
        <a:graphic>
          <a:graphicData uri="http://schemas.openxmlformats.org/drawingml/2006/table">
            <a:tbl>
              <a:tblPr/>
              <a:tblGrid>
                <a:gridCol w="2749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34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63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092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4742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16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216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7869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310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8728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7233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585" marR="8585" marT="85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85" marR="8585" marT="85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46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23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de Salud - FET - Covid-19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114.855.000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114.855.000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23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115.542.500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132.408.838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16.866.338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77.241.648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66,9%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58,3%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23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Financiamiento de Prestaciones Médicas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16.218.390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16.218.390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4.483.935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27,6%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23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410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Ley N°20.850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115.542.500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115.542.500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72.757.713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23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423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Medicamentos OPS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647.948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647.948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23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546.406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546.406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546.405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23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546.406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546.406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546.405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23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19.640.885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19.640.885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19.648.875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23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7.631.207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7.631.207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7.630.294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23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12.009.678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12.009.678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12.018.581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100,1%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23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145.897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145.897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23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94.857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94.857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23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48.040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48.040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23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23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14.898.728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14.898.728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8.863.091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59,5%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59,5%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23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Médicos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14.898.728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14.898.728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8.863.091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59,5%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59,5%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23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55.060.732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55.059.732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55.060.732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5506073,2%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23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55.060.732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55.059.732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55.060.732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5506073,2%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723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90640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18533" y="1915062"/>
            <a:ext cx="8050952" cy="2354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 1 de 2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39554" y="1310061"/>
            <a:ext cx="8208910" cy="56031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5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02. PROGRAMA 02: PROGRAMA DE ATENCIÓN PRIMARIA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0406772"/>
              </p:ext>
            </p:extLst>
          </p:nvPr>
        </p:nvGraphicFramePr>
        <p:xfrm>
          <a:off x="539554" y="2150535"/>
          <a:ext cx="8208910" cy="4205812"/>
        </p:xfrm>
        <a:graphic>
          <a:graphicData uri="http://schemas.openxmlformats.org/drawingml/2006/table">
            <a:tbl>
              <a:tblPr/>
              <a:tblGrid>
                <a:gridCol w="2897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76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06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606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8769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053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053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6053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661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2431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6098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711" marR="8711" marT="8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711" marR="8711" marT="8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302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09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2.186.408.824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2.266.638.770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80.229.946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1.425.782.488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65,2%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62,9%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10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2.186.408.824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2.266.638.770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80.229.946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1.425.782.488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65,2%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62,9%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09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2.186.408.824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2.266.638.770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80.229.946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1.425.782.488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65,2%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62,9%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09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Arica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27.968.164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31.386.876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3.418.712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19.916.201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71,2%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63,5%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09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Iquique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43.133.067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50.257.917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7.124.850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32.409.206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75,1%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64,5%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09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Antofagasta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52.953.435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59.284.559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6.331.124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35.419.675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66,9%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59,7%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09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Atacama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35.216.344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41.373.364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6.157.020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26.097.383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74,1%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63,1%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09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Coquimbo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96.381.919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108.867.610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12.485.691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68.835.475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71,4%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63,2%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09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Valparaíso - San Antonio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56.649.614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63.712.333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7.062.719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39.994.314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70,6%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62,8%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09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Viña del Mar - Quillota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107.190.678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121.703.261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14.512.583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77.877.494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72,7%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609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Aconcagua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29.092.382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33.404.097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4.311.715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20.120.238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69,2%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60,2%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09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Libertador General Bernardo O' Higgins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109.584.820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123.817.774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14.232.954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78.647.405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71,8%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63,5%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609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Maule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149.298.321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166.611.256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17.312.935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106.447.615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71,3%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63,9%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609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Ñuble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67.815.833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77.782.714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9.966.881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47.607.167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70,2%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61,2%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609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Concepción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70.216.240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78.307.474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8.091.234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49.733.921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70,8%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63,5%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609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Talcahuano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49.441.676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55.425.286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5.983.610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35.013.185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70,8%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63,2%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609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Bío - Bío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60.632.422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66.415.483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5.783.061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39.340.024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64,9%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59,2%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609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Arauco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21.491.094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23.825.736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2.334.642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14.229.373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66,2%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59,7%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609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Norte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32.567.069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36.098.276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3.531.207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22.063.847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67,7%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61,1%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609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Sur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115.175.887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130.997.653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15.821.766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81.060.041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70,4%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61,9%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609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Valdivia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60.812.221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67.789.707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6.977.486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40.239.173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66,2%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59,4%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609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Osorno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34.867.910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39.734.196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4.866.286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25.112.195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63,2%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30057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7836" y="2171728"/>
            <a:ext cx="8050952" cy="2354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 2 de 2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17836" y="1495450"/>
            <a:ext cx="8168963" cy="56031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5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PARTIDA 16.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 02. PROGRAMA 02: PROGRAMA DE ATENCIÓN PRIMARIA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1365519"/>
              </p:ext>
            </p:extLst>
          </p:nvPr>
        </p:nvGraphicFramePr>
        <p:xfrm>
          <a:off x="533628" y="2420890"/>
          <a:ext cx="8153172" cy="3935460"/>
        </p:xfrm>
        <a:graphic>
          <a:graphicData uri="http://schemas.openxmlformats.org/drawingml/2006/table">
            <a:tbl>
              <a:tblPr/>
              <a:tblGrid>
                <a:gridCol w="2877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57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87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405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823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553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5536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5536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249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1939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623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711" marR="8711" marT="8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711" marR="8711" marT="8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709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23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del Reloncaví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56.174.456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62.144.791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5.970.335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37.401.877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66,6%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60,2%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23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Aysén del General Carlos Ibáñez del Campo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9.626.003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11.318.126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1.692.123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3.179.300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28,1%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23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Magallanes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21.306.807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24.444.926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3.138.119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15.815.556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74,2%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64,7%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23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Oriente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82.224.395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92.016.001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9.791.606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57.057.282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69,4%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23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Central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66.611.018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72.572.459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5.961.441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47.054.492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70,6%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64,8%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23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144.693.716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160.660.366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15.966.650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104.590.169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72,3%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65,1%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23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Norte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93.382.193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100.868.754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7.486.561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66.717.399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71,4%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66,1%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23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Occidente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148.269.452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157.928.821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9.659.369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105.277.488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66,7%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23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- Oriente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150.179.156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166.160.663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15.981.507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100.972.137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67,2%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60,8%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23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Contingencias Operacionales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156.211.588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225.232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-155.986.356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623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Chiloé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37.240.944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41.503.059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4.262.115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27.552.856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66,4%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62953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2208044"/>
            <a:ext cx="7923901" cy="2848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 1 de 2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88653" y="1606250"/>
            <a:ext cx="802569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02. PROGRAMA 04: PROGRAMA DE PRESTACIONES INSTITUCIONALES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2360971"/>
              </p:ext>
            </p:extLst>
          </p:nvPr>
        </p:nvGraphicFramePr>
        <p:xfrm>
          <a:off x="539552" y="2492895"/>
          <a:ext cx="8025698" cy="3863444"/>
        </p:xfrm>
        <a:graphic>
          <a:graphicData uri="http://schemas.openxmlformats.org/drawingml/2006/table">
            <a:tbl>
              <a:tblPr/>
              <a:tblGrid>
                <a:gridCol w="7133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69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51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779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161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1613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9144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9144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5851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5851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4243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585" marR="8585" marT="85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85" marR="8585" marT="85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619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13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1.622.395.574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1.580.747.782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-41.647.792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1.335.926.633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82,3%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84,5%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24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1.622.395.574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1.580.747.782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-41.647.792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1.335.926.633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82,3%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84,5%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24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1.622.395.574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1.580.747.782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-41.647.792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1.335.926.633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82,3%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84,5%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24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Arica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12.420.287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12.532.861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112.574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11.813.881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95,1%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94,3%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24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Iquique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19.646.025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23.493.189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3.847.164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17.270.690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87,9%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73,5%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424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Antofagasta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45.410.545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39.086.441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-6.324.104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45.663.704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100,6%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116,8%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424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Atacama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20.354.080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24.592.566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4.238.486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22.065.802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108,4%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89,7%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424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Coquimbo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44.738.668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46.034.413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1.295.745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44.382.968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99,2%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96,4%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424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Valparaíso - San Antonio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35.308.164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40.981.246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5.673.082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36.849.352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104,4%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89,9%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424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Viña del Mar - Quillota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62.632.496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70.917.435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8.284.939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62.761.242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100,2%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88,5%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424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Aconcagua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33.611.121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35.964.124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2.353.003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28.464.264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84,7%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79,1%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424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Libertador General Bernardo O' Higgins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67.485.242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77.130.302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9.645.060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72.158.298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106,9%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93,6%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424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Maule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65.431.294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63.598.529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-1.832.765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56.390.172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86,2%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88,7%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424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Ñuble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44.173.062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43.188.044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-985.018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41.272.691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93,4%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95,6%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424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Concepción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67.222.129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74.987.787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7.765.658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61.872.880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82,5%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424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Talcahuano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46.966.828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45.439.014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-1.527.814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39.211.307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83,5%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86,3%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424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Bío - Bío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37.130.296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39.917.446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2.787.150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34.405.220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92,7%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86,2%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424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Arauco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42.155.001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44.222.330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2.067.329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37.276.266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88,4%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84,3%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424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Norte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31.667.283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38.876.103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7.208.820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29.742.184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93,9%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76,5%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424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Sur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67.700.293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68.050.099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349.806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65.782.069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97,2%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96,7%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424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Valdivia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46.478.739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48.130.522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1.651.783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41.362.919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85,9%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424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Osorno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28.256.104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29.816.069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1.559.965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25.278.345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89,5%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84,8%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424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del Reloncaví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52.102.282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52.043.572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-58.710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47.366.666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90,9%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14378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0352" y="2219325"/>
            <a:ext cx="8064896" cy="27357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 2 de 2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00352" y="1322264"/>
            <a:ext cx="8064896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02. PROGRAMA 04: PROGRAMA DE PRESTACIONES INSTITUCIONALES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9533995"/>
              </p:ext>
            </p:extLst>
          </p:nvPr>
        </p:nvGraphicFramePr>
        <p:xfrm>
          <a:off x="500354" y="2492898"/>
          <a:ext cx="8064894" cy="3863451"/>
        </p:xfrm>
        <a:graphic>
          <a:graphicData uri="http://schemas.openxmlformats.org/drawingml/2006/table">
            <a:tbl>
              <a:tblPr/>
              <a:tblGrid>
                <a:gridCol w="7168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81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64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910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196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1963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9482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9482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6173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6173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1463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585" marR="8585" marT="85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85" marR="8585" marT="85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927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92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Aysén del General Carlos Ibáñez del Campo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43.811.965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41.312.919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-2.499.046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36.845.045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84,1%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89,2%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4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Magallanes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34.576.983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38.971.248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4.394.265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31.392.009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90,8%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80,6%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4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Oriente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45.128.844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51.986.285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6.857.441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42.566.623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94,3%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81,9%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4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Central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39.963.223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44.593.932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4.630.709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48.251.971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120,7%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108,2%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4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66.333.680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72.440.899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6.107.219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65.937.061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99,4%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4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Norte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84.452.568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91.194.819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6.742.251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69.298.269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82,1%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4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Occidente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77.654.681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116.090.210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38.435.529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108.481.596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139,7%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93,4%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4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- Oriente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72.569.302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81.340.451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8.771.149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63.642.901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87,7%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78,2%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4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Contingencias Operacionales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227.253.255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65.166.093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-162.087.162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4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Hospital Padre Alberto Hurtado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31.175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1.867.796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1.836.621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434.261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1393,0%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23,2%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4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de Referencia de Salud de Maipú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11.030.588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10.481.435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-549.153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6.930.715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62,8%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66,1%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292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de Referencia de Salud de Peñalolén Cordillera Oriente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9.813.133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10.313.132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499.999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7.190.265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73,3%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69,7%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4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Chiloé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38.886.238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35.986.471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-2.899.767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33.564.997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86,3%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93,3%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43629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5" y="2163295"/>
            <a:ext cx="8064896" cy="2848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1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</a:t>
            </a:r>
            <a:r>
              <a:rPr lang="es-CL" sz="11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                                                                    </a:t>
            </a:r>
            <a:r>
              <a:rPr lang="es-CL" sz="11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1 de 3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95535" y="1325981"/>
            <a:ext cx="8424936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02. PROGRAMA 05: FINANCIAMIENTO HOSPITALES POR GRUPO RELACIONADO DE DIAGNÓSTICO 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2033574"/>
              </p:ext>
            </p:extLst>
          </p:nvPr>
        </p:nvGraphicFramePr>
        <p:xfrm>
          <a:off x="395535" y="2448141"/>
          <a:ext cx="8424937" cy="3908209"/>
        </p:xfrm>
        <a:graphic>
          <a:graphicData uri="http://schemas.openxmlformats.org/drawingml/2006/table">
            <a:tbl>
              <a:tblPr/>
              <a:tblGrid>
                <a:gridCol w="7072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48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29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229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100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1001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8552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8552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5288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5288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1946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081" marR="8081" marT="80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081" marR="8081" marT="80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384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081" marR="8081" marT="80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081" marR="8081" marT="80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081" marR="8081" marT="80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081" marR="8081" marT="80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62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3.558.644.489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3.529.470.735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-29.173.754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2.931.627.193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82,4%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83,1%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9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3.558.644.489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3.529.470.735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-29.173.754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2.931.627.193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82,4%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83,1%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9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3.558.644.489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3.529.470.735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-29.173.754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2.931.627.193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82,4%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83,1%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9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Arica - Hospital Juan Noé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50.429.972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47.935.236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-2.494.736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38.273.842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75,9%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79,8%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9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Iquique - Hospital de Iquique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61.803.047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61.890.431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87.384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55.882.841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90,4%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90,3%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19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Antofagasta - Hospital de Antofagasta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104.073.702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112.289.888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8.216.186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96.150.986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92,4%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85,6%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19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Antofagasta - Hospital de Calama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37.121.489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36.852.819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-268.670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31.158.116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83,9%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84,5%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19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Atacama - Hospital Regional de Copiapó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42.888.946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42.289.821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-599.125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38.000.986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88,6%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89,9%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19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Atacama - Hospital de Vallenar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20.137.030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19.684.301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-452.729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14.590.462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72,5%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74,1%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19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Coquimbo - Hospital La Serena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54.304.070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56.404.934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2.100.864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51.012.633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93,9%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90,4%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19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Coquimbo - Hospital San Pablo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52.287.015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56.193.027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3.906.012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50.191.784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96,0%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89,3%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19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Coquimbo - Hospital Ovalle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42.590.331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45.325.225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2.734.894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36.344.253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85,3%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80,2%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376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Valparaiso San Antonio - Hospital Carlos Van Buren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77.927.220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72.255.496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-5.671.724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62.992.925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80,8%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87,2%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376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Valparaiso San Antonio - Hospital Doctor Eduardo Pereira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18.962.011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20.169.625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1.207.614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16.233.961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85,6%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80,5%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19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Valparaiso San Antonio - Hospital Claudio Vicuña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21.698.667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23.205.462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1.506.795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17.249.235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79,5%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74,3%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314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Viña del Mar Quillota - Hospital Doctor Gustavo Fricke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117.710.555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116.797.056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-913.499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90.572.828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76,9%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77,5%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19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Viña del Mar Quillota - Hospital de Quillota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32.030.019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32.107.707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77.688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28.971.216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90,5%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90,2%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19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Viña del Mar Quillota - Hospital de Quilpué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26.523.148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26.131.310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-391.838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20.976.366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79,1%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80,3%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19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Aconcagua - Hospital San Camilo de San Felipe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25.431.409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24.966.322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-465.087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21.775.994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85,6%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87,2%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376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Aconcagua - Hospital San Juan de Dios de los Andes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20.742.202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20.070.874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-671.328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18.336.638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88,4%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91,4%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19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O'Higgins - Hospital de Rancagua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92.230.469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94.767.788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2.537.319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76.043.151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82,4%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80,2%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19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O'Higgins - Hospital San Fernando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23.757.820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26.226.975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2.469.155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21.897.196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92,2%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83,5%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19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O'Higgins - Hospital de Santa Cruz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14.221.691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13.890.071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-331.620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9.735.181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68,5%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70,1%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51592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75240" y="2342754"/>
            <a:ext cx="8064896" cy="2848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 2 de 3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00352" y="1363017"/>
            <a:ext cx="8186448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7334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kumimoji="0" lang="es-CL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itchFamily="34" charset="0"/>
                <a:cs typeface="Verdana" pitchFamily="34" charset="0"/>
              </a:rPr>
              <a:t>AGOSTO </a:t>
            </a:r>
            <a:r>
              <a:rPr kumimoji="0" lang="es-CL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itchFamily="34" charset="0"/>
                <a:cs typeface="Verdana" pitchFamily="34" charset="0"/>
              </a:rPr>
              <a:t>DE 2021</a:t>
            </a:r>
            <a:br>
              <a:rPr kumimoji="0" lang="es-CL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itchFamily="34" charset="0"/>
                <a:cs typeface="Verdana" pitchFamily="34" charset="0"/>
              </a:rPr>
            </a:br>
            <a:r>
              <a:rPr kumimoji="0" lang="es-CL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itchFamily="34" charset="0"/>
                <a:cs typeface="Verdana" pitchFamily="34" charset="0"/>
              </a:rPr>
              <a:t>PARTIDA 16. CAPÍTULO 02. PROGRAMA 05: FINANCIAMIENTO HOSPITALES POR GRUPO RELACIONADO DE DIAGNÓSTICO 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8876958"/>
              </p:ext>
            </p:extLst>
          </p:nvPr>
        </p:nvGraphicFramePr>
        <p:xfrm>
          <a:off x="500355" y="2627600"/>
          <a:ext cx="8186445" cy="3728749"/>
        </p:xfrm>
        <a:graphic>
          <a:graphicData uri="http://schemas.openxmlformats.org/drawingml/2006/table">
            <a:tbl>
              <a:tblPr/>
              <a:tblGrid>
                <a:gridCol w="6872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9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58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345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899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899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6612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6612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3440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3440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3697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081" marR="8081" marT="80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081" marR="8081" marT="80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246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081" marR="8081" marT="80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081" marR="8081" marT="80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081" marR="8081" marT="80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081" marR="8081" marT="80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69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Maule - Hospital de Curicó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42.516.228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43.861.877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1.345.649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38.965.897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91,6%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88,8%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69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Maule - Hospital de Talca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100.030.795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99.925.537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-105.258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74.515.130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74,5%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74,6%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69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Maule - Hospital de Linares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29.530.151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30.824.489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1.294.338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27.334.097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92,6%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88,7%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69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Maule - Hospital de Parral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7.001.980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7.220.086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218.106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6.235.850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89,1%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86,4%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69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Ñuble - Hospital de Chillán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73.921.740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72.092.572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-1.829.168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62.294.943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84,3%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86,4%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369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Ñuble - Hospital de San Carlos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20.730.653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20.499.369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-231.284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15.784.958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76,1%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77,0%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02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Concepción - Hospital Guillermo Grant Benavente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149.587.494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147.984.462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-1.603.032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123.024.509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82,2%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83,1%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369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Concepción - Hospital de Coronel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16.345.519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16.395.297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49.778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13.023.819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79,7%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79,4%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369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Talcahuano - Hospital Higueras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85.499.565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85.694.842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195.277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69.082.223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80,8%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80,6%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369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Biobío - Hospital de los Ángeles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98.566.525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96.511.039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-2.055.486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76.042.250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77,1%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78,8%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369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Arauco - Hospital de Curanilahue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20.120.221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21.642.484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1.522.263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20.150.064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100,1%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93,1%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369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Norte - Hospital Angol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26.787.018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28.292.617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1.505.599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22.489.214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84,0%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79,5%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369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Norte - Hospital Victoria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20.205.127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21.187.977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982.850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18.191.646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90,0%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85,9%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72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Sur - Hospital Dr. Abraham Godoy Peña de Lautaro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16.403.149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15.719.882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-683.267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11.814.631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72,0%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75,2%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369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Sur - Intercultural de Nueva Imperial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21.406.558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21.460.136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53.578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17.219.490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80,4%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80,2%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369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Sur - Hospital de Pitrufquén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15.353.712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14.815.364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-538.348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9.891.230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64,4%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66,8%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369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Sur - Hospital de Villarrica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13.373.638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13.407.461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33.823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10.772.379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80,5%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80,3%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369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Sur - Hospital de Temuco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121.034.264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118.950.642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-2.083.622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95.727.173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79,1%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80,5%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369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Valdivia - Hospital de Valdivia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76.984.746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75.030.491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-1.954.255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65.638.686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85,3%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87,5%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369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Osorno - Hospital de Osorno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60.112.331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59.335.820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-776.511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52.109.805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86,7%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87,8%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369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del Reloncaví - Hospital de Puerto Montt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112.948.853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111.145.249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-1.803.604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92.216.928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81,6%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83,0%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369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Aysén - Hospital de Coyhaique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46.139.084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44.868.624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-1.270.460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34.895.196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75,6%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77,8%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369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Magallanes - Hospital Regional de Punta Arenas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60.797.714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55.830.458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-4.967.256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45.949.057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75,6%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82,3%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44599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23526" y="2529100"/>
            <a:ext cx="8568952" cy="24280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</a:t>
            </a:r>
            <a:r>
              <a:rPr kumimoji="0" lang="es-CL" sz="1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itchFamily="34" charset="0"/>
                <a:cs typeface="Verdana" pitchFamily="34" charset="0"/>
              </a:rPr>
              <a:t>                                                                          </a:t>
            </a:r>
            <a:r>
              <a:rPr kumimoji="0" lang="es-CL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itchFamily="34" charset="0"/>
                <a:cs typeface="Verdana" pitchFamily="34" charset="0"/>
              </a:rPr>
              <a:t>3 de 3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23526" y="1312729"/>
            <a:ext cx="8568952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7334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kumimoji="0" lang="es-CL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itchFamily="34" charset="0"/>
                <a:cs typeface="Verdana" pitchFamily="34" charset="0"/>
              </a:rPr>
              <a:t>AGOSTO </a:t>
            </a:r>
            <a:r>
              <a:rPr kumimoji="0" lang="es-CL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itchFamily="34" charset="0"/>
                <a:cs typeface="Verdana" pitchFamily="34" charset="0"/>
              </a:rPr>
              <a:t>DE 2021</a:t>
            </a:r>
            <a:br>
              <a:rPr kumimoji="0" lang="es-CL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itchFamily="34" charset="0"/>
                <a:cs typeface="Verdana" pitchFamily="34" charset="0"/>
              </a:rPr>
            </a:br>
            <a:r>
              <a:rPr kumimoji="0" lang="es-CL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itchFamily="34" charset="0"/>
                <a:cs typeface="Verdana" pitchFamily="34" charset="0"/>
              </a:rPr>
              <a:t>PARTIDA 16. CAPÍTULO 02. PROGRAMA 05: FINANCIAMIENTO HOSPITALES POR GRUPO RELACIONADO DE DIAGNÓSTICO 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4463703"/>
              </p:ext>
            </p:extLst>
          </p:nvPr>
        </p:nvGraphicFramePr>
        <p:xfrm>
          <a:off x="323530" y="2780927"/>
          <a:ext cx="8568948" cy="3949569"/>
        </p:xfrm>
        <a:graphic>
          <a:graphicData uri="http://schemas.openxmlformats.org/drawingml/2006/table">
            <a:tbl>
              <a:tblPr/>
              <a:tblGrid>
                <a:gridCol w="7193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90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73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763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214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214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9724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9724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6404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6404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1208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081" marR="8081" marT="80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081" marR="8081" marT="80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275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081" marR="8081" marT="80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081" marR="8081" marT="80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081" marR="8081" marT="80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081" marR="8081" marT="80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20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Oriente - Hospital Salvador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94.062.312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89.681.788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-4.380.524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82.303.153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87,5%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91,8%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27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Oriente - Hospital Santiago Oriente Luis Tisné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34.770.095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38.013.043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3.242.948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30.440.422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87,5%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80,1%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27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Oriente - Hospital Luis Calvo Mackenna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43.939.872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45.933.418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1.993.546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36.588.631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83,3%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79,7%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20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Oriente - Hospital del Tórax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31.981.508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28.550.793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-3.430.715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25.575.703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80,0%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89,6%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20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Oriente - Instituto de Neurocirugía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20.789.219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18.629.025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-2.160.194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15.066.160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72,5%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80,9%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27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Central - Hospital Clínico San Borja Arriarán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115.371.130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99.997.718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-15.373.412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78.685.917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68,2%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78,7%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120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Central - Hospital El Carmen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81.784.942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81.471.338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-313.604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65.933.838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80,6%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80,9%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27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Central - Hospital de Urgencia Asistencia Pública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61.824.948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60.833.042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-991.906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60.833.043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98,4%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120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- Hospital Barros Luco Trudeau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120.482.860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119.010.677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-1.472.183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94.870.138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78,7%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79,7%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27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- Hospital Exequiel González Cortés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36.631.352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34.381.633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-2.249.719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25.220.391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68,8%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73,4%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120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- Hospital San Luis de Buin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12.699.709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12.226.858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-472.851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8.092.499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63,7%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66,2%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120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- Hospital Sanatorio El Pino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39.946.537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41.366.468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1.419.931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33.086.589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82,8%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80,0%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120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Norte - Hospital San José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91.075.102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99.380.904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8.305.802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79.100.207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86,9%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79,6%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120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Norte - Hospital Roberto del Río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42.470.294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39.740.788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-2.729.506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29.840.578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70,3%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75,1%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227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Occidente - Hospital San Juan de Dios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99.400.914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97.270.760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-2.130.154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90.069.084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90,6%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92,6%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120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Occidente - Hospital Félix Bulnes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83.352.194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87.610.208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4.258.014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69.295.362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83,1%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79,1%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120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Occidente - Hospital de Talagante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15.953.203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17.526.737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1.573.534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17.526.737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109,9%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120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Occidente - Hospital de Melipilla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20.169.572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20.218.112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48.540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17.674.419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87,6%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87,4%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227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Oriente - Hospital Sótero del Río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160.895.401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152.232.240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-8.663.161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131.897.831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82,0%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86,6%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120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Oriente - Hospital La Florida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87.271.022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84.123.243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-3.147.779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63.701.280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73,0%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75,7%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120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Hospital Padre Alberto Hurtado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65.211.643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62.388.411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-2.823.232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54.163.090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83,1%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86,8%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120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Chiloé - Hospital Castro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26.292.782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26.732.388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439.606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21.902.352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83,3%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81,9%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120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84724" y="2055482"/>
            <a:ext cx="6129212" cy="19741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52715" y="1329865"/>
            <a:ext cx="8424936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04. PROGRAMA 01: INSTITUTO DE SALUD PÚBLICA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3068426"/>
              </p:ext>
            </p:extLst>
          </p:nvPr>
        </p:nvGraphicFramePr>
        <p:xfrm>
          <a:off x="467545" y="2276880"/>
          <a:ext cx="8424934" cy="4079458"/>
        </p:xfrm>
        <a:graphic>
          <a:graphicData uri="http://schemas.openxmlformats.org/drawingml/2006/table">
            <a:tbl>
              <a:tblPr/>
              <a:tblGrid>
                <a:gridCol w="7720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95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91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032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064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064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064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8491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7204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7204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5109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327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1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34.688.893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42.480.853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7.791.960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30.778.505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1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21.215.587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21.752.267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536.680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16.777.074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1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12.054.945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15.090.390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3.035.445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10.744.195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1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768.779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768.779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231.152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1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768.779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768.779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231.152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1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Indemnización de Cargo Fiscal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768.779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768.779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231.152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1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1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1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Salud Pública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51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51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51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250.841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250.841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71.110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51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250.841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250.841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71.110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51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591.755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1.320.513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728.758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498.622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51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51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660.726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660.726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468.513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51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66.632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66.632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27.658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51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591.755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592.155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51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800.605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800.605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51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800.605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800.605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51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2.446.457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2.421.457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2.445.147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9780,6%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51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2.446.457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2.421.457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2.445.147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9780,6%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51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71139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1340768"/>
            <a:ext cx="7704856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 MINISTERIO DE SALUD</a:t>
            </a:r>
          </a:p>
        </p:txBody>
      </p:sp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D28882F6-F8AD-4BD7-B773-03227FF22D5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93731688"/>
              </p:ext>
            </p:extLst>
          </p:nvPr>
        </p:nvGraphicFramePr>
        <p:xfrm>
          <a:off x="539553" y="2534920"/>
          <a:ext cx="7704855" cy="38133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300705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86593" y="2222212"/>
            <a:ext cx="8073646" cy="27068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686593" y="1359544"/>
            <a:ext cx="7734302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05. PROGRAMA 01: CENTRAL NACIONAL DE ABASTECIMIENTO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2551733"/>
              </p:ext>
            </p:extLst>
          </p:nvPr>
        </p:nvGraphicFramePr>
        <p:xfrm>
          <a:off x="704849" y="2492895"/>
          <a:ext cx="7827589" cy="3863452"/>
        </p:xfrm>
        <a:graphic>
          <a:graphicData uri="http://schemas.openxmlformats.org/drawingml/2006/table">
            <a:tbl>
              <a:tblPr/>
              <a:tblGrid>
                <a:gridCol w="7284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31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22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731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84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843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2843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843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843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2843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1315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279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6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11.157.307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12.536.830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1.379.523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8.646.784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31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5.864.129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5.882.339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18.210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4.759.118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31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4.348.825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4.812.825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464.000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3.087.079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31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159.756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159.756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31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159.756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159.756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31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Indemnización de Cargo Fiscal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159.756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159.756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31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849.367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849.367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31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849.367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849.367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31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92.986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92.986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62.030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31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7.965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31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85.021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85.021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60.446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31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738.557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737.557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738.557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73855,7%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31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738.557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737.557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738.557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73855,7%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131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1812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21</a:t>
            </a:fld>
            <a:endParaRPr lang="es-CL"/>
          </a:p>
        </p:txBody>
      </p:sp>
      <p:sp>
        <p:nvSpPr>
          <p:cNvPr id="11" name="1 Título">
            <a:extLst>
              <a:ext uri="{FF2B5EF4-FFF2-40B4-BE49-F238E27FC236}">
                <a16:creationId xmlns:a16="http://schemas.microsoft.com/office/drawing/2014/main" id="{A18772DC-1E36-4569-8538-D4F5C000A000}"/>
              </a:ext>
            </a:extLst>
          </p:cNvPr>
          <p:cNvSpPr txBox="1">
            <a:spLocks/>
          </p:cNvSpPr>
          <p:nvPr/>
        </p:nvSpPr>
        <p:spPr>
          <a:xfrm>
            <a:off x="609841" y="2582467"/>
            <a:ext cx="7996323" cy="32647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05881" y="1479529"/>
            <a:ext cx="828091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09. PROGRAMA: SUBSECRETARÍA DE SALUD FET COVID-19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665718"/>
              </p:ext>
            </p:extLst>
          </p:nvPr>
        </p:nvGraphicFramePr>
        <p:xfrm>
          <a:off x="467545" y="2908939"/>
          <a:ext cx="8280918" cy="2493744"/>
        </p:xfrm>
        <a:graphic>
          <a:graphicData uri="http://schemas.openxmlformats.org/drawingml/2006/table">
            <a:tbl>
              <a:tblPr/>
              <a:tblGrid>
                <a:gridCol w="7565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58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47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304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579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6059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6059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439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5656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5307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43351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656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5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5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5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</a:t>
                      </a:r>
                      <a:r>
                        <a:rPr lang="es-CL" sz="95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Ppto</a:t>
                      </a:r>
                      <a:r>
                        <a:rPr lang="es-CL" sz="95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06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5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299.186.635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299.186.635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279.385.550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35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5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299.186.635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299.186.635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279.385.550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35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5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299.186.635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299.186.635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279.385.550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35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Ampliado de Inmunizaciones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5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299.186.635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299.186.635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279.385.550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8177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22</a:t>
            </a:fld>
            <a:endParaRPr lang="es-CL"/>
          </a:p>
        </p:txBody>
      </p:sp>
      <p:sp>
        <p:nvSpPr>
          <p:cNvPr id="11" name="1 Título">
            <a:extLst>
              <a:ext uri="{FF2B5EF4-FFF2-40B4-BE49-F238E27FC236}">
                <a16:creationId xmlns:a16="http://schemas.microsoft.com/office/drawing/2014/main" id="{A18772DC-1E36-4569-8538-D4F5C000A000}"/>
              </a:ext>
            </a:extLst>
          </p:cNvPr>
          <p:cNvSpPr txBox="1">
            <a:spLocks/>
          </p:cNvSpPr>
          <p:nvPr/>
        </p:nvSpPr>
        <p:spPr>
          <a:xfrm>
            <a:off x="579009" y="2222855"/>
            <a:ext cx="7996323" cy="32647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       1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6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67537" y="1468526"/>
            <a:ext cx="8219255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09. PROGRAMA 01: SUBSECRETARÍA DE SALUD PÚBLICA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0540645"/>
              </p:ext>
            </p:extLst>
          </p:nvPr>
        </p:nvGraphicFramePr>
        <p:xfrm>
          <a:off x="467546" y="2549327"/>
          <a:ext cx="8219252" cy="3807024"/>
        </p:xfrm>
        <a:graphic>
          <a:graphicData uri="http://schemas.openxmlformats.org/drawingml/2006/table">
            <a:tbl>
              <a:tblPr/>
              <a:tblGrid>
                <a:gridCol w="7506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3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27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142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506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5382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5382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8814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5061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5061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4512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445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41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516.168.426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901.531.436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385.363.010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787.200.022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51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122.862.697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209.456.156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86.593.459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206.754.092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51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42.529.237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173.403.189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130.873.952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170.730.691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401,4%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51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191.987.612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245.345.352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53.357.740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209.549.785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51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115.499.066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166.453.786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50.954.720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161.885.849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451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de Reposo Preventivo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20.361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20.361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0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de Enfermedad y Medicina Curativa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107.659.925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158.614.645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50.954.720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158.614.646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0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de Reposo Maternal, Artículo 196 Código del Trabajo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7.818.780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7.818.780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3.270.749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451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Asistencia Social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76.488.546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76.488.546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46.476.567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0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de Reposo Maternal y Cuidado del Niño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76.488.546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76.488.546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46.476.567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90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2.403.020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2.403.020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1.187.369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90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Indemnización de Cargo Fiscal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2.403.020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2.403.020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1.187.369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451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158.283.838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193.804.701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35.520.863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123.722.447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451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136.422.532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128.258.892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-8.163.640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89.629.670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90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Nacional de Alimentación Complementaria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37.747.483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32.193.216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-5.554.267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17.247.063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451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Ampliado de Inmunizaciones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75.064.265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75.064.265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52.521.734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852147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23</a:t>
            </a:fld>
            <a:endParaRPr lang="es-CL"/>
          </a:p>
        </p:txBody>
      </p:sp>
      <p:sp>
        <p:nvSpPr>
          <p:cNvPr id="11" name="1 Título">
            <a:extLst>
              <a:ext uri="{FF2B5EF4-FFF2-40B4-BE49-F238E27FC236}">
                <a16:creationId xmlns:a16="http://schemas.microsoft.com/office/drawing/2014/main" id="{A18772DC-1E36-4569-8538-D4F5C000A000}"/>
              </a:ext>
            </a:extLst>
          </p:cNvPr>
          <p:cNvSpPr txBox="1">
            <a:spLocks/>
          </p:cNvSpPr>
          <p:nvPr/>
        </p:nvSpPr>
        <p:spPr>
          <a:xfrm>
            <a:off x="586528" y="1977066"/>
            <a:ext cx="7996323" cy="32647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      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 </a:t>
            </a: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6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91132" y="1385972"/>
            <a:ext cx="7827591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09. PROGRAMA 01: SUBSECRETARÍA DE SALUD PÚBLICA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0114310"/>
              </p:ext>
            </p:extLst>
          </p:nvPr>
        </p:nvGraphicFramePr>
        <p:xfrm>
          <a:off x="586528" y="2271512"/>
          <a:ext cx="7947887" cy="4084836"/>
        </p:xfrm>
        <a:graphic>
          <a:graphicData uri="http://schemas.openxmlformats.org/drawingml/2006/table">
            <a:tbl>
              <a:tblPr/>
              <a:tblGrid>
                <a:gridCol w="7258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58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40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444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26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563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563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6212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583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2583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7020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040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04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Alimentación Complementaria para el Adulto Mayor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23.610.784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19.725.411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-3.885.373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19.310.873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04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 PUC - Sinovac Estudio Clínico Vacuna COVID-19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1.276.000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1.276.000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0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11.594.733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12.685.083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1.090.350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2.598.410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0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Arica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1.832.606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1.641.124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-191.482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1.012.704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0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Iquique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346.994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340.739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-6.255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0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Antofagasta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655.740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589.404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-66.336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65.821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0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Atacama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229.136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223.856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-5.280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0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Coquimbo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800.779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774.059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-26.720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04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Valparaíso - San Antonio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330.023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318.529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-11.494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04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Viña del Mar - Quillota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346.377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317.510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-28.867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0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Aconcagua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107.060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114.691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38.002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404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Libertador General Bernardo O'Higgins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354.216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294.135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-60.081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13.793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0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Maule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315.151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342.915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27.764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68.585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0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Ñuble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285.688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346.752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61.064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116.037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0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Concepción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472.628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620.484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147.856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187.829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0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Talcahuano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199.250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220.186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20.936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24.829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350435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24</a:t>
            </a:fld>
            <a:endParaRPr lang="es-CL"/>
          </a:p>
        </p:txBody>
      </p:sp>
      <p:sp>
        <p:nvSpPr>
          <p:cNvPr id="11" name="1 Título">
            <a:extLst>
              <a:ext uri="{FF2B5EF4-FFF2-40B4-BE49-F238E27FC236}">
                <a16:creationId xmlns:a16="http://schemas.microsoft.com/office/drawing/2014/main" id="{E7CB1C63-A6E0-4973-9D25-EE4590044139}"/>
              </a:ext>
            </a:extLst>
          </p:cNvPr>
          <p:cNvSpPr txBox="1">
            <a:spLocks/>
          </p:cNvSpPr>
          <p:nvPr/>
        </p:nvSpPr>
        <p:spPr>
          <a:xfrm>
            <a:off x="426427" y="2067816"/>
            <a:ext cx="7361014" cy="25866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3 </a:t>
            </a: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6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435595" y="1382316"/>
            <a:ext cx="8291264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09. PROGRAMA 01: SUBSECRETARÍA DE SALUD PÚBLICA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0907662"/>
              </p:ext>
            </p:extLst>
          </p:nvPr>
        </p:nvGraphicFramePr>
        <p:xfrm>
          <a:off x="395535" y="2420887"/>
          <a:ext cx="8291264" cy="3947517"/>
        </p:xfrm>
        <a:graphic>
          <a:graphicData uri="http://schemas.openxmlformats.org/drawingml/2006/table">
            <a:tbl>
              <a:tblPr/>
              <a:tblGrid>
                <a:gridCol w="7571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60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50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27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339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160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6130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505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5719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5719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4575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151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57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Bío - Bío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182.560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315.459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132.899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133.411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57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Arauco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132.620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289.103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156.483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158.498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57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Norte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114.871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116.546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57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Sur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394.761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404.395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14.754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57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Valdivia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933.452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927.911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-5.541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457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Osorno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161.542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151.566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-9.976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17.897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457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del Reloncaví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279.793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297.008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17.215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15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Aysén del General Carlos Ibáñez del Campo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108.019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286.186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178.167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103.124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457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Magallanes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234.161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240.952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15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Oriente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370.552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297.224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-73.328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89.371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915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Central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447.167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991.968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544.801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327.664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457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499.323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488.337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-10.986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34.483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457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Norte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545.995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508.221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-37.774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915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Occidente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398.669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523.475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124.806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53.724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915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- Oriente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259.633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435.256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175.623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74.585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457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Hospital Padre Alberto Hurtado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102.215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102.215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915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de Referencia de Salud de Maipú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36.663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36.663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457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Chiloé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117.089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128.214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762806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25</a:t>
            </a:fld>
            <a:endParaRPr lang="es-CL"/>
          </a:p>
        </p:txBody>
      </p:sp>
      <p:sp>
        <p:nvSpPr>
          <p:cNvPr id="11" name="1 Título">
            <a:extLst>
              <a:ext uri="{FF2B5EF4-FFF2-40B4-BE49-F238E27FC236}">
                <a16:creationId xmlns:a16="http://schemas.microsoft.com/office/drawing/2014/main" id="{E7CB1C63-A6E0-4973-9D25-EE4590044139}"/>
              </a:ext>
            </a:extLst>
          </p:cNvPr>
          <p:cNvSpPr txBox="1">
            <a:spLocks/>
          </p:cNvSpPr>
          <p:nvPr/>
        </p:nvSpPr>
        <p:spPr>
          <a:xfrm>
            <a:off x="467544" y="2179203"/>
            <a:ext cx="7734302" cy="24168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 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4 </a:t>
            </a: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6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41844" y="1413405"/>
            <a:ext cx="8568952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09. PROGRAMA 01: SUBSECRETARÍA DE SALUD PÚBLICA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5813328"/>
              </p:ext>
            </p:extLst>
          </p:nvPr>
        </p:nvGraphicFramePr>
        <p:xfrm>
          <a:off x="323528" y="2420886"/>
          <a:ext cx="8568951" cy="3935464"/>
        </p:xfrm>
        <a:graphic>
          <a:graphicData uri="http://schemas.openxmlformats.org/drawingml/2006/table">
            <a:tbl>
              <a:tblPr/>
              <a:tblGrid>
                <a:gridCol w="7825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43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38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041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8689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9015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9015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168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8255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8255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7888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776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88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10.266.573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52.860.726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42.594.153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31.494.367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77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Especiales, Atención Primaria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7.267.884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49.862.037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42.594.153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31.494.367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433,3%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77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Enfermedades Emergentes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2.480.741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2.480.741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77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de Investigación y Desarrollo en Salud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517.948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517.948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88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88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88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255.524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255.524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37.599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88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127.762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127.762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36.699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77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127.762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127.762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77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241.898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867.362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625.464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333.198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88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23.170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23.170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23.170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88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60.387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60.387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61.164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88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506.957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506.957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213.915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88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241.898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276.848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34.950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34.949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552674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26</a:t>
            </a:fld>
            <a:endParaRPr lang="es-CL"/>
          </a:p>
        </p:txBody>
      </p:sp>
      <p:sp>
        <p:nvSpPr>
          <p:cNvPr id="11" name="1 Título">
            <a:extLst>
              <a:ext uri="{FF2B5EF4-FFF2-40B4-BE49-F238E27FC236}">
                <a16:creationId xmlns:a16="http://schemas.microsoft.com/office/drawing/2014/main" id="{E7CB1C63-A6E0-4973-9D25-EE4590044139}"/>
              </a:ext>
            </a:extLst>
          </p:cNvPr>
          <p:cNvSpPr txBox="1">
            <a:spLocks/>
          </p:cNvSpPr>
          <p:nvPr/>
        </p:nvSpPr>
        <p:spPr>
          <a:xfrm>
            <a:off x="323528" y="2209440"/>
            <a:ext cx="7734302" cy="22666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5 </a:t>
            </a: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6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47564" y="1302082"/>
            <a:ext cx="8568952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09. PROGRAMA 01: SUBSECRETARÍA DE SALUD PÚBLICA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2605873"/>
              </p:ext>
            </p:extLst>
          </p:nvPr>
        </p:nvGraphicFramePr>
        <p:xfrm>
          <a:off x="323859" y="2492889"/>
          <a:ext cx="8568951" cy="3806680"/>
        </p:xfrm>
        <a:graphic>
          <a:graphicData uri="http://schemas.openxmlformats.org/drawingml/2006/table">
            <a:tbl>
              <a:tblPr/>
              <a:tblGrid>
                <a:gridCol w="7825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43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38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041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8689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9015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9015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168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8255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8255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9033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066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3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2.660.955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2.660.955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965.549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3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2.660.955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2.660.955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965.549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3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583.960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583.960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3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583.960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583.960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3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Arica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190.250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190.250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3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Arica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03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Arica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03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Arica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18.885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18.885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03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Arica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03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Arica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03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Arica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03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Arica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28.217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28.217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03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Arica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30.746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30.746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03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Arica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21.600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21.600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903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Arica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903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Arica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903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Arica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772705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27</a:t>
            </a:fld>
            <a:endParaRPr lang="es-CL"/>
          </a:p>
        </p:txBody>
      </p:sp>
      <p:sp>
        <p:nvSpPr>
          <p:cNvPr id="11" name="1 Título">
            <a:extLst>
              <a:ext uri="{FF2B5EF4-FFF2-40B4-BE49-F238E27FC236}">
                <a16:creationId xmlns:a16="http://schemas.microsoft.com/office/drawing/2014/main" id="{A18772DC-1E36-4569-8538-D4F5C000A000}"/>
              </a:ext>
            </a:extLst>
          </p:cNvPr>
          <p:cNvSpPr txBox="1">
            <a:spLocks/>
          </p:cNvSpPr>
          <p:nvPr/>
        </p:nvSpPr>
        <p:spPr>
          <a:xfrm>
            <a:off x="611557" y="1941918"/>
            <a:ext cx="7996323" cy="32647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      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6 </a:t>
            </a: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6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611557" y="1281251"/>
            <a:ext cx="7827591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09. PROGRAMA 01: SUBSECRETARÍA DE SALUD PÚBLICA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0231157"/>
              </p:ext>
            </p:extLst>
          </p:nvPr>
        </p:nvGraphicFramePr>
        <p:xfrm>
          <a:off x="611557" y="2268390"/>
          <a:ext cx="7827593" cy="4087965"/>
        </p:xfrm>
        <a:graphic>
          <a:graphicData uri="http://schemas.openxmlformats.org/drawingml/2006/table">
            <a:tbl>
              <a:tblPr/>
              <a:tblGrid>
                <a:gridCol w="7148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23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01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134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01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31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314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5059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1484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1484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1515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031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51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Arica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51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Arica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51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Arica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51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Arica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51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Arica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51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Arica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23.900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23.900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51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Arica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92.835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92.835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51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Arica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51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Arica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51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Arica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51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Arica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51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Arica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51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Arica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151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75.144.445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75.141.445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75.101.489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2503383,0%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151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75.144.445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75.141.445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75.101.489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2503383,0%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151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160434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28</a:t>
            </a:fld>
            <a:endParaRPr lang="es-CL"/>
          </a:p>
        </p:txBody>
      </p:sp>
      <p:sp>
        <p:nvSpPr>
          <p:cNvPr id="11" name="1 Título">
            <a:extLst>
              <a:ext uri="{FF2B5EF4-FFF2-40B4-BE49-F238E27FC236}">
                <a16:creationId xmlns:a16="http://schemas.microsoft.com/office/drawing/2014/main" id="{E7CB1C63-A6E0-4973-9D25-EE4590044139}"/>
              </a:ext>
            </a:extLst>
          </p:cNvPr>
          <p:cNvSpPr txBox="1">
            <a:spLocks/>
          </p:cNvSpPr>
          <p:nvPr/>
        </p:nvSpPr>
        <p:spPr>
          <a:xfrm>
            <a:off x="482431" y="2022364"/>
            <a:ext cx="2854030" cy="3105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1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44703" y="1431271"/>
            <a:ext cx="8045692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10. PROGRAMA 01: SUBSECRETARÍA DE REDES ASISTENCIALES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2688016"/>
              </p:ext>
            </p:extLst>
          </p:nvPr>
        </p:nvGraphicFramePr>
        <p:xfrm>
          <a:off x="509875" y="2253642"/>
          <a:ext cx="8047808" cy="4323315"/>
        </p:xfrm>
        <a:graphic>
          <a:graphicData uri="http://schemas.openxmlformats.org/drawingml/2006/table">
            <a:tbl>
              <a:tblPr/>
              <a:tblGrid>
                <a:gridCol w="7177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91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81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326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536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536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5364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5364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1775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1775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1468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423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69" marR="7969" marT="79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69" marR="7969" marT="796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69" marR="7969" marT="79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69" marR="7969" marT="796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6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205.433.688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280.431.723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74.998.035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191.410.815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93,2%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68,3%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46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16.206.459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16.468.400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261.941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13.041.485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80,5%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79,2%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46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22.028.628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22.182.698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154.070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9.481.363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43,0%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42,7%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46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235.791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235.791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217.093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92,1%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46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235.791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235.791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217.093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92,1%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146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Indemnización de Cargo Fiscal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235.791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235.791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217.093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92,1%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146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38.462.419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38.262.419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-200.000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12.521.006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32,6%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32,7%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146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15.018.883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14.818.883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-200.000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8.063.917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53,7%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54,4%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146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al Recién Nacido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15.018.883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14.818.883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-200.000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8.063.917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53,7%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54,4%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146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23.443.536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23.443.536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4.457.089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19,0%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19,0%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146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396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Campaña de Invierno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5.293.105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5.293.105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03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Atención Primaria, Ley N° 20.645 Trato Usuario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12.025.225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12.025.225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146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429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Hospital Digital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4.720.883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4.720.883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4.457.089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94,4%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94,4%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223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430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Pañales para adulto mayor y personas en situación de discapacidad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1.404.323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1.404.323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146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24.533.363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24.533.363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13.366.199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54,5%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146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24.531.906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24.531.906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13.366.199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54,5%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146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1.457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1.457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146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128.734.182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128.734.182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92.769.799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72,1%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72,1%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146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122.534.182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122.534.182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92.769.799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75,7%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75,7%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146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Reintegro Crédito IVA Concesiones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11.149.832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11.149.832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5.947.373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53,3%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53,3%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146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Fijo a la Construcción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90.259.314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90.259.314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73.671.537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81,6%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81,6%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146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Fijo Equipamiento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13.486.133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13.486.133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12.365.452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91,7%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91,7%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146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Fijo al Mobiliario no Clínico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291.946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291.946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271.029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92,8%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92,8%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146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Modificación Contratos Concesiones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7.346.957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7.346.957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514.408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146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6.200.000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6.200.000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146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Hospital Clínico Universidad de Chile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6.200.000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6.200.000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146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50.013.870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50.012.870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50.013.870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5001387,0%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146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50.013.870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50.012.870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50.013.870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5001387,0%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146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199323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28649" y="2267197"/>
            <a:ext cx="7886703" cy="37168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 1 de 2 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628649" y="1426769"/>
            <a:ext cx="7886496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10. PROGRAMA 02: INVERSIÓN SECTORIAL EN SALUD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3648304"/>
              </p:ext>
            </p:extLst>
          </p:nvPr>
        </p:nvGraphicFramePr>
        <p:xfrm>
          <a:off x="628650" y="2459876"/>
          <a:ext cx="7886496" cy="3896473"/>
        </p:xfrm>
        <a:graphic>
          <a:graphicData uri="http://schemas.openxmlformats.org/drawingml/2006/table">
            <a:tbl>
              <a:tblPr/>
              <a:tblGrid>
                <a:gridCol w="6788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94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94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742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889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889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94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694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7889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7889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2122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976" marR="8976" marT="8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976" marR="8976" marT="8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25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976" marR="8976" marT="89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976" marR="8976" marT="89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976" marR="8976" marT="89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976" marR="8976" marT="89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88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754.079.779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750.228.148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-3.851.631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216.639.845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28,7%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28,9%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12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42.343.611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903.969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-41.439.642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12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5.571.866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689.393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-4.882.473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12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36.771.745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214.576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-36.557.169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12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653.979.311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23.205.049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-630.774.262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212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653.979.311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23.205.049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-630.774.262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212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56.237.500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53.312.629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-2.924.871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212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a Contratistas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56.237.500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53.312.629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-2.924.871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166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Anticipo Contratista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56.237.500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53.312.629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-2.924.871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212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669.353.609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669.353.609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213.776.269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31,9%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212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669.353.609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669.353.609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213.776.269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31,9%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212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Arica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627.895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627.895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212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Iquique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47.954.511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47.954.511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20.131.705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212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Antofagasta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1.166.691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1.166.691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260.515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22,3%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212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Atacama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12.975.199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12.975.199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2.047.182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15,8%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212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Coquimbo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26.537.769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26.537.769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10.078.046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212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Valparaíso - San Antonio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96.132.866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96.132.866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16.223.951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16,9%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212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Viña del Mar - Quillota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88.787.188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88.787.188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26.068.147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29,4%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212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Aconcagua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8.797.293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8.797.293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1.415.590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16,1%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424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Libertador General Bernardo O'Higgins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599.651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599.651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139.363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23,2%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212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Maule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69.171.795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69.171.795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24.481.474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35,4%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212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Ñuble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25.105.268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25.105.268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14.805.410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212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Concepción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11.686.972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11.686.972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2.319.275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19,8%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212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Talcahuano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16.610.535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16.610.535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6.817.453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212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Bío - Bío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3.854.934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3.854.934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1.279.368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33,2%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03101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>
          <a:xfrm>
            <a:off x="871514" y="6230057"/>
            <a:ext cx="6840759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Fuente</a:t>
            </a:r>
            <a:r>
              <a:rPr kumimoji="0" lang="es-E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 Elaboración propia en base a informes de ejecución presupuestaria mensual de Dipres</a:t>
            </a:r>
            <a:endParaRPr kumimoji="0" lang="es-CL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s-CL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871514" y="1278709"/>
            <a:ext cx="7704856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 MINISTERIO DE SALUD</a:t>
            </a:r>
          </a:p>
        </p:txBody>
      </p:sp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F2C13B57-C247-4154-9BDC-3D33CFC6CE6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2389426"/>
              </p:ext>
            </p:extLst>
          </p:nvPr>
        </p:nvGraphicFramePr>
        <p:xfrm>
          <a:off x="871514" y="2132856"/>
          <a:ext cx="7815286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4242259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30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01757" y="2073923"/>
            <a:ext cx="7940486" cy="30698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2 de 2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655543" y="1311437"/>
            <a:ext cx="7886700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10. PROGRAMA 02: INVERSIÓN SECTORIAL EN SALUD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0024605"/>
              </p:ext>
            </p:extLst>
          </p:nvPr>
        </p:nvGraphicFramePr>
        <p:xfrm>
          <a:off x="628651" y="2348884"/>
          <a:ext cx="7886698" cy="3888424"/>
        </p:xfrm>
        <a:graphic>
          <a:graphicData uri="http://schemas.openxmlformats.org/drawingml/2006/table">
            <a:tbl>
              <a:tblPr/>
              <a:tblGrid>
                <a:gridCol w="6789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94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94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743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89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89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943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6943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7891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7891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6906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976" marR="8976" marT="8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976" marR="8976" marT="8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812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976" marR="8976" marT="89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976" marR="8976" marT="89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976" marR="8976" marT="89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976" marR="8976" marT="89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90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Arauco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3.311.022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3.311.022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730.638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22,1%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90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Norte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29.825.358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29.825.358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14.598.178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48,9%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90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Sur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31.299.703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31.299.703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19.208.492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61,4%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90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Valdivia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3.972.209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3.972.209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424.672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10,7%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90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Osorno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10.105.197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10.105.197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560.166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90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del Reloncaví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10.332.354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10.332.354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1.971.613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19,1%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81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Aysén del General Carlos Ibáñez del Campo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6.758.669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6.758.669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146.041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90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Magallanes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4.173.062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4.173.062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825.647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19,8%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90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Oriente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9.320.572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9.320.572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2.181.947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23,4%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90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Central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15.591.347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15.591.347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4.797.858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30,8%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690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18.533.583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18.533.583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1.830.621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9,9%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90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Norte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5.750.652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5.750.652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237.038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690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Occidente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44.117.481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44.117.481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20.094.193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45,5%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690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- Oriente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26.809.273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26.809.273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2.022.038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690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Chiloé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39.444.560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39.444.560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18.079.648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45,8%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690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1.519.357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3.452.892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1.933.535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2.863.576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188,5%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82,9%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690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1.437.886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1.437.886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877.650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690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81.471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81.471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52.392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64,3%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64,3%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690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1.933.535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1.933.535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1.933.534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521400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31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63102" y="2189025"/>
            <a:ext cx="7886699" cy="24914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618232" y="1297335"/>
            <a:ext cx="78866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11. PROGRAMA 01: SUPERINTENDENCIA DE SALUD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5373554"/>
              </p:ext>
            </p:extLst>
          </p:nvPr>
        </p:nvGraphicFramePr>
        <p:xfrm>
          <a:off x="618232" y="2491759"/>
          <a:ext cx="7907533" cy="3811001"/>
        </p:xfrm>
        <a:graphic>
          <a:graphicData uri="http://schemas.openxmlformats.org/drawingml/2006/table">
            <a:tbl>
              <a:tblPr/>
              <a:tblGrid>
                <a:gridCol w="7115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8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57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940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115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1158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646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0646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1158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1158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5130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94" marR="9494" marT="94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94" marR="9494" marT="94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35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07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14.354.715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15.392.115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1.037.400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10.693.458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74,5%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69,5%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13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11.360.797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11.307.908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-52.889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7.816.889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68,8%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69,1%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07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2.362.873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2.424.067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61.194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1.371.115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56,6%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07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356.495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356.495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356.495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07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356.495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356.495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356.495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13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Indemnización de Cargo Fiscal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266.251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266.251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26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Retiro Funcionarios Públicos  Ley N° 19.882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90.244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90.244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356.495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395,0%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13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13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513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19.865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19.865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26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19.865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19.865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513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130.881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130.881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513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3.068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3.068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30,6%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30,6%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513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127.813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127.813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513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499.016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1.151.751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652.735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1.148.019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230,1%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513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Interna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237.922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237.922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236.139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513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Interna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260.094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260.094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258.145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513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653.735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652.735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653.735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65373,5%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513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61059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63548" y="1406743"/>
            <a:ext cx="7776864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 MINISTERIO DE SALUD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52EFE38F-1FE1-428A-9BF4-C545346F84F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62271225"/>
              </p:ext>
            </p:extLst>
          </p:nvPr>
        </p:nvGraphicFramePr>
        <p:xfrm>
          <a:off x="539552" y="2018690"/>
          <a:ext cx="7848872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149623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506488" y="1372814"/>
            <a:ext cx="792088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 MINISTERIO DE  SALUD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24724" y="1963907"/>
            <a:ext cx="7920879" cy="33664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8106012"/>
              </p:ext>
            </p:extLst>
          </p:nvPr>
        </p:nvGraphicFramePr>
        <p:xfrm>
          <a:off x="539552" y="2290466"/>
          <a:ext cx="7920879" cy="4104450"/>
        </p:xfrm>
        <a:graphic>
          <a:graphicData uri="http://schemas.openxmlformats.org/drawingml/2006/table">
            <a:tbl>
              <a:tblPr/>
              <a:tblGrid>
                <a:gridCol w="3308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265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69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823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75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8239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690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724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3708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605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18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9.953.176.100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11.497.567.803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1.544.391.703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8.765.482.101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70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3.670.847.758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3.817.425.350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146.577.592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2.925.291.284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70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2.150.901.021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2.392.772.034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241.871.013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1.909.098.358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70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658.965.006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956.197.499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297.232.493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832.080.194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70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2.560.033.903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3.100.606.978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540.573.075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2.160.855.310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70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856.616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85.462.417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84.605.801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57.301.223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6689,3%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70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255.524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23.406.694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23.151.170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25.905.229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10138,1%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70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54.574.953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78.996.181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24.421.228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23.262.766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15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654.779.916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654.779.916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218.799.959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70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71.136.228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71.136.228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11.504.194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70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128.734.182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128.734.182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92.769.799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370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2.081.373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188.040.704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185.959.331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508.613.785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24436,5%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270,5%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370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9.620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73868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>
          <a:xfrm>
            <a:off x="628650" y="6356350"/>
            <a:ext cx="7399734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Fuente:</a:t>
            </a:r>
            <a:r>
              <a:rPr kumimoji="0" lang="es-E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Elaboración</a:t>
            </a:r>
            <a:r>
              <a:rPr kumimoji="0" lang="es-ES" sz="11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propia en base a informes de ejecución presupuestaria mensual de Dipres</a:t>
            </a:r>
            <a:endParaRPr kumimoji="0" lang="es-CL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s-CL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28650" y="1270815"/>
            <a:ext cx="8147247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 MINISTERIO DE  SALUD RESUMEN POR CAPÍTULOS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0" y="1833784"/>
            <a:ext cx="7920879" cy="33664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7361461"/>
              </p:ext>
            </p:extLst>
          </p:nvPr>
        </p:nvGraphicFramePr>
        <p:xfrm>
          <a:off x="539552" y="2170431"/>
          <a:ext cx="8147246" cy="4185919"/>
        </p:xfrm>
        <a:graphic>
          <a:graphicData uri="http://schemas.openxmlformats.org/drawingml/2006/table">
            <a:tbl>
              <a:tblPr/>
              <a:tblGrid>
                <a:gridCol w="2545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72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632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95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210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62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2107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716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716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76107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Progr.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71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DE SALUD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15.713.757.003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16.280.702.931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566.945.928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12.616.253.176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80,3%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77,5%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36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Fondo Nacional de Salud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8.346.308.116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8.903.845.644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557.537.528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6.922.916.862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82,9%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77,8%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36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Atención Primaria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2.186.408.824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2.266.638.770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80.229.946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1.425.782.488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65,2%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62,9%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36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Prestaciones Institucionales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1.622.395.574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1.580.747.782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-41.647.792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1.335.926.633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82,3%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84,5%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36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Financiamiento Hospitales GRD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3.558.644.489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3.529.470.735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-29.173.754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2.931.627.193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82,4%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83,1%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71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SALUD PÚBLICA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34.688.893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42.480.853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7.791.960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30.778.505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88,7%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72,5%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71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CENTRAL NACIONAL DE ABASTECIMIENTOS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11.157.307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12.536.830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1.379.523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8.646.784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77,5%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69,0%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71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SALUD PÚBLICA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516.168.426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901.531.436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385.363.010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787.200.022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152,5%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87,3%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71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REDES ASISTENCIALES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959.513.467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1.030.659.871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71.146.404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408.050.660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42,5%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39,6%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36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Subsecretaría de Redes Asistenciales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205.433.688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280.431.723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74.998.035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191.410.815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93,2%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68,3%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36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Sectorial de Salud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754.079.779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750.228.148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-3.851.631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216.639.845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28,7%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28,9%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71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SUPRINTENDENCIA DE SALUD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14.354.715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15.392.115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1.037.400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10.693.458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74,5%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69,5%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13478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>
          <a:xfrm>
            <a:off x="628650" y="6426787"/>
            <a:ext cx="7399734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Fuente:</a:t>
            </a:r>
            <a:r>
              <a:rPr kumimoji="0" lang="es-E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Elaboración</a:t>
            </a:r>
            <a:r>
              <a:rPr kumimoji="0" lang="es-ES" sz="11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propia en base a informes de ejecución presupuestaria mensual de Dipres</a:t>
            </a:r>
            <a:endParaRPr kumimoji="0" lang="es-CL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s-CL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72785" y="2103472"/>
            <a:ext cx="7920879" cy="33664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1 de 2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646966" y="1315580"/>
            <a:ext cx="788669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 RESUMEN POR CAPÍTULOS REGIONALIZADOS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6660312"/>
              </p:ext>
            </p:extLst>
          </p:nvPr>
        </p:nvGraphicFramePr>
        <p:xfrm>
          <a:off x="617028" y="2636918"/>
          <a:ext cx="7898320" cy="3719435"/>
        </p:xfrm>
        <a:graphic>
          <a:graphicData uri="http://schemas.openxmlformats.org/drawingml/2006/table">
            <a:tbl>
              <a:tblPr/>
              <a:tblGrid>
                <a:gridCol w="3454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184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01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401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309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1550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4148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6616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7606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92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707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1620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Servicio de Salud de Arica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95.354.824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103.399.856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8.045.032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80.789.243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84,7%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78,1%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606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1621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de Iquique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129.285.184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192.797.838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63.512.654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135.881.183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105,1%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70,5%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606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1622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de Antofagasta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245.697.652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270.928.484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25.230.832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219.130.611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89,2%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80,9%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606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1623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de Atacama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123.781.521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147.270.451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23.488.930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109.265.308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88,3%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74,2%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606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1624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de Coquimbo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302.083.445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358.446.825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56.363.380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278.906.239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92,3%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77,8%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606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1625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Valparaíso - San Antonio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216.331.651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326.947.500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110.615.849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200.330.223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92,6%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61,3%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606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1626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Viña del Mar - Quillota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353.712.715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464.045.109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110.332.394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319.218.070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90,2%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68,8%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606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1627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Aconcagua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113.200.973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128.387.785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15.186.812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96.233.464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606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1628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Ohiggins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315.216.018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344.366.456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29.150.438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272.755.545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86,5%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79,2%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606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1629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Maule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407.773.823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508.544.159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100.770.336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360.892.109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88,5%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606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1630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Ñuble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211.020.379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250.140.153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39.119.774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196.633.747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93,2%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78,6%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606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1631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Concepción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312.900.701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341.687.575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28.786.874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275.551.009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88,1%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80,6%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606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1632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Talcahuano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188.438.973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215.871.891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27.432.918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161.917.333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85,9%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606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1633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Biobío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201.709.312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215.718.919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14.009.607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162.712.956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80,7%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75,4%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606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1634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Arauco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85.496.173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94.892.212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9.396.039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78.471.311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91,8%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82,7%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606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1635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Norte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114.635.853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160.935.420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46.299.567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113.663.802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99,2%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70,6%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606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1636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Sur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377.761.074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448.119.082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70.358.008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349.241.574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92,5%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77,9%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29993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>
          <a:xfrm>
            <a:off x="521558" y="6356350"/>
            <a:ext cx="7399734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Fuente:</a:t>
            </a:r>
            <a:r>
              <a:rPr kumimoji="0" lang="es-E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Elaboración</a:t>
            </a:r>
            <a:r>
              <a:rPr kumimoji="0" lang="es-ES" sz="11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propia en base a informes de ejecución presupuestaria mensual de Dipres</a:t>
            </a:r>
            <a:endParaRPr kumimoji="0" lang="es-CL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s-CL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21558" y="2168843"/>
            <a:ext cx="7920879" cy="33664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2 de 2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39553" y="1415723"/>
            <a:ext cx="7975795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 RESUMEN POR CAPÍTULOS REGIONALIZADOS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5451073"/>
              </p:ext>
            </p:extLst>
          </p:nvPr>
        </p:nvGraphicFramePr>
        <p:xfrm>
          <a:off x="539554" y="2492897"/>
          <a:ext cx="7975795" cy="3863450"/>
        </p:xfrm>
        <a:graphic>
          <a:graphicData uri="http://schemas.openxmlformats.org/drawingml/2006/table">
            <a:tbl>
              <a:tblPr/>
              <a:tblGrid>
                <a:gridCol w="3488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510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74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474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380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252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477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7269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9397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9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397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1637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Valdivia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190.000.173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206.916.763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16.916.590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157.419.404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82,9%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76,1%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397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1638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Osorno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126.825.900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145.499.771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18.673.871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110.178.651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86,9%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75,7%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397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1639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del Reloncaví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225.471.450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247.275.298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21.803.848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185.046.488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82,1%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74,8%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397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1640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Aysén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102.830.349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113.716.789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10.886.440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84.011.511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81,7%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73,9%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397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1641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Magallanes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120.507.030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132.287.156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11.780.126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101.681.754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84,4%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76,9%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397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1642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Oriente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364.460.210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396.300.350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31.840.140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317.700.240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87,2%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80,2%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397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1643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Central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374.205.766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414.857.137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40.651.371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342.254.593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91,5%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82,5%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397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1644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432.495.603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477.539.466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45.043.863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353.368.951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81,7%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397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1645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Norte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320.858.371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368.703.900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47.845.529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275.534.867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85,9%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74,7%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397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1646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Occidente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454.802.491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600.193.825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145.391.334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467.813.489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102,9%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77,9%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397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1647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- Oriente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480.456.475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530.560.882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50.104.407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398.942.684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75,2%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397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Contingencias Operacionales FET COVID-19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57.427.500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57.427.500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397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1649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Contingencias Operacionales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383.464.843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65.391.325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-318.073.518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397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1650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Hospital Padre Alberto Hurtado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68.235.487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69.226.033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990.546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58.511.405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85,7%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84,5%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9397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1651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de Referencia de Salud de Maipú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11.189.316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11.371.686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182.370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8.235.906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73,6%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72,4%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9397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1652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de Referencia de Salud de Peñalolén Cordillera Oriente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10.584.861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11.210.064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625.203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7.964.786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75,2%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71,1%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9397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1653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Chiloé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105.435.712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155.014.430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49.578.718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114.064.806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108,2%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73,6%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23591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603598" y="1369413"/>
            <a:ext cx="8000849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16.CAPITULO 02. PROGRAMA FONDO NACIONAL DE SALUD FET COVID-19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03598" y="2264044"/>
            <a:ext cx="7687766" cy="3384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6275462"/>
              </p:ext>
            </p:extLst>
          </p:nvPr>
        </p:nvGraphicFramePr>
        <p:xfrm>
          <a:off x="603598" y="2822395"/>
          <a:ext cx="8000849" cy="3517971"/>
        </p:xfrm>
        <a:graphic>
          <a:graphicData uri="http://schemas.openxmlformats.org/drawingml/2006/table">
            <a:tbl>
              <a:tblPr/>
              <a:tblGrid>
                <a:gridCol w="2823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06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35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856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77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4125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125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4125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9123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0595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9014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711" marR="8711" marT="8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711" marR="8711" marT="8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856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01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114.855.000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114.855.000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82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114.855.000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114.855.000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01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54.567.500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54.567.500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01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Convenios de Provisión de Prestaciones Médicas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54.567.500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54.567.500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01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57.427.500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57.427.500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01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501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Contingencias Operacionales FET - Covid-19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57.427.500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57.427.500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01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2.860.000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2.860.000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01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Financiamiento de Prestaciones Médicas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2.860.000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2.860.000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7036638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988</TotalTime>
  <Words>8530</Words>
  <Application>Microsoft Office PowerPoint</Application>
  <PresentationFormat>Presentación en pantalla (4:3)</PresentationFormat>
  <Paragraphs>5017</Paragraphs>
  <Slides>31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31</vt:i4>
      </vt:variant>
    </vt:vector>
  </HeadingPairs>
  <TitlesOfParts>
    <vt:vector size="37" baseType="lpstr">
      <vt:lpstr>Arial</vt:lpstr>
      <vt:lpstr>Arial Black</vt:lpstr>
      <vt:lpstr>Calibri</vt:lpstr>
      <vt:lpstr>Times New Roman</vt:lpstr>
      <vt:lpstr>Verdana</vt:lpstr>
      <vt:lpstr>1_Tema de Office</vt:lpstr>
      <vt:lpstr>EJECUCIÓN ACUMULADA DE GASTOS PRESUPUESTARIOS AL MES DE AGOSTO DE 2021 PARTIDA 16: MINISTERIO DE SALUD</vt:lpstr>
      <vt:lpstr>Presentación de PowerPoint</vt:lpstr>
      <vt:lpstr>Presentación de PowerPoint</vt:lpstr>
      <vt:lpstr>Presentación de PowerPoint</vt:lpstr>
      <vt:lpstr>EJECUCIÓN ACUMULADA DE GASTOS A AGOSTO DE 2021  PARTIDA 16 MINISTERIO DE  SALUD</vt:lpstr>
      <vt:lpstr>Presentación de PowerPoint</vt:lpstr>
      <vt:lpstr>Presentación de PowerPoint</vt:lpstr>
      <vt:lpstr>Presentación de PowerPoint</vt:lpstr>
      <vt:lpstr>EJECUCIÓN ACUMULADA DE GASTOS A AGOSTO DE 2021  PARTIDA 16.CAPITULO 02. PROGRAMA FONDO NACIONAL DE SALUD FET COVID-19</vt:lpstr>
      <vt:lpstr>EJECUCIÓN ACUMULADA DE GASTOS A AGOSTO DE 2021  PARTIDA 16.CAPITULO 02. PROGRAMA 01: FONDO NACIONAL DE SALUD</vt:lpstr>
      <vt:lpstr>EJECUCIÓN ACUMULADA DE GASTOS A AGOSTO DE 2021  PARTIDA 16.CAPITULO 02. PROGRAMA 01: FONDO NACIONAL DE SALUD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Claudia Soto</dc:creator>
  <cp:lastModifiedBy>RCATALAN</cp:lastModifiedBy>
  <cp:revision>82</cp:revision>
  <dcterms:created xsi:type="dcterms:W3CDTF">2020-01-06T19:24:32Z</dcterms:created>
  <dcterms:modified xsi:type="dcterms:W3CDTF">2021-10-18T20:48:51Z</dcterms:modified>
</cp:coreProperties>
</file>