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3"/>
  </p:notesMasterIdLst>
  <p:sldIdLst>
    <p:sldId id="257" r:id="rId2"/>
    <p:sldId id="258" r:id="rId3"/>
    <p:sldId id="289" r:id="rId4"/>
    <p:sldId id="260" r:id="rId5"/>
    <p:sldId id="262" r:id="rId6"/>
    <p:sldId id="290" r:id="rId7"/>
    <p:sldId id="291" r:id="rId8"/>
    <p:sldId id="292" r:id="rId9"/>
    <p:sldId id="296" r:id="rId10"/>
    <p:sldId id="263" r:id="rId11"/>
    <p:sldId id="298" r:id="rId12"/>
    <p:sldId id="264" r:id="rId13"/>
    <p:sldId id="282" r:id="rId14"/>
    <p:sldId id="266" r:id="rId15"/>
    <p:sldId id="284" r:id="rId16"/>
    <p:sldId id="285" r:id="rId17"/>
    <p:sldId id="294" r:id="rId18"/>
    <p:sldId id="295" r:id="rId19"/>
    <p:sldId id="267" r:id="rId20"/>
    <p:sldId id="268" r:id="rId21"/>
    <p:sldId id="269" r:id="rId22"/>
    <p:sldId id="300" r:id="rId23"/>
    <p:sldId id="299" r:id="rId24"/>
    <p:sldId id="270" r:id="rId25"/>
    <p:sldId id="286" r:id="rId26"/>
    <p:sldId id="288" r:id="rId27"/>
    <p:sldId id="297" r:id="rId28"/>
    <p:sldId id="287" r:id="rId29"/>
    <p:sldId id="273" r:id="rId30"/>
    <p:sldId id="274" r:id="rId31"/>
    <p:sldId id="275" r:id="rId3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78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874742300811021E-2"/>
          <c:y val="0.23886965097490515"/>
          <c:w val="0.82425051539837801"/>
          <c:h val="0.3225193172655404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C12-4E56-99CB-3D6BF51950A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C12-4E56-99CB-3D6BF51950A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C12-4E56-99CB-3D6BF51950A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C12-4E56-99CB-3D6BF51950A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5C12-4E56-99CB-3D6BF51950A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5C12-4E56-99CB-3D6BF51950A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5C12-4E56-99CB-3D6BF51950A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5C12-4E56-99CB-3D6BF51950A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5C12-4E56-99CB-3D6BF51950A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5C12-4E56-99CB-3D6BF51950A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5C12-4E56-99CB-3D6BF51950A0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5C12-4E56-99CB-3D6BF51950A0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'Partida 16'!$B$53:$C$64</c:f>
              <c:multiLvlStrCache>
                <c:ptCount val="12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OTROS GASTOS CORRIENTES</c:v>
                  </c:pt>
                  <c:pt idx="6">
                    <c:v>ADQUISICIÓN DE ACTIVOS NO FINANCIEROS</c:v>
                  </c:pt>
                  <c:pt idx="7">
                    <c:v>INICIATIVAS DE INVERSIÓN</c:v>
                  </c:pt>
                  <c:pt idx="8">
                    <c:v>PRÉSTAMOS</c:v>
                  </c:pt>
                  <c:pt idx="9">
                    <c:v>TRANSFERENCIAS DE CAPITAL</c:v>
                  </c:pt>
                  <c:pt idx="10">
                    <c:v>SERVICIO DE LA DEUDA</c:v>
                  </c:pt>
                  <c:pt idx="11">
                    <c:v>SALDO FINAL DE CAJA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26</c:v>
                  </c:pt>
                  <c:pt idx="6">
                    <c:v>29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</c:lvl>
              </c:multiLvlStrCache>
            </c:multiLvlStrRef>
          </c:cat>
          <c:val>
            <c:numRef>
              <c:f>'Partida 16'!$D$53:$D$64</c:f>
              <c:numCache>
                <c:formatCode>0%</c:formatCode>
                <c:ptCount val="12"/>
                <c:pt idx="0">
                  <c:v>0.36881169599722041</c:v>
                </c:pt>
                <c:pt idx="1">
                  <c:v>0.2161019758306095</c:v>
                </c:pt>
                <c:pt idx="2">
                  <c:v>6.6206505278249825E-2</c:v>
                </c:pt>
                <c:pt idx="3">
                  <c:v>0.25720773723676005</c:v>
                </c:pt>
                <c:pt idx="4">
                  <c:v>8.6064587966046342E-5</c:v>
                </c:pt>
                <c:pt idx="5">
                  <c:v>2.5672609168444231E-5</c:v>
                </c:pt>
                <c:pt idx="6">
                  <c:v>5.4831696386844798E-3</c:v>
                </c:pt>
                <c:pt idx="7">
                  <c:v>6.5786027437010786E-2</c:v>
                </c:pt>
                <c:pt idx="8">
                  <c:v>7.147088254572327E-3</c:v>
                </c:pt>
                <c:pt idx="9">
                  <c:v>1.2933980139264291E-2</c:v>
                </c:pt>
                <c:pt idx="10">
                  <c:v>2.0911646484382006E-4</c:v>
                </c:pt>
                <c:pt idx="11">
                  <c:v>9.6652565003848373E-7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5C12-4E56-99CB-3D6BF5195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245674740484429"/>
          <c:y val="0.59638554216867468"/>
          <c:w val="0.77335640138408301"/>
          <c:h val="0.37650602409638556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9845144356955365E-2"/>
          <c:y val="0.15578703703703703"/>
          <c:w val="0.87515485564304463"/>
          <c:h val="0.59464238845144357"/>
        </c:manualLayout>
      </c:layout>
      <c:lineChart>
        <c:grouping val="standard"/>
        <c:varyColors val="0"/>
        <c:ser>
          <c:idx val="0"/>
          <c:order val="0"/>
          <c:tx>
            <c:strRef>
              <c:f>'[16.xlsx]Partida 16'!$C$23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16'!$D$23:$O$23</c:f>
              <c:numCache>
                <c:formatCode>0.0%</c:formatCode>
                <c:ptCount val="12"/>
                <c:pt idx="0">
                  <c:v>0.1179396252300373</c:v>
                </c:pt>
                <c:pt idx="1">
                  <c:v>0.19061593386352357</c:v>
                </c:pt>
                <c:pt idx="2">
                  <c:v>0.29000786540898532</c:v>
                </c:pt>
                <c:pt idx="3">
                  <c:v>0.37456320391854991</c:v>
                </c:pt>
                <c:pt idx="4">
                  <c:v>0.45692565063311591</c:v>
                </c:pt>
                <c:pt idx="5">
                  <c:v>0.54591238851091084</c:v>
                </c:pt>
                <c:pt idx="6">
                  <c:v>0.61673027638429234</c:v>
                </c:pt>
                <c:pt idx="7">
                  <c:v>0.67451041928993505</c:v>
                </c:pt>
                <c:pt idx="8">
                  <c:v>0.76465071475219271</c:v>
                </c:pt>
                <c:pt idx="9">
                  <c:v>0.84765063966577237</c:v>
                </c:pt>
                <c:pt idx="10">
                  <c:v>0.87269541192036049</c:v>
                </c:pt>
                <c:pt idx="11">
                  <c:v>0.97520540761423458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5B8-442C-B7C8-7C36A6EF2347}"/>
            </c:ext>
          </c:extLst>
        </c:ser>
        <c:ser>
          <c:idx val="1"/>
          <c:order val="1"/>
          <c:tx>
            <c:strRef>
              <c:f>'[16.xlsx]Partida 16'!$C$22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16'!$D$22:$O$22</c:f>
              <c:numCache>
                <c:formatCode>0.0%</c:formatCode>
                <c:ptCount val="12"/>
                <c:pt idx="0">
                  <c:v>8.9098879803484521E-2</c:v>
                </c:pt>
                <c:pt idx="1">
                  <c:v>0.16572433124148181</c:v>
                </c:pt>
                <c:pt idx="2">
                  <c:v>0.26313752906572313</c:v>
                </c:pt>
                <c:pt idx="3">
                  <c:v>0.35893483294125705</c:v>
                </c:pt>
                <c:pt idx="4">
                  <c:v>0.44494144533822766</c:v>
                </c:pt>
                <c:pt idx="5">
                  <c:v>0.53369154062269308</c:v>
                </c:pt>
                <c:pt idx="6">
                  <c:v>0.58135006766090302</c:v>
                </c:pt>
                <c:pt idx="7">
                  <c:v>0.64875610517171667</c:v>
                </c:pt>
                <c:pt idx="8">
                  <c:v>0.72553725910658462</c:v>
                </c:pt>
                <c:pt idx="9">
                  <c:v>0.77497695946400114</c:v>
                </c:pt>
                <c:pt idx="10">
                  <c:v>0.8597430091977637</c:v>
                </c:pt>
                <c:pt idx="11">
                  <c:v>0.96809611158595277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5B8-442C-B7C8-7C36A6EF2347}"/>
            </c:ext>
          </c:extLst>
        </c:ser>
        <c:ser>
          <c:idx val="2"/>
          <c:order val="2"/>
          <c:tx>
            <c:strRef>
              <c:f>'[16.xlsx]Partida 16'!$C$21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33333333333333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5B8-442C-B7C8-7C36A6EF2347}"/>
                </c:ext>
              </c:extLst>
            </c:dLbl>
            <c:dLbl>
              <c:idx val="1"/>
              <c:layout>
                <c:manualLayout>
                  <c:x val="-4.166666666666669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5B8-442C-B7C8-7C36A6EF2347}"/>
                </c:ext>
              </c:extLst>
            </c:dLbl>
            <c:dLbl>
              <c:idx val="2"/>
              <c:layout>
                <c:manualLayout>
                  <c:x val="-3.9569377243519971E-2"/>
                  <c:y val="7.00120296287662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5B8-442C-B7C8-7C36A6EF2347}"/>
                </c:ext>
              </c:extLst>
            </c:dLbl>
            <c:dLbl>
              <c:idx val="3"/>
              <c:layout>
                <c:manualLayout>
                  <c:x val="-3.0291533796715821E-2"/>
                  <c:y val="7.29033295025507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5B8-442C-B7C8-7C36A6EF2347}"/>
                </c:ext>
              </c:extLst>
            </c:dLbl>
            <c:dLbl>
              <c:idx val="4"/>
              <c:layout>
                <c:manualLayout>
                  <c:x val="-1.8916390263900771E-2"/>
                  <c:y val="6.7120729754981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55B8-442C-B7C8-7C36A6EF2347}"/>
                </c:ext>
              </c:extLst>
            </c:dLbl>
            <c:dLbl>
              <c:idx val="5"/>
              <c:layout>
                <c:manualLayout>
                  <c:x val="-2.0124919292780898E-2"/>
                  <c:y val="6.47969897698069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5B8-442C-B7C8-7C36A6EF2347}"/>
                </c:ext>
              </c:extLst>
            </c:dLbl>
            <c:dLbl>
              <c:idx val="6"/>
              <c:layout>
                <c:manualLayout>
                  <c:x val="-1.8708208503182097E-2"/>
                  <c:y val="6.65354122765958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55B8-442C-B7C8-7C36A6EF2347}"/>
                </c:ext>
              </c:extLst>
            </c:dLbl>
            <c:dLbl>
              <c:idx val="7"/>
              <c:layout>
                <c:manualLayout>
                  <c:x val="-1.1944028663826253E-2"/>
                  <c:y val="1.2753592041685712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 i="0" u="none" strike="noStrike" baseline="0">
                        <a:solidFill>
                          <a:sysClr val="windowText" lastClr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800" b="1" i="0" dirty="0" smtClean="0">
                        <a:solidFill>
                          <a:sysClr val="windowText" lastClr="000000"/>
                        </a:solidFill>
                      </a:rPr>
                      <a:t>67,5%</a:t>
                    </a:r>
                    <a:endParaRPr lang="en-US" sz="800" b="1" i="0" dirty="0">
                      <a:solidFill>
                        <a:sysClr val="windowText" lastClr="000000"/>
                      </a:solidFill>
                    </a:endParaRPr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4.2624287837962675E-2"/>
                      <c:h val="4.84727562147010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55B8-442C-B7C8-7C36A6EF2347}"/>
                </c:ext>
              </c:extLst>
            </c:dLbl>
            <c:dLbl>
              <c:idx val="8"/>
              <c:layout>
                <c:manualLayout>
                  <c:x val="-5.5555555555555552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EC7-42EB-BECA-51AB3314FE51}"/>
                </c:ext>
              </c:extLst>
            </c:dLbl>
            <c:dLbl>
              <c:idx val="9"/>
              <c:layout>
                <c:manualLayout>
                  <c:x val="-4.1666666666666664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EC7-42EB-BECA-51AB3314FE51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ysClr val="windowText" lastClr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16'!$D$21:$K$21</c:f>
              <c:numCache>
                <c:formatCode>0.0%</c:formatCode>
                <c:ptCount val="8"/>
                <c:pt idx="0">
                  <c:v>0.12739098226143111</c:v>
                </c:pt>
                <c:pt idx="1">
                  <c:v>0.20935756158117733</c:v>
                </c:pt>
                <c:pt idx="2">
                  <c:v>0.3375947519022004</c:v>
                </c:pt>
                <c:pt idx="3">
                  <c:v>0.43835743954034628</c:v>
                </c:pt>
                <c:pt idx="4">
                  <c:v>0.52870619346885472</c:v>
                </c:pt>
                <c:pt idx="5">
                  <c:v>0.62381575296582048</c:v>
                </c:pt>
                <c:pt idx="6">
                  <c:v>0.68356701519233465</c:v>
                </c:pt>
                <c:pt idx="7">
                  <c:v>0.76237707410717492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5B8-442C-B7C8-7C36A6EF2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8503664"/>
        <c:axId val="478505624"/>
      </c:lineChart>
      <c:catAx>
        <c:axId val="47850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8505624"/>
        <c:crosses val="autoZero"/>
        <c:auto val="1"/>
        <c:lblAlgn val="ctr"/>
        <c:lblOffset val="100"/>
        <c:noMultiLvlLbl val="0"/>
      </c:catAx>
      <c:valAx>
        <c:axId val="478505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850366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7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'[16.xlsx]Partida 16'!$C$29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16'!$D$29:$O$29</c:f>
              <c:numCache>
                <c:formatCode>0.0%</c:formatCode>
                <c:ptCount val="12"/>
                <c:pt idx="0">
                  <c:v>0.1179396252300373</c:v>
                </c:pt>
                <c:pt idx="1">
                  <c:v>7.2676308633486286E-2</c:v>
                </c:pt>
                <c:pt idx="2">
                  <c:v>9.9409531213983868E-2</c:v>
                </c:pt>
                <c:pt idx="3">
                  <c:v>8.6780612336783511E-2</c:v>
                </c:pt>
                <c:pt idx="4">
                  <c:v>8.5391384097668041E-2</c:v>
                </c:pt>
                <c:pt idx="5">
                  <c:v>9.0901638035631283E-2</c:v>
                </c:pt>
                <c:pt idx="6">
                  <c:v>7.9801565177953185E-2</c:v>
                </c:pt>
                <c:pt idx="7">
                  <c:v>7.9741600401003088E-2</c:v>
                </c:pt>
                <c:pt idx="8">
                  <c:v>9.0182596236752177E-2</c:v>
                </c:pt>
                <c:pt idx="9">
                  <c:v>8.2999924913579673E-2</c:v>
                </c:pt>
                <c:pt idx="10">
                  <c:v>7.5472993453801665E-2</c:v>
                </c:pt>
                <c:pt idx="11">
                  <c:v>0.11180318960094475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C9-4A9D-BC1C-A7919E0B30A7}"/>
            </c:ext>
          </c:extLst>
        </c:ser>
        <c:ser>
          <c:idx val="1"/>
          <c:order val="1"/>
          <c:tx>
            <c:strRef>
              <c:f>'[16.xlsx]Partida 16'!$C$28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16'!$D$28:$O$28</c:f>
              <c:numCache>
                <c:formatCode>0.0%</c:formatCode>
                <c:ptCount val="12"/>
                <c:pt idx="0">
                  <c:v>8.9098879803484521E-2</c:v>
                </c:pt>
                <c:pt idx="1">
                  <c:v>7.6640930809485197E-2</c:v>
                </c:pt>
                <c:pt idx="2">
                  <c:v>9.788827943675886E-2</c:v>
                </c:pt>
                <c:pt idx="3">
                  <c:v>9.6987464648162963E-2</c:v>
                </c:pt>
                <c:pt idx="4">
                  <c:v>8.6291414124839136E-2</c:v>
                </c:pt>
                <c:pt idx="5">
                  <c:v>0.10211792294115378</c:v>
                </c:pt>
                <c:pt idx="6">
                  <c:v>7.9471996156137578E-2</c:v>
                </c:pt>
                <c:pt idx="7">
                  <c:v>7.7381070948981071E-2</c:v>
                </c:pt>
                <c:pt idx="8">
                  <c:v>9.4044250777182009E-2</c:v>
                </c:pt>
                <c:pt idx="9">
                  <c:v>7.8843074632570412E-2</c:v>
                </c:pt>
                <c:pt idx="10">
                  <c:v>8.5213507906837641E-2</c:v>
                </c:pt>
                <c:pt idx="11">
                  <c:v>0.13419961278891301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C9-4A9D-BC1C-A7919E0B30A7}"/>
            </c:ext>
          </c:extLst>
        </c:ser>
        <c:ser>
          <c:idx val="2"/>
          <c:order val="2"/>
          <c:tx>
            <c:strRef>
              <c:f>'[16.xlsx]Partida 16'!$C$27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rgbClr val="C00000"/>
            </a:solidFill>
            <a:ln w="25400">
              <a:solidFill>
                <a:srgbClr val="C00000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16'!$D$27:$K$27</c:f>
              <c:numCache>
                <c:formatCode>0.0%</c:formatCode>
                <c:ptCount val="8"/>
                <c:pt idx="0">
                  <c:v>0.12739098226143111</c:v>
                </c:pt>
                <c:pt idx="1">
                  <c:v>8.5306719696728289E-2</c:v>
                </c:pt>
                <c:pt idx="2">
                  <c:v>0.12823786489731664</c:v>
                </c:pt>
                <c:pt idx="3">
                  <c:v>0.10457234801763413</c:v>
                </c:pt>
                <c:pt idx="4">
                  <c:v>0.10073917761299553</c:v>
                </c:pt>
                <c:pt idx="5">
                  <c:v>0.10645727641439096</c:v>
                </c:pt>
                <c:pt idx="6">
                  <c:v>9.2179567978937019E-2</c:v>
                </c:pt>
                <c:pt idx="7">
                  <c:v>8.3750166252444233E-2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C9-4A9D-BC1C-A7919E0B3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1119784"/>
        <c:axId val="631122136"/>
      </c:barChart>
      <c:catAx>
        <c:axId val="631119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31122136"/>
        <c:crosses val="autoZero"/>
        <c:auto val="1"/>
        <c:lblAlgn val="ctr"/>
        <c:lblOffset val="100"/>
        <c:noMultiLvlLbl val="0"/>
      </c:catAx>
      <c:valAx>
        <c:axId val="631122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3111978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8153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933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uadro de texto 2"/>
          <p:cNvSpPr txBox="1">
            <a:spLocks noChangeArrowheads="1"/>
          </p:cNvSpPr>
          <p:nvPr userDrawn="1"/>
        </p:nvSpPr>
        <p:spPr bwMode="auto">
          <a:xfrm>
            <a:off x="755576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6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1584176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AGOSTO </a:t>
            </a:r>
            <a:r>
              <a:rPr lang="es-CL" sz="2000" b="1" dirty="0">
                <a:solidFill>
                  <a:prstClr val="black"/>
                </a:solidFill>
              </a:rPr>
              <a:t>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16: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SALUD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1321169"/>
            <a:ext cx="81577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1864" y="1866341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1 de 2 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886025"/>
              </p:ext>
            </p:extLst>
          </p:nvPr>
        </p:nvGraphicFramePr>
        <p:xfrm>
          <a:off x="539552" y="2276879"/>
          <a:ext cx="8158121" cy="4007333"/>
        </p:xfrm>
        <a:graphic>
          <a:graphicData uri="http://schemas.openxmlformats.org/drawingml/2006/table">
            <a:tbl>
              <a:tblPr/>
              <a:tblGrid>
                <a:gridCol w="283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96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1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48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48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05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66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94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61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7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8.346.308.116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8.903.845.644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557.537.528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6.922.916.862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23.134.531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23.197.446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19.381.212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24.263.858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24.117.961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-145.897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13.752.747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648.541.297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245.761.522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580.134.052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648.404.455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245.624.680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579.997.212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308.867.110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-93.912.655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305.024.905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Cajas de Compensación de Asignación Familiar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339.537.345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339.537.335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274.972.307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2749723070,0%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136.842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136.842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136.840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7.881.229.224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8.117.695.292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236.466.068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6.225.529.118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282.042.326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326.423.936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44.381.610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288.149.147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267.147.198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311.528.808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44.381.610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276.995.915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Auge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14.895.128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14.895.128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11.153.232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7.483.644.398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7.658.862.518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175.218.120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5.860.138.323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696.445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696.445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348.222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2.266.638.770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80.229.946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1.425.782.493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1.580.747.782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-41.647.792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1.335.926.630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por Grupo Relacionado de Diagnóstico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3.529.470.735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-29.173.754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2.931.627.192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6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166.453.786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50.954.720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166.453.786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8" y="1466221"/>
            <a:ext cx="79117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3598" y="222651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2 de 2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487248"/>
              </p:ext>
            </p:extLst>
          </p:nvPr>
        </p:nvGraphicFramePr>
        <p:xfrm>
          <a:off x="611559" y="2564914"/>
          <a:ext cx="7903790" cy="3791436"/>
        </p:xfrm>
        <a:graphic>
          <a:graphicData uri="http://schemas.openxmlformats.org/drawingml/2006/table">
            <a:tbl>
              <a:tblPr/>
              <a:tblGrid>
                <a:gridCol w="274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9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74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1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1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86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1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72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23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6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 - FET - Covid-19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132.408.838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16.866.338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77.241.648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 Prestaciones Médicas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16.218.390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16.218.390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4.483.935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N°20.850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72.757.713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Medicamentos OPS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647.948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647.948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19.640.885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19.640.885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19.648.875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7.631.207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7.631.207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7.630.294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12.009.678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12.009.678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12.018.581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94.857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94.857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8.863.091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8.863.091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55.059.732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5506073,2%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55.059.732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5506073,2%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2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064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8533" y="191506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4" y="1310061"/>
            <a:ext cx="8208910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5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406772"/>
              </p:ext>
            </p:extLst>
          </p:nvPr>
        </p:nvGraphicFramePr>
        <p:xfrm>
          <a:off x="539554" y="2150535"/>
          <a:ext cx="8208910" cy="4205812"/>
        </p:xfrm>
        <a:graphic>
          <a:graphicData uri="http://schemas.openxmlformats.org/drawingml/2006/table">
            <a:tbl>
              <a:tblPr/>
              <a:tblGrid>
                <a:gridCol w="289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06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76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05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05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05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66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43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09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0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2.266.638.770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80.229.946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1.425.782.488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2.266.638.770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80.229.946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1.425.782.488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2.266.638.770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80.229.946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1.425.782.488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27.968.164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31.386.876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3.418.712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19.916.201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43.133.067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50.257.917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7.124.850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32.409.206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52.953.435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59.284.559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6.331.124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35.419.675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35.216.344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41.373.364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6.157.020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26.097.383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96.381.919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108.867.610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12.485.691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68.835.475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56.649.614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63.712.333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7.062.719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39.994.314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107.190.678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121.703.261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14.512.583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77.877.494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29.092.382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33.404.097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4.311.715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20.120.238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109.584.820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123.817.774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14.232.954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78.647.405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149.298.321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166.611.256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17.312.935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106.447.615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67.815.833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77.782.714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9.966.881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47.607.167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70.216.240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78.307.474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8.091.234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49.733.921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49.441.676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55.425.286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5.983.610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35.013.185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60.632.422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66.415.483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5.783.061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39.340.024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21.491.094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23.825.736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2.334.642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14.229.373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32.567.069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36.098.276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3.531.207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22.063.847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115.175.887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130.997.653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15.821.766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81.060.041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60.812.221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67.789.707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6.977.486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40.239.173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34.867.910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39.734.196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4.866.286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25.112.195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836" y="2171728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7836" y="1495450"/>
            <a:ext cx="8168963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5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PARTIDA 16.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02. PROGRAMA 02: PROGRAMA DE ATENCIÓN PRIMARIA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365519"/>
              </p:ext>
            </p:extLst>
          </p:nvPr>
        </p:nvGraphicFramePr>
        <p:xfrm>
          <a:off x="533628" y="2420890"/>
          <a:ext cx="8153172" cy="3935460"/>
        </p:xfrm>
        <a:graphic>
          <a:graphicData uri="http://schemas.openxmlformats.org/drawingml/2006/table">
            <a:tbl>
              <a:tblPr/>
              <a:tblGrid>
                <a:gridCol w="287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40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23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3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3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53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24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93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623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0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56.174.456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62.144.791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5.970.335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37.401.877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9.626.003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11.318.126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1.692.123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3.179.300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21.306.807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24.444.926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3.138.119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15.815.556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82.224.395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92.016.001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9.791.606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57.057.282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66.611.018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72.572.459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5.961.441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47.054.492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144.693.716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160.660.366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15.966.650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104.590.169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2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93.382.193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100.868.754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7.486.561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66.717.399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2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148.269.452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157.928.821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9.659.369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105.277.488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2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150.179.156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166.160.663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15.981.507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100.972.137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2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156.211.588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225.232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-155.986.356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2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37.240.944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41.503.059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4.262.115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27.552.856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29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2208044"/>
            <a:ext cx="7923901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8653" y="1606250"/>
            <a:ext cx="80256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360971"/>
              </p:ext>
            </p:extLst>
          </p:nvPr>
        </p:nvGraphicFramePr>
        <p:xfrm>
          <a:off x="539552" y="2492895"/>
          <a:ext cx="8025698" cy="3863444"/>
        </p:xfrm>
        <a:graphic>
          <a:graphicData uri="http://schemas.openxmlformats.org/drawingml/2006/table">
            <a:tbl>
              <a:tblPr/>
              <a:tblGrid>
                <a:gridCol w="713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7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61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61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14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14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85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85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243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1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1.580.747.782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-41.647.792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1.335.926.633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1.580.747.782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-41.647.792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1.335.926.633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1.580.747.782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-41.647.792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1.335.926.633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12.420.287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12.532.861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11.813.881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2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19.646.025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23.493.189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3.847.164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17.270.690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2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45.410.545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39.086.441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-6.324.104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45.663.704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2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20.354.080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24.592.566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4.238.486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22.065.802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2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44.738.668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46.034.413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1.295.745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44.382.968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2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35.308.164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40.981.246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5.673.082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36.849.352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2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62.632.496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70.917.435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8.284.939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62.761.242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2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33.611.121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35.964.124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2.353.003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28.464.264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2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67.485.242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77.130.302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9.645.060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72.158.298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2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65.431.294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63.598.529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-1.832.765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56.390.172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2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44.173.062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43.188.044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-985.018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41.272.691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2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67.222.129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74.987.787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7.765.658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61.872.880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2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46.966.828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45.439.014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-1.527.814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39.211.307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2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37.130.296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39.917.446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2.787.150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34.405.220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2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42.155.001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44.222.330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2.067.329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37.276.266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2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31.667.283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38.876.103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7.208.820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29.742.184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2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67.700.293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68.050.099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349.806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65.782.069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2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46.478.739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48.130.522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1.651.783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41.362.919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2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28.256.104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29.816.069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1.559.965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25.278.345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2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52.102.282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52.043.572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-58.710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47.366.666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2" y="2219325"/>
            <a:ext cx="8064896" cy="273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1322264"/>
            <a:ext cx="806489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533995"/>
              </p:ext>
            </p:extLst>
          </p:nvPr>
        </p:nvGraphicFramePr>
        <p:xfrm>
          <a:off x="500354" y="2492898"/>
          <a:ext cx="8064894" cy="3863451"/>
        </p:xfrm>
        <a:graphic>
          <a:graphicData uri="http://schemas.openxmlformats.org/drawingml/2006/table">
            <a:tbl>
              <a:tblPr/>
              <a:tblGrid>
                <a:gridCol w="716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1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9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96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48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48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17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17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146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27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43.811.965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41.312.919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-2.499.046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36.845.045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34.576.983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38.971.248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4.394.265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31.392.009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45.128.844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51.986.285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6.857.441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42.566.623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39.963.223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44.593.932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4.630.709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48.251.971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66.333.680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72.440.899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6.107.219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65.937.061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84.452.568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91.194.819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6.742.251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69.298.269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77.654.681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116.090.210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38.435.529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108.481.596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72.569.302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81.340.451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8.771.149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63.642.901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227.253.255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65.166.093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-162.087.162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1.867.796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1.836.621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434.261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1393,0%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11.030.588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10.481.435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-549.153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6.930.715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29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9.813.133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10.313.132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499.999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7.190.265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38.886.238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35.986.471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-2.899.767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33.564.997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362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5" y="2163295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</a:t>
            </a: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5" y="1325981"/>
            <a:ext cx="842493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033574"/>
              </p:ext>
            </p:extLst>
          </p:nvPr>
        </p:nvGraphicFramePr>
        <p:xfrm>
          <a:off x="395535" y="2448141"/>
          <a:ext cx="8424937" cy="3908209"/>
        </p:xfrm>
        <a:graphic>
          <a:graphicData uri="http://schemas.openxmlformats.org/drawingml/2006/table">
            <a:tbl>
              <a:tblPr/>
              <a:tblGrid>
                <a:gridCol w="707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9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22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0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0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5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5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28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28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1946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84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2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3.529.470.735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-29.173.754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2.931.627.193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3.529.470.735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-29.173.754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2.931.627.193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3.529.470.735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-29.173.754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2.931.627.193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9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- Hospital Juan Noé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50.429.972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47.935.236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-2.494.736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38.273.842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9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- Hospital de Iquique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61.803.047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61.890.431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87.384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55.882.841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9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Antofagasta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104.073.702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112.289.888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8.216.186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96.150.986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9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Calama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37.121.489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36.852.819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-268.670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31.158.116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9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Regional de Copiapó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42.888.946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42.289.821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-599.125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38.000.986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9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de Vallenar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20.137.030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19.684.301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-452.729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14.590.462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9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La Serena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54.304.070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56.404.934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2.100.864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51.012.633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9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San Pablo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52.287.015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56.193.027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3.906.012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50.191.784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19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Ovalle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42.590.331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45.325.225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2.734.894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36.344.253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7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Carlos Van Buren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77.927.220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72.255.496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-5.671.724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62.992.925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7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Doctor Eduardo Pereira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18.962.011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20.169.625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1.207.614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16.233.961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19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Claudio Vicuña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21.698.667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23.205.462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1.506.795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17.249.235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1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Doctor Gustavo Fricke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117.710.555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116.797.056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-913.499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90.572.828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19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Quillota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32.030.019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32.107.707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77.688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28.971.216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19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Quilpué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26.523.148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26.131.310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-391.838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20.976.366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19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Camilo de San Felipe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25.431.409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24.966.322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-465.087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21.775.994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37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Juan de Dios de los Andes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20.742.202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20.070.874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-671.328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18.336.638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19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Rancagua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92.230.469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94.767.788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2.537.319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76.043.151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19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San Fernando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23.757.820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26.226.975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2.469.155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21.897.196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19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Santa Cruz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14.221.691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13.890.071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-331.620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9.735.181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59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5240" y="2342754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1363017"/>
            <a:ext cx="81864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kumimoji="0" lang="es-CL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AGOSTO </a:t>
            </a: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DE 2021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876958"/>
              </p:ext>
            </p:extLst>
          </p:nvPr>
        </p:nvGraphicFramePr>
        <p:xfrm>
          <a:off x="500355" y="2627600"/>
          <a:ext cx="8186445" cy="3728749"/>
        </p:xfrm>
        <a:graphic>
          <a:graphicData uri="http://schemas.openxmlformats.org/drawingml/2006/table">
            <a:tbl>
              <a:tblPr/>
              <a:tblGrid>
                <a:gridCol w="687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34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99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1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44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44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369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4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Curicó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42.516.228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43.861.877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1.345.649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38.965.897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Talca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100.030.795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99.925.537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-105.258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74.515.130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Linares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29.530.151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30.824.489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1.294.338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27.334.097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Parral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7.001.980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7.220.086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218.106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6.235.850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6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Chillán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73.921.740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72.092.572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-1.829.168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62.294.943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6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San Carlos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20.730.653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20.499.369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-231.284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15.784.958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0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Guillermo Grant Benavente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149.587.494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147.984.462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-1.603.032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123.024.509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6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de Coronel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16.345.519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16.395.297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49.778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13.023.819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6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- Hospital Higueras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85.499.565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85.694.842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195.277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69.082.223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6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 - Hospital de los Ángeles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98.566.525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96.511.039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-2.055.486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76.042.250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6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- Hospital de Curanilahue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20.120.221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21.642.484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1.522.263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20.150.064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6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Angol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26.787.018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28.292.617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1.505.599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22.489.214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6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Victoria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20.205.127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21.187.977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982.850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18.191.646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2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Dr. Abraham Godoy Peña de Lautaro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16.403.149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15.719.882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-683.267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11.814.631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6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Intercultural de Nueva Imperial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21.406.558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21.460.136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53.578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17.219.490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6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Pitrufquén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15.353.712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14.815.364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-538.348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9.891.230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6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Villarrica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13.373.638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13.407.461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10.772.379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6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Temuco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121.034.264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118.950.642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-2.083.622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95.727.173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6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- Hospital de Valdivia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76.984.746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75.030.491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-1.954.255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65.638.686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6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- Hospital de Osorno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60.112.331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59.335.820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-776.511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52.109.805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6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- Hospital de Puerto Montt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112.948.853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111.145.249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-1.803.604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92.216.928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6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- Hospital de Coyhaique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46.139.084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44.868.624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-1.270.460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34.895.196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6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- Hospital Regional de Punta Arenas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60.797.714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55.830.458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-4.967.256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45.949.057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459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6" y="2529100"/>
            <a:ext cx="8568952" cy="2428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</a:t>
            </a:r>
            <a:r>
              <a:rPr kumimoji="0" lang="es-CL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                                                                          </a:t>
            </a: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3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23526" y="1312729"/>
            <a:ext cx="8568952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kumimoji="0" lang="es-CL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AGOSTO </a:t>
            </a: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DE 2021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463703"/>
              </p:ext>
            </p:extLst>
          </p:nvPr>
        </p:nvGraphicFramePr>
        <p:xfrm>
          <a:off x="323530" y="2780927"/>
          <a:ext cx="8568948" cy="3949569"/>
        </p:xfrm>
        <a:graphic>
          <a:graphicData uri="http://schemas.openxmlformats.org/drawingml/2006/table">
            <a:tbl>
              <a:tblPr/>
              <a:tblGrid>
                <a:gridCol w="719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3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6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21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1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72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72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40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40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120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7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Salvador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94.062.312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89.681.788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-4.380.524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82.303.153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Santiago Oriente Luis Tisné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34.770.095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38.013.043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3.242.948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30.440.422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Luis Calvo Mackenna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43.939.872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45.933.418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1.993.546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36.588.631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del Tórax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31.981.508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28.550.793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-3.430.715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25.575.703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2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Instituto de Neurocirugía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20.789.219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18.629.025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-2.160.194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15.066.160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Clínico San Borja Arriarán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115.371.130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99.997.718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-15.373.412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78.685.917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2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El Carmen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81.784.942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81.471.338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-313.604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65.933.838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de Urgencia Asistencia Pública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61.824.948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60.833.042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-991.906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60.833.043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2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Barros Luco Trudeau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120.482.860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119.010.677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-1.472.183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94.870.138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Exequiel González Cortés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36.631.352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34.381.633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-2.249.719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25.220.391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2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 Luis de Buin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12.699.709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12.226.858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-472.851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8.092.499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12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Sanatorio El Pino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39.946.537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41.366.468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1.419.931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33.086.589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12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San José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91.075.102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99.380.904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8.305.802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79.100.207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12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Roberto del Río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42.470.294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39.740.788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-2.729.506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29.840.578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2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San Juan de Dios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99.400.914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97.270.760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-2.130.154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90.069.084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12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Félix Bulnes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83.352.194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87.610.208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4.258.014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69.295.362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12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Talagante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15.953.203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17.526.737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1.573.534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17.526.737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12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Melipilla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20.169.572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20.218.112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48.540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17.674.419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2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Sótero del Río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160.895.401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152.232.240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-8.663.161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131.897.831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12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La Florida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87.271.022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84.123.243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-3.147.779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63.701.280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12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65.211.643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62.388.411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-2.823.232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54.163.090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12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- Hospital Castro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26.292.782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26.732.388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439.606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21.902.352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2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4724" y="2055482"/>
            <a:ext cx="6129212" cy="1974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2715" y="1329865"/>
            <a:ext cx="8424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04. PROGRAMA 01: INSTITUTO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068426"/>
              </p:ext>
            </p:extLst>
          </p:nvPr>
        </p:nvGraphicFramePr>
        <p:xfrm>
          <a:off x="467545" y="2276880"/>
          <a:ext cx="8424934" cy="4079458"/>
        </p:xfrm>
        <a:graphic>
          <a:graphicData uri="http://schemas.openxmlformats.org/drawingml/2006/table">
            <a:tbl>
              <a:tblPr/>
              <a:tblGrid>
                <a:gridCol w="772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32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6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6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6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4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204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204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10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34.688.893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42.480.853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7.791.960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30.778.505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21.215.587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21.752.267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16.777.074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12.054.945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15.090.390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3.035.445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10.744.195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1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1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1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1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1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1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1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1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1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1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1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1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1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1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1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1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1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1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2.446.457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2.421.457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1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2.446.457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2.421.457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1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40768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28882F6-F8AD-4BD7-B773-03227FF22D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3731688"/>
              </p:ext>
            </p:extLst>
          </p:nvPr>
        </p:nvGraphicFramePr>
        <p:xfrm>
          <a:off x="539553" y="2534920"/>
          <a:ext cx="7704855" cy="3813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6593" y="2222212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86593" y="1359544"/>
            <a:ext cx="77343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551733"/>
              </p:ext>
            </p:extLst>
          </p:nvPr>
        </p:nvGraphicFramePr>
        <p:xfrm>
          <a:off x="704849" y="2492895"/>
          <a:ext cx="7827589" cy="3863452"/>
        </p:xfrm>
        <a:graphic>
          <a:graphicData uri="http://schemas.openxmlformats.org/drawingml/2006/table">
            <a:tbl>
              <a:tblPr/>
              <a:tblGrid>
                <a:gridCol w="72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3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8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8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84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4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4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84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131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7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11.157.307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12.536.830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1.379.523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5.864.129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5.882.339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4.759.118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4.348.825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4.812.825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3.087.079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3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3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3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609841" y="2582467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881" y="1479529"/>
            <a:ext cx="828091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PROGRAMA: SUBSECRETARÍA DE SALUD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65718"/>
              </p:ext>
            </p:extLst>
          </p:nvPr>
        </p:nvGraphicFramePr>
        <p:xfrm>
          <a:off x="467545" y="2908939"/>
          <a:ext cx="8280918" cy="2493744"/>
        </p:xfrm>
        <a:graphic>
          <a:graphicData uri="http://schemas.openxmlformats.org/drawingml/2006/table">
            <a:tbl>
              <a:tblPr/>
              <a:tblGrid>
                <a:gridCol w="756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0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7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05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05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43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65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307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35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56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279.385.550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279.385.550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279.385.550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279.385.550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79009" y="2222855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1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67537" y="1468526"/>
            <a:ext cx="821925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540645"/>
              </p:ext>
            </p:extLst>
          </p:nvPr>
        </p:nvGraphicFramePr>
        <p:xfrm>
          <a:off x="467546" y="2549327"/>
          <a:ext cx="8219252" cy="3807024"/>
        </p:xfrm>
        <a:graphic>
          <a:graphicData uri="http://schemas.openxmlformats.org/drawingml/2006/table">
            <a:tbl>
              <a:tblPr/>
              <a:tblGrid>
                <a:gridCol w="7506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4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06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38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38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81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061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061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51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4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516.168.426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901.531.436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385.363.010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787.200.022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122.862.697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209.456.156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86.593.459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206.754.092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42.529.237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173.403.189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130.873.952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170.730.691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191.987.612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245.345.352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53.357.740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209.549.785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166.453.786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50.954.720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161.885.849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Preventivo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Enfermedad y Medicina Curativa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107.659.925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158.614.645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50.954.720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158.614.646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Maternal, Artículo 196 Código del Trabajo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7.818.780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7.818.780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3.270.749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46.476.567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0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 y Cuidado del Niño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46.476.567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0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1.187.369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0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1.187.369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158.283.838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193.804.701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35.520.863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123.722.447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136.422.532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128.258.892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-8.163.640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89.629.670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0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Alimentación Complementaria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37.747.483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32.193.216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-5.554.267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17.247.063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5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75.064.265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75.064.265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52.521.734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5214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86528" y="1977066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1132" y="1385972"/>
            <a:ext cx="782759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114310"/>
              </p:ext>
            </p:extLst>
          </p:nvPr>
        </p:nvGraphicFramePr>
        <p:xfrm>
          <a:off x="586528" y="2271512"/>
          <a:ext cx="7947887" cy="4084836"/>
        </p:xfrm>
        <a:graphic>
          <a:graphicData uri="http://schemas.openxmlformats.org/drawingml/2006/table">
            <a:tbl>
              <a:tblPr/>
              <a:tblGrid>
                <a:gridCol w="725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6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6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1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8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58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02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4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Complementaria para el Adulto Mayor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23.610.784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19.725.411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-3.885.373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19.310.873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PUC - Sinovac Estudio Clínico Vacuna COVID-19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11.594.733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12.685.083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2.598.410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0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1.641.124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-191.482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0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655.740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0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0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-26.720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0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0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0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0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294.135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0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342.915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0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0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0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5043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26427" y="2067816"/>
            <a:ext cx="7361014" cy="2586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3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35595" y="1382316"/>
            <a:ext cx="82912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907662"/>
              </p:ext>
            </p:extLst>
          </p:nvPr>
        </p:nvGraphicFramePr>
        <p:xfrm>
          <a:off x="395535" y="2420887"/>
          <a:ext cx="8291264" cy="3947517"/>
        </p:xfrm>
        <a:graphic>
          <a:graphicData uri="http://schemas.openxmlformats.org/drawingml/2006/table">
            <a:tbl>
              <a:tblPr/>
              <a:tblGrid>
                <a:gridCol w="757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0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27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33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13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50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71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719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57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5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1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1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1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447.167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991.968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5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5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1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398.669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1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5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1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5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67544" y="2179203"/>
            <a:ext cx="7734302" cy="241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4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41844" y="1413405"/>
            <a:ext cx="856895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813328"/>
              </p:ext>
            </p:extLst>
          </p:nvPr>
        </p:nvGraphicFramePr>
        <p:xfrm>
          <a:off x="323528" y="2420886"/>
          <a:ext cx="8568951" cy="3935464"/>
        </p:xfrm>
        <a:graphic>
          <a:graphicData uri="http://schemas.openxmlformats.org/drawingml/2006/table">
            <a:tbl>
              <a:tblPr/>
              <a:tblGrid>
                <a:gridCol w="782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4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68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0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6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25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255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88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7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10.266.573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52.860.726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42.594.153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31.494.367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Especiales, Atención Primaria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7.267.884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49.862.037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42.594.153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31.494.367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Enfermedades Emergentes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Investigación y Desarrollo en Salud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7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8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8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8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5267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323528" y="2209440"/>
            <a:ext cx="7734302" cy="2266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5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47564" y="1302082"/>
            <a:ext cx="856895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605873"/>
              </p:ext>
            </p:extLst>
          </p:nvPr>
        </p:nvGraphicFramePr>
        <p:xfrm>
          <a:off x="323859" y="2492889"/>
          <a:ext cx="8568951" cy="3806680"/>
        </p:xfrm>
        <a:graphic>
          <a:graphicData uri="http://schemas.openxmlformats.org/drawingml/2006/table">
            <a:tbl>
              <a:tblPr/>
              <a:tblGrid>
                <a:gridCol w="782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4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68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0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6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25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255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03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6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965.549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965.549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7270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611557" y="1941918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1557" y="1281251"/>
            <a:ext cx="782759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231157"/>
              </p:ext>
            </p:extLst>
          </p:nvPr>
        </p:nvGraphicFramePr>
        <p:xfrm>
          <a:off x="611557" y="2268390"/>
          <a:ext cx="7827593" cy="4087965"/>
        </p:xfrm>
        <a:graphic>
          <a:graphicData uri="http://schemas.openxmlformats.org/drawingml/2006/table">
            <a:tbl>
              <a:tblPr/>
              <a:tblGrid>
                <a:gridCol w="714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3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31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31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05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48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48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151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3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75.144.445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75.141.445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75.101.489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2503383,0%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75.144.445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75.141.445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75.101.489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2503383,0%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5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6043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82431" y="2022364"/>
            <a:ext cx="2854030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4703" y="1431271"/>
            <a:ext cx="804569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688016"/>
              </p:ext>
            </p:extLst>
          </p:nvPr>
        </p:nvGraphicFramePr>
        <p:xfrm>
          <a:off x="509875" y="2253642"/>
          <a:ext cx="8047808" cy="4323315"/>
        </p:xfrm>
        <a:graphic>
          <a:graphicData uri="http://schemas.openxmlformats.org/drawingml/2006/table">
            <a:tbl>
              <a:tblPr/>
              <a:tblGrid>
                <a:gridCol w="717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26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3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6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77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77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146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69" marR="7969" marT="7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2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69" marR="7969" marT="796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205.433.688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280.431.723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74.998.035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191.410.815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16.206.459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16.468.400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261.941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13.041.485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22.028.628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22.182.698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154.070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9.481.363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217.093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217.093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217.093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38.462.419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38.262.419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12.521.006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14.818.883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8.063.917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14.818.883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8.063.917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23.443.536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23.443.536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4.457.089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Campaña de Invierno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5.293.105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5.293.105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0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Primaria, Ley N° 20.645 Trato Usuario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12.025.225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12.025.225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Digital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4.720.883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4.720.883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4.457.089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2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Pañales para adulto mayor y personas en situación de discapacidad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1.404.323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1.404.323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24.533.363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24.533.363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13.366.199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24.531.906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24.531.906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13.366.199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92.769.799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122.534.182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122.534.182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92.769.799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Concesiones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11.149.832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11.149.832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5.947.373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 la Construcción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90.259.314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90.259.314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73.671.537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Equipamiento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13.486.133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13.486.133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12.365.452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al Mobiliario no Clínico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291.946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291.946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271.029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Modificación Contratos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7.346.957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7.346.957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514.408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Clínico Universidad de Chile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50.012.870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5001387,0%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50.012.870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5001387,0%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14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69" marR="7969" marT="796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9932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28649" y="2267197"/>
            <a:ext cx="7886703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49" y="1426769"/>
            <a:ext cx="788649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648304"/>
              </p:ext>
            </p:extLst>
          </p:nvPr>
        </p:nvGraphicFramePr>
        <p:xfrm>
          <a:off x="628650" y="2459876"/>
          <a:ext cx="7886496" cy="3896473"/>
        </p:xfrm>
        <a:graphic>
          <a:graphicData uri="http://schemas.openxmlformats.org/drawingml/2006/table">
            <a:tbl>
              <a:tblPr/>
              <a:tblGrid>
                <a:gridCol w="678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4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88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94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94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88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88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212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2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754.079.779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750.228.148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-3.851.631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216.639.845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42.343.611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903.969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-41.439.642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5.571.866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689.393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-4.882.473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36.771.745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214.576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-36.557.169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653.979.311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23.205.049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-630.774.262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653.979.311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23.205.049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-630.774.262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53.312.629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-2.924.871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53.312.629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-2.924.871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6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 Contratista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53.312.629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-2.924.871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669.353.609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669.353.609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213.776.269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669.353.609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669.353.609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213.776.269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627.895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627.895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47.954.511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47.954.511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20.131.705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1.166.691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1.166.691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260.515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12.975.199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12.975.199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2.047.182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26.537.769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26.537.769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10.078.046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96.132.866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96.132.866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16.223.951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88.787.188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88.787.188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26.068.147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8.797.293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8.797.293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1.415.590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2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599.651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599.651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139.363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69.171.795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69.171.795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24.481.474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25.105.268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25.105.268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14.805.410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11.686.972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11.686.972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2.319.275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16.610.535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16.610.535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6.817.453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1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3.854.934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3.854.934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1.279.368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871514" y="6230057"/>
            <a:ext cx="6840759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71514" y="1278709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F2C13B57-C247-4154-9BDC-3D33CFC6C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389426"/>
              </p:ext>
            </p:extLst>
          </p:nvPr>
        </p:nvGraphicFramePr>
        <p:xfrm>
          <a:off x="871514" y="2132856"/>
          <a:ext cx="781528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2422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1757" y="2073923"/>
            <a:ext cx="7940486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55543" y="1311437"/>
            <a:ext cx="78867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024605"/>
              </p:ext>
            </p:extLst>
          </p:nvPr>
        </p:nvGraphicFramePr>
        <p:xfrm>
          <a:off x="628651" y="2348884"/>
          <a:ext cx="7886698" cy="3888424"/>
        </p:xfrm>
        <a:graphic>
          <a:graphicData uri="http://schemas.openxmlformats.org/drawingml/2006/table">
            <a:tbl>
              <a:tblPr/>
              <a:tblGrid>
                <a:gridCol w="67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43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89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94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94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89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89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906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3.311.022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3.311.022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730.638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29.825.358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29.825.358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14.598.178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31.299.703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31.299.703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19.208.492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3.972.209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3.972.209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424.672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10.105.197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10.105.197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560.166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10.332.354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10.332.354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1.971.613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6.758.669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6.758.669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146.041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4.173.062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4.173.062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825.647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9.320.572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9.320.572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2.181.947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15.591.347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15.591.347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4.797.858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18.533.583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18.533.583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1.830.621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5.750.652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5.750.652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237.038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44.117.481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44.117.481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20.094.193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26.809.273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26.809.273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2.022.038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39.444.560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39.444.560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18.079.648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1.519.357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3.452.892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2.863.576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877.650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52.392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9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63102" y="2189025"/>
            <a:ext cx="7886699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8232" y="1297335"/>
            <a:ext cx="78866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373554"/>
              </p:ext>
            </p:extLst>
          </p:nvPr>
        </p:nvGraphicFramePr>
        <p:xfrm>
          <a:off x="618232" y="2491759"/>
          <a:ext cx="7907533" cy="3811001"/>
        </p:xfrm>
        <a:graphic>
          <a:graphicData uri="http://schemas.openxmlformats.org/drawingml/2006/table">
            <a:tbl>
              <a:tblPr/>
              <a:tblGrid>
                <a:gridCol w="711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40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15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15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64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64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15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158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13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3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14.354.715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15.392.115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1.037.400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10.693.458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11.360.797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11.307.908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-52.889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7.816.889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2.362.873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2.424.067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1.371.115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1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266.251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266.251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1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1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1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2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1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130.881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130.881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1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1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127.813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1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499.016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1.151.751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1.148.019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1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236.139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1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1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65373,5%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1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3548" y="140674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2EFE38F-1FE1-428A-9BF4-C545346F84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2271225"/>
              </p:ext>
            </p:extLst>
          </p:nvPr>
        </p:nvGraphicFramePr>
        <p:xfrm>
          <a:off x="539552" y="2018690"/>
          <a:ext cx="784887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6488" y="1372814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4724" y="196390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106012"/>
              </p:ext>
            </p:extLst>
          </p:nvPr>
        </p:nvGraphicFramePr>
        <p:xfrm>
          <a:off x="539552" y="2290466"/>
          <a:ext cx="7920879" cy="4104450"/>
        </p:xfrm>
        <a:graphic>
          <a:graphicData uri="http://schemas.openxmlformats.org/drawingml/2006/table">
            <a:tbl>
              <a:tblPr/>
              <a:tblGrid>
                <a:gridCol w="330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23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75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23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9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72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370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0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9.953.176.100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11.497.567.803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1.544.391.703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8.765.482.101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3.670.847.758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3.817.425.350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146.577.592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2.925.291.284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2.150.901.021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2.392.772.034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241.871.013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1.909.098.358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658.965.006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956.197.499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297.232.493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832.080.194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2.560.033.903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3.100.606.978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540.573.075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2.160.855.310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85.462.417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84.605.801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57.301.223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23.406.694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23.151.170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25.905.229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10138,1%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54.574.953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78.996.181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24.421.228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23.262.766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654.779.916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654.779.916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218.799.959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7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71.136.228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71.136.228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11.504.194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7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92.769.799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7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188.040.704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185.959.331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508.613.785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24436,5%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7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28650" y="1270815"/>
            <a:ext cx="814724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 RESUMEN POR CAPÍTULOS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833784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361461"/>
              </p:ext>
            </p:extLst>
          </p:nvPr>
        </p:nvGraphicFramePr>
        <p:xfrm>
          <a:off x="539552" y="2170431"/>
          <a:ext cx="8147246" cy="4185919"/>
        </p:xfrm>
        <a:graphic>
          <a:graphicData uri="http://schemas.openxmlformats.org/drawingml/2006/table">
            <a:tbl>
              <a:tblPr/>
              <a:tblGrid>
                <a:gridCol w="254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3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9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1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6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1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71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71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61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15.713.757.003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16.280.702.931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566.945.928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12.616.253.176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8.346.308.116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8.903.845.644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557.537.528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6.922.916.862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2.266.638.770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80.229.946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1.425.782.488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1.580.747.782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-41.647.792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1.335.926.633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GRD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3.529.470.735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-29.173.754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2.931.627.193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34.688.893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42.480.853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7.791.960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30.778.505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NACIONAL DE ABASTECIMIENTOS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11.157.307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12.536.830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1.379.523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8.646.784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7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516.168.426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901.531.436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385.363.010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787.200.022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7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REDES ASISTENCIALES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959.513.467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1.030.659.871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71.146.404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408.050.660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Subsecretaría de Redes Asistenciales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205.433.688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280.431.723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74.998.035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191.410.815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Sectorial de Salud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754.079.779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750.228.148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-3.851.631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216.639.845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7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SUPRINTENDENCIA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14.354.715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15.392.115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1.037.400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10.693.458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47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426787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2785" y="2103472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46966" y="1315580"/>
            <a:ext cx="78866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660312"/>
              </p:ext>
            </p:extLst>
          </p:nvPr>
        </p:nvGraphicFramePr>
        <p:xfrm>
          <a:off x="617028" y="2636918"/>
          <a:ext cx="7898320" cy="3719435"/>
        </p:xfrm>
        <a:graphic>
          <a:graphicData uri="http://schemas.openxmlformats.org/drawingml/2006/table">
            <a:tbl>
              <a:tblPr/>
              <a:tblGrid>
                <a:gridCol w="345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8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0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0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9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55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14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1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76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0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Servicio de Salud de Arica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95.354.824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103.399.856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8.045.032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80.789.243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Iquique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129.285.184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192.797.838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63.512.654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135.881.183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Antofagasta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245.697.652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270.928.484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25.230.832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219.130.611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Atacama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123.781.521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147.270.451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23.488.930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109.265.308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Coquimbo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302.083.445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358.446.825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56.363.380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278.906.239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216.331.651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326.947.500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110.615.849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200.330.223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353.712.715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464.045.109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110.332.394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319.218.070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113.200.973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128.387.785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15.186.812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96.233.464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Ohiggins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315.216.018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344.366.456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29.150.438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272.755.545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407.773.823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508.544.159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100.770.336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360.892.109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211.020.379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250.140.153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39.119.774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196.633.747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6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312.900.701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341.687.575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28.786.874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275.551.009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6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188.438.973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215.871.891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27.432.918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161.917.333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6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201.709.312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215.718.919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14.009.607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162.712.956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6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85.496.173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94.892.212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9.396.039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78.471.311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6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114.635.853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160.935.420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46.299.567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113.663.802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6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377.761.074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448.119.082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70.358.008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349.241.574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999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521558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558" y="2168843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3" y="1415723"/>
            <a:ext cx="797579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451073"/>
              </p:ext>
            </p:extLst>
          </p:nvPr>
        </p:nvGraphicFramePr>
        <p:xfrm>
          <a:off x="539554" y="2492897"/>
          <a:ext cx="7975795" cy="3863450"/>
        </p:xfrm>
        <a:graphic>
          <a:graphicData uri="http://schemas.openxmlformats.org/drawingml/2006/table">
            <a:tbl>
              <a:tblPr/>
              <a:tblGrid>
                <a:gridCol w="348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1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7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8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5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26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3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190.000.173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206.916.763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16.916.590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157.419.404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126.825.900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145.499.771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18.673.871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110.178.651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225.471.450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247.275.298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21.803.848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185.046.488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102.830.349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113.716.789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10.886.440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84.011.511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120.507.030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132.287.156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11.780.126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101.681.754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364.460.210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396.300.350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31.840.140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317.700.240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374.205.766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414.857.137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40.651.371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342.254.593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432.495.603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477.539.466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45.043.863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353.368.951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320.858.371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368.703.900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47.845.529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275.534.867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3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454.802.491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600.193.825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145.391.334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467.813.489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3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480.456.475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530.560.882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50.104.407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398.942.684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3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 FET COVID-19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3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383.464.843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65.391.325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-318.073.518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3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68.235.487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69.226.033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990.546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58.511.405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3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11.371.686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182.370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8.235.906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3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10.584.861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11.210.064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625.203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7.964.786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3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105.435.712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155.014.430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49.578.718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114.064.806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359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8" y="1369413"/>
            <a:ext cx="800084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FONDO NACIONAL DE SALUD FET COVID-19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3598" y="22640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275462"/>
              </p:ext>
            </p:extLst>
          </p:nvPr>
        </p:nvGraphicFramePr>
        <p:xfrm>
          <a:off x="603598" y="2822395"/>
          <a:ext cx="8000849" cy="3517971"/>
        </p:xfrm>
        <a:graphic>
          <a:graphicData uri="http://schemas.openxmlformats.org/drawingml/2006/table">
            <a:tbl>
              <a:tblPr/>
              <a:tblGrid>
                <a:gridCol w="282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5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7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1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12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12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595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90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85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FET - Covid-19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 Prestaciones Médicas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03663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988</TotalTime>
  <Words>8530</Words>
  <Application>Microsoft Office PowerPoint</Application>
  <PresentationFormat>Presentación en pantalla (4:3)</PresentationFormat>
  <Paragraphs>5017</Paragraphs>
  <Slides>31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7" baseType="lpstr">
      <vt:lpstr>Arial</vt:lpstr>
      <vt:lpstr>Arial Black</vt:lpstr>
      <vt:lpstr>Calibri</vt:lpstr>
      <vt:lpstr>Times New Roman</vt:lpstr>
      <vt:lpstr>Verdana</vt:lpstr>
      <vt:lpstr>1_Tema de Office</vt:lpstr>
      <vt:lpstr>EJECUCIÓN ACUMULADA DE GASTOS PRESUPUESTARIOS AL MES DE AGOSTO DE 2021 PARTIDA 16: MINISTERIO DE SALUD</vt:lpstr>
      <vt:lpstr>Presentación de PowerPoint</vt:lpstr>
      <vt:lpstr>Presentación de PowerPoint</vt:lpstr>
      <vt:lpstr>Presentación de PowerPoint</vt:lpstr>
      <vt:lpstr>EJECUCIÓN ACUMULADA DE GASTOS A AGOSTO DE 2021  PARTIDA 16 MINISTERIO DE  SALUD</vt:lpstr>
      <vt:lpstr>Presentación de PowerPoint</vt:lpstr>
      <vt:lpstr>Presentación de PowerPoint</vt:lpstr>
      <vt:lpstr>Presentación de PowerPoint</vt:lpstr>
      <vt:lpstr>EJECUCIÓN ACUMULADA DE GASTOS A AGOSTO DE 2021  PARTIDA 16.CAPITULO 02. PROGRAMA FONDO NACIONAL DE SALUD FET COVID-19</vt:lpstr>
      <vt:lpstr>EJECUCIÓN ACUMULADA DE GASTOS A AGOSTO DE 2021  PARTIDA 16.CAPITULO 02. PROGRAMA 01: FONDO NACIONAL DE SALUD</vt:lpstr>
      <vt:lpstr>EJECUCIÓN ACUMULADA DE GASTOS A AGOSTO DE 2021  PARTIDA 16.CAPITULO 02. PROGRAMA 01: FONDO NACIONAL DE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RCATALAN</cp:lastModifiedBy>
  <cp:revision>82</cp:revision>
  <dcterms:created xsi:type="dcterms:W3CDTF">2020-01-06T19:24:32Z</dcterms:created>
  <dcterms:modified xsi:type="dcterms:W3CDTF">2021-10-18T20:48:51Z</dcterms:modified>
</cp:coreProperties>
</file>