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9" r:id="rId3"/>
    <p:sldId id="304" r:id="rId4"/>
    <p:sldId id="305" r:id="rId5"/>
    <p:sldId id="264" r:id="rId6"/>
    <p:sldId id="263" r:id="rId7"/>
    <p:sldId id="265" r:id="rId8"/>
    <p:sldId id="268" r:id="rId9"/>
    <p:sldId id="271" r:id="rId10"/>
    <p:sldId id="301" r:id="rId11"/>
    <p:sldId id="302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8114302137353608"/>
          <c:y val="4.34770030559730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B9-4890-AF50-9097864FBF1D}"/>
            </c:ext>
          </c:extLst>
        </c:ser>
        <c:ser>
          <c:idx val="0"/>
          <c:order val="1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B9-4890-AF50-9097864FBF1D}"/>
            </c:ext>
          </c:extLst>
        </c:ser>
        <c:ser>
          <c:idx val="1"/>
          <c:order val="2"/>
          <c:tx>
            <c:strRef>
              <c:f>'Partida 14'!$C$30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B9-4890-AF50-9097864FBF1D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B9-4890-AF50-9097864FBF1D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B9-4890-AF50-9097864FBF1D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B9-4890-AF50-9097864FBF1D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B9-4890-AF50-9097864FBF1D}"/>
                </c:ext>
              </c:extLst>
            </c:dLbl>
            <c:dLbl>
              <c:idx val="7"/>
              <c:layout>
                <c:manualLayout>
                  <c:x val="6.4412238325282593E-3"/>
                  <c:y val="1.1851850008461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B9-4890-AF50-9097864FBF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14'!$D$30:$K$30</c:f>
              <c:numCache>
                <c:formatCode>0.0%</c:formatCode>
                <c:ptCount val="8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  <c:pt idx="4">
                  <c:v>8.2381574754010617E-2</c:v>
                </c:pt>
                <c:pt idx="5">
                  <c:v>8.7857165688746852E-2</c:v>
                </c:pt>
                <c:pt idx="6">
                  <c:v>0.12682820780006357</c:v>
                </c:pt>
                <c:pt idx="7">
                  <c:v>8.0800516789431176E-2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B9-4890-AF50-9097864FBF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76-4736-A833-36611D2BF159}"/>
            </c:ext>
          </c:extLst>
        </c:ser>
        <c:ser>
          <c:idx val="0"/>
          <c:order val="1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76-4736-A833-36611D2BF159}"/>
            </c:ext>
          </c:extLst>
        </c:ser>
        <c:ser>
          <c:idx val="1"/>
          <c:order val="2"/>
          <c:tx>
            <c:strRef>
              <c:f>'Partida 14'!$C$23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76-4736-A833-36611D2BF159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76-4736-A833-36611D2BF159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76-4736-A833-36611D2BF159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76-4736-A833-36611D2BF159}"/>
                </c:ext>
              </c:extLst>
            </c:dLbl>
            <c:dLbl>
              <c:idx val="4"/>
              <c:layout>
                <c:manualLayout>
                  <c:x val="-1.3093289689034371E-2"/>
                  <c:y val="1.1887070953957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76-4736-A833-36611D2BF159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76-4736-A833-36611D2BF159}"/>
                </c:ext>
              </c:extLst>
            </c:dLbl>
            <c:dLbl>
              <c:idx val="6"/>
              <c:layout>
                <c:manualLayout>
                  <c:x val="-5.6737588652482268E-2"/>
                  <c:y val="-2.3774141907915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76-4736-A833-36611D2BF159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76-4736-A833-36611D2BF159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76-4736-A833-36611D2BF159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76-4736-A833-36611D2BF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14'!$D$23:$K$23</c:f>
              <c:numCache>
                <c:formatCode>0.0%</c:formatCode>
                <c:ptCount val="8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  <c:pt idx="4">
                  <c:v>0.39531662422949609</c:v>
                </c:pt>
                <c:pt idx="5">
                  <c:v>0.48379696355682289</c:v>
                </c:pt>
                <c:pt idx="6">
                  <c:v>0.52564989665109885</c:v>
                </c:pt>
                <c:pt idx="7">
                  <c:v>0.60645041344052997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F76-4736-A833-36611D2BF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722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5D19635-EF56-4014-870B-2C6FB0A4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05F0CE2-0C62-43EC-8384-4478720E78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12">
            <a:extLst>
              <a:ext uri="{FF2B5EF4-FFF2-40B4-BE49-F238E27FC236}">
                <a16:creationId xmlns:a16="http://schemas.microsoft.com/office/drawing/2014/main" id="{9AE71C98-2105-4DB9-8D97-2383D63DC1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1800200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509" y="1813860"/>
            <a:ext cx="787752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5333" y="1161946"/>
            <a:ext cx="78946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7F7C9A-03F5-4056-B3A6-910656B8D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187451"/>
              </p:ext>
            </p:extLst>
          </p:nvPr>
        </p:nvGraphicFramePr>
        <p:xfrm>
          <a:off x="567397" y="2178985"/>
          <a:ext cx="7894637" cy="2038076"/>
        </p:xfrm>
        <a:graphic>
          <a:graphicData uri="http://schemas.openxmlformats.org/drawingml/2006/table">
            <a:tbl>
              <a:tblPr/>
              <a:tblGrid>
                <a:gridCol w="255572">
                  <a:extLst>
                    <a:ext uri="{9D8B030D-6E8A-4147-A177-3AD203B41FA5}">
                      <a16:colId xmlns:a16="http://schemas.microsoft.com/office/drawing/2014/main" val="1422244106"/>
                    </a:ext>
                  </a:extLst>
                </a:gridCol>
                <a:gridCol w="255572">
                  <a:extLst>
                    <a:ext uri="{9D8B030D-6E8A-4147-A177-3AD203B41FA5}">
                      <a16:colId xmlns:a16="http://schemas.microsoft.com/office/drawing/2014/main" val="3829213602"/>
                    </a:ext>
                  </a:extLst>
                </a:gridCol>
                <a:gridCol w="255572">
                  <a:extLst>
                    <a:ext uri="{9D8B030D-6E8A-4147-A177-3AD203B41FA5}">
                      <a16:colId xmlns:a16="http://schemas.microsoft.com/office/drawing/2014/main" val="2836883977"/>
                    </a:ext>
                  </a:extLst>
                </a:gridCol>
                <a:gridCol w="3151210">
                  <a:extLst>
                    <a:ext uri="{9D8B030D-6E8A-4147-A177-3AD203B41FA5}">
                      <a16:colId xmlns:a16="http://schemas.microsoft.com/office/drawing/2014/main" val="2730890111"/>
                    </a:ext>
                  </a:extLst>
                </a:gridCol>
                <a:gridCol w="684935">
                  <a:extLst>
                    <a:ext uri="{9D8B030D-6E8A-4147-A177-3AD203B41FA5}">
                      <a16:colId xmlns:a16="http://schemas.microsoft.com/office/drawing/2014/main" val="2034899808"/>
                    </a:ext>
                  </a:extLst>
                </a:gridCol>
                <a:gridCol w="684935">
                  <a:extLst>
                    <a:ext uri="{9D8B030D-6E8A-4147-A177-3AD203B41FA5}">
                      <a16:colId xmlns:a16="http://schemas.microsoft.com/office/drawing/2014/main" val="711912212"/>
                    </a:ext>
                  </a:extLst>
                </a:gridCol>
                <a:gridCol w="684935">
                  <a:extLst>
                    <a:ext uri="{9D8B030D-6E8A-4147-A177-3AD203B41FA5}">
                      <a16:colId xmlns:a16="http://schemas.microsoft.com/office/drawing/2014/main" val="3318975119"/>
                    </a:ext>
                  </a:extLst>
                </a:gridCol>
                <a:gridCol w="684935">
                  <a:extLst>
                    <a:ext uri="{9D8B030D-6E8A-4147-A177-3AD203B41FA5}">
                      <a16:colId xmlns:a16="http://schemas.microsoft.com/office/drawing/2014/main" val="3254689306"/>
                    </a:ext>
                  </a:extLst>
                </a:gridCol>
                <a:gridCol w="623597">
                  <a:extLst>
                    <a:ext uri="{9D8B030D-6E8A-4147-A177-3AD203B41FA5}">
                      <a16:colId xmlns:a16="http://schemas.microsoft.com/office/drawing/2014/main" val="296876595"/>
                    </a:ext>
                  </a:extLst>
                </a:gridCol>
                <a:gridCol w="613374">
                  <a:extLst>
                    <a:ext uri="{9D8B030D-6E8A-4147-A177-3AD203B41FA5}">
                      <a16:colId xmlns:a16="http://schemas.microsoft.com/office/drawing/2014/main" val="3648348888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918638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67084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42.572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51712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303430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8091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476791"/>
                  </a:ext>
                </a:extLst>
              </a:tr>
              <a:tr h="153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47481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25693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62846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16801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64925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8554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3019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730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393" y="1740352"/>
            <a:ext cx="8028060" cy="320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5" y="1124744"/>
            <a:ext cx="8028060" cy="60125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84AB6C-3578-4BC2-9531-707E6109E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458220"/>
              </p:ext>
            </p:extLst>
          </p:nvPr>
        </p:nvGraphicFramePr>
        <p:xfrm>
          <a:off x="576385" y="2133919"/>
          <a:ext cx="8028060" cy="2074679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358609700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775627102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988623584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2490712973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440449995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615016694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42734830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608500023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264619291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1305780430"/>
                    </a:ext>
                  </a:extLst>
                </a:gridCol>
              </a:tblGrid>
              <a:tr h="126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468807"/>
                  </a:ext>
                </a:extLst>
              </a:tr>
              <a:tr h="388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837519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748447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1.846.139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211758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273605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23193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140594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221460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827683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946460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076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613754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664589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301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2993" y="119675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797095"/>
              </p:ext>
            </p:extLst>
          </p:nvPr>
        </p:nvGraphicFramePr>
        <p:xfrm>
          <a:off x="462993" y="2011722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600138"/>
              </p:ext>
            </p:extLst>
          </p:nvPr>
        </p:nvGraphicFramePr>
        <p:xfrm>
          <a:off x="4571952" y="2011722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2474" y="1157133"/>
            <a:ext cx="799684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20939"/>
              </p:ext>
            </p:extLst>
          </p:nvPr>
        </p:nvGraphicFramePr>
        <p:xfrm>
          <a:off x="607602" y="2043773"/>
          <a:ext cx="7924838" cy="365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8439" y="1165926"/>
            <a:ext cx="790712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406204"/>
              </p:ext>
            </p:extLst>
          </p:nvPr>
        </p:nvGraphicFramePr>
        <p:xfrm>
          <a:off x="618438" y="1988841"/>
          <a:ext cx="7907121" cy="3703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00" y="1821994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0926" y="1178864"/>
            <a:ext cx="80129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3E8930-0926-447B-BE7F-2553719C6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724997"/>
              </p:ext>
            </p:extLst>
          </p:nvPr>
        </p:nvGraphicFramePr>
        <p:xfrm>
          <a:off x="548940" y="2187120"/>
          <a:ext cx="8012959" cy="2189499"/>
        </p:xfrm>
        <a:graphic>
          <a:graphicData uri="http://schemas.openxmlformats.org/drawingml/2006/table">
            <a:tbl>
              <a:tblPr/>
              <a:tblGrid>
                <a:gridCol w="726479">
                  <a:extLst>
                    <a:ext uri="{9D8B030D-6E8A-4147-A177-3AD203B41FA5}">
                      <a16:colId xmlns:a16="http://schemas.microsoft.com/office/drawing/2014/main" val="1668183515"/>
                    </a:ext>
                  </a:extLst>
                </a:gridCol>
                <a:gridCol w="3057720">
                  <a:extLst>
                    <a:ext uri="{9D8B030D-6E8A-4147-A177-3AD203B41FA5}">
                      <a16:colId xmlns:a16="http://schemas.microsoft.com/office/drawing/2014/main" val="184893886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1262134817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3206235484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1849530132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702078603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232355776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2355114437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172615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13422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54.535.171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11.366.221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33.072.877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59614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18.630.441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12.012.414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8298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2.033.758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1430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2018181,8%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4383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809.346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68509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14.348.850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9.229.812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4.189.736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57486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405.806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45627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99565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99590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11.910.692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6749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1.237.110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120107,8%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23959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58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5" y="1882576"/>
            <a:ext cx="799749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5" y="1196752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164513-2F0F-4EE1-B26F-10648294D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53071"/>
              </p:ext>
            </p:extLst>
          </p:nvPr>
        </p:nvGraphicFramePr>
        <p:xfrm>
          <a:off x="531536" y="2247701"/>
          <a:ext cx="7997494" cy="1330178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790581571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2371567456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1026673625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826724498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70428388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40381849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02206261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2829657293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518501260"/>
                    </a:ext>
                  </a:extLst>
                </a:gridCol>
              </a:tblGrid>
              <a:tr h="131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0717"/>
                  </a:ext>
                </a:extLst>
              </a:tr>
              <a:tr h="402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57289"/>
                  </a:ext>
                </a:extLst>
              </a:tr>
              <a:tr h="172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54.535.171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11.366.221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33.072.877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087862"/>
                  </a:ext>
                </a:extLst>
              </a:tr>
              <a:tr h="14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17.229.837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4.768.027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8.354.157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352510"/>
                  </a:ext>
                </a:extLst>
              </a:tr>
              <a:tr h="14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1.949.129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03581"/>
                  </a:ext>
                </a:extLst>
              </a:tr>
              <a:tr h="164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28.994.784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5.052.788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20.481.231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69487"/>
                  </a:ext>
                </a:extLst>
              </a:tr>
              <a:tr h="164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4.273.100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2.288.360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6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945" y="1782985"/>
            <a:ext cx="7960536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4640" y="1141652"/>
            <a:ext cx="7945840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EA267D-5D02-4CC4-928B-598DDBC1F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733904"/>
              </p:ext>
            </p:extLst>
          </p:nvPr>
        </p:nvGraphicFramePr>
        <p:xfrm>
          <a:off x="570192" y="2120730"/>
          <a:ext cx="7950288" cy="2326218"/>
        </p:xfrm>
        <a:graphic>
          <a:graphicData uri="http://schemas.openxmlformats.org/drawingml/2006/table">
            <a:tbl>
              <a:tblPr/>
              <a:tblGrid>
                <a:gridCol w="266431">
                  <a:extLst>
                    <a:ext uri="{9D8B030D-6E8A-4147-A177-3AD203B41FA5}">
                      <a16:colId xmlns:a16="http://schemas.microsoft.com/office/drawing/2014/main" val="2735387059"/>
                    </a:ext>
                  </a:extLst>
                </a:gridCol>
                <a:gridCol w="266431">
                  <a:extLst>
                    <a:ext uri="{9D8B030D-6E8A-4147-A177-3AD203B41FA5}">
                      <a16:colId xmlns:a16="http://schemas.microsoft.com/office/drawing/2014/main" val="3710554876"/>
                    </a:ext>
                  </a:extLst>
                </a:gridCol>
                <a:gridCol w="266431">
                  <a:extLst>
                    <a:ext uri="{9D8B030D-6E8A-4147-A177-3AD203B41FA5}">
                      <a16:colId xmlns:a16="http://schemas.microsoft.com/office/drawing/2014/main" val="40552923"/>
                    </a:ext>
                  </a:extLst>
                </a:gridCol>
                <a:gridCol w="3005336">
                  <a:extLst>
                    <a:ext uri="{9D8B030D-6E8A-4147-A177-3AD203B41FA5}">
                      <a16:colId xmlns:a16="http://schemas.microsoft.com/office/drawing/2014/main" val="1761794627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520661320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2082458410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2996760589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946429609"/>
                    </a:ext>
                  </a:extLst>
                </a:gridCol>
                <a:gridCol w="650090">
                  <a:extLst>
                    <a:ext uri="{9D8B030D-6E8A-4147-A177-3AD203B41FA5}">
                      <a16:colId xmlns:a16="http://schemas.microsoft.com/office/drawing/2014/main" val="3130621021"/>
                    </a:ext>
                  </a:extLst>
                </a:gridCol>
                <a:gridCol w="639433">
                  <a:extLst>
                    <a:ext uri="{9D8B030D-6E8A-4147-A177-3AD203B41FA5}">
                      <a16:colId xmlns:a16="http://schemas.microsoft.com/office/drawing/2014/main" val="2459560669"/>
                    </a:ext>
                  </a:extLst>
                </a:gridCol>
              </a:tblGrid>
              <a:tr h="126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865128"/>
                  </a:ext>
                </a:extLst>
              </a:tr>
              <a:tr h="387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181535"/>
                  </a:ext>
                </a:extLst>
              </a:tr>
              <a:tr h="166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17.229.837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8.354.157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177609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9.548.909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17650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1.390.930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3853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346636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237960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7159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404577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07750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354707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850546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28684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52394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67004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6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339" y="1836238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3340" y="1152303"/>
            <a:ext cx="79095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C8C88F-AE38-4358-AFCB-75DDEF437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147678"/>
              </p:ext>
            </p:extLst>
          </p:nvPr>
        </p:nvGraphicFramePr>
        <p:xfrm>
          <a:off x="566190" y="2132856"/>
          <a:ext cx="7886701" cy="233112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87669181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32780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4021384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940846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442036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3976797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574317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7245863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44906135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49120216"/>
                    </a:ext>
                  </a:extLst>
                </a:gridCol>
              </a:tblGrid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42220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1.949.129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0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1155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9915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2746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8811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7577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701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7766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3181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7114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748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897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6030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27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872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331" y="1822607"/>
            <a:ext cx="8004857" cy="244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80994" y="1167820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4055F5-C8FA-4D66-B067-FCE9E1DFA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288568"/>
              </p:ext>
            </p:extLst>
          </p:nvPr>
        </p:nvGraphicFramePr>
        <p:xfrm>
          <a:off x="587139" y="2141246"/>
          <a:ext cx="8015857" cy="3970114"/>
        </p:xfrm>
        <a:graphic>
          <a:graphicData uri="http://schemas.openxmlformats.org/drawingml/2006/table">
            <a:tbl>
              <a:tblPr/>
              <a:tblGrid>
                <a:gridCol w="259496">
                  <a:extLst>
                    <a:ext uri="{9D8B030D-6E8A-4147-A177-3AD203B41FA5}">
                      <a16:colId xmlns:a16="http://schemas.microsoft.com/office/drawing/2014/main" val="3091626348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2403504117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3174935526"/>
                    </a:ext>
                  </a:extLst>
                </a:gridCol>
                <a:gridCol w="3199597">
                  <a:extLst>
                    <a:ext uri="{9D8B030D-6E8A-4147-A177-3AD203B41FA5}">
                      <a16:colId xmlns:a16="http://schemas.microsoft.com/office/drawing/2014/main" val="3329064148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1708358993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648857278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3541658452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1848731233"/>
                    </a:ext>
                  </a:extLst>
                </a:gridCol>
                <a:gridCol w="633172">
                  <a:extLst>
                    <a:ext uri="{9D8B030D-6E8A-4147-A177-3AD203B41FA5}">
                      <a16:colId xmlns:a16="http://schemas.microsoft.com/office/drawing/2014/main" val="3521271826"/>
                    </a:ext>
                  </a:extLst>
                </a:gridCol>
                <a:gridCol w="622792">
                  <a:extLst>
                    <a:ext uri="{9D8B030D-6E8A-4147-A177-3AD203B41FA5}">
                      <a16:colId xmlns:a16="http://schemas.microsoft.com/office/drawing/2014/main" val="220713503"/>
                    </a:ext>
                  </a:extLst>
                </a:gridCol>
              </a:tblGrid>
              <a:tr h="122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497382"/>
                  </a:ext>
                </a:extLst>
              </a:tr>
              <a:tr h="375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912758"/>
                  </a:ext>
                </a:extLst>
              </a:tr>
              <a:tr h="1609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28.994.784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5.052.788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20.481.231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03115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4.636.387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2.989.098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49208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358.698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68233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18408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27193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206.292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55013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206.292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18145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54782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961938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157.547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98090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4.189.685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32070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4.189.685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409412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74837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28194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08080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78869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140520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629538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61.964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42379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61.964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98140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11.910.692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08901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11.910.692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60663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445.815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70957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8.698.754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3646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2.099.782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2312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142.375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81628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541289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44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3921</TotalTime>
  <Words>2047</Words>
  <Application>Microsoft Office PowerPoint</Application>
  <PresentationFormat>Presentación en pantalla (4:3)</PresentationFormat>
  <Paragraphs>1093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de Office</vt:lpstr>
      <vt:lpstr>EJECUCIÓN ACUMULADA DE GASTOS PRESUPUESTARIOS AL MES DE AGOSTO DE 2021 PARTIDA 14:  MINISTERIO DE BIENES NACIONALES</vt:lpstr>
      <vt:lpstr>Presentación de PowerPoint</vt:lpstr>
      <vt:lpstr>Presentación de PowerPoint</vt:lpstr>
      <vt:lpstr>Presentación de PowerPoint</vt:lpstr>
      <vt:lpstr>EJECUCIÓN ACUMULADA DE GASTOS A AGOSTO DE 2021  PARTIDA 14 MINISTERIO DE BIENES NACIONALES</vt:lpstr>
      <vt:lpstr>EJECUCIÓN ACUMULADA DE GASTOS A AGOSTO DE 2021  PARTIDA 14 RESUMEN POR CAPÍTULOS</vt:lpstr>
      <vt:lpstr>EJECUCIÓN ACUMULADA DE GASTOS A AGOSTO DE 2021  PARTIDA 14. CAPÍTULO 01. PROGRAMA 01: SUBSECRETARÍA DE BIENES NACIONALES </vt:lpstr>
      <vt:lpstr>EJECUCIÓN ACUMULADA DE GASTOS A AGOSTO DE 2021  PARTIDA 14. CAPÍTULO 01. PROGRAMA 03: REGULARIZACIÓN DE LA PROPIEDAD RAÍZ</vt:lpstr>
      <vt:lpstr>EJECUCIÓN ACUMULADA DE GASTOS A AGOSTO DE 2021  PARTIDA 14. CAPÍTULO 01. PROGRAMA 04: ADMINISTRACIÓN DE BIENES</vt:lpstr>
      <vt:lpstr>EJECUCIÓN ACUMULADA DE GASTOS A AGOSTO DE 2021  PARTIDA 14. CAPÍTULO 01. PROGRAMA 04: ADMINISTRACIÓN DE BIENES</vt:lpstr>
      <vt:lpstr>EJECUCIÓN ACUMULADA DE GASTOS A AGOSTO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275</cp:revision>
  <cp:lastPrinted>2019-10-14T13:03:08Z</cp:lastPrinted>
  <dcterms:created xsi:type="dcterms:W3CDTF">2016-06-23T13:38:47Z</dcterms:created>
  <dcterms:modified xsi:type="dcterms:W3CDTF">2021-10-18T00:59:26Z</dcterms:modified>
</cp:coreProperties>
</file>