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6"/>
  </p:notesMasterIdLst>
  <p:handoutMasterIdLst>
    <p:handoutMasterId r:id="rId3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33" r:id="rId15"/>
    <p:sldId id="321" r:id="rId16"/>
    <p:sldId id="339" r:id="rId17"/>
    <p:sldId id="322" r:id="rId18"/>
    <p:sldId id="323" r:id="rId19"/>
    <p:sldId id="324" r:id="rId20"/>
    <p:sldId id="325" r:id="rId21"/>
    <p:sldId id="326" r:id="rId22"/>
    <p:sldId id="319" r:id="rId23"/>
    <p:sldId id="332" r:id="rId24"/>
    <p:sldId id="338" r:id="rId25"/>
    <p:sldId id="334" r:id="rId26"/>
    <p:sldId id="331" r:id="rId27"/>
    <p:sldId id="330" r:id="rId28"/>
    <p:sldId id="329" r:id="rId29"/>
    <p:sldId id="328" r:id="rId30"/>
    <p:sldId id="336" r:id="rId31"/>
    <p:sldId id="335" r:id="rId32"/>
    <p:sldId id="337" r:id="rId33"/>
    <p:sldId id="327" r:id="rId34"/>
    <p:sldId id="340" r:id="rId3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780" y="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viewProps" Target="viewProps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Hoja_de_c_lculo_de_Microsoft_Excel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 i="0" baseline="0">
                <a:effectLst/>
              </a:rPr>
              <a:t>Distribución Presupuesto Inicial por Subtítulos de Gasto</a:t>
            </a:r>
            <a:endParaRPr lang="es-CL" sz="1100">
              <a:effectLst/>
            </a:endParaRPr>
          </a:p>
        </c:rich>
      </c:tx>
      <c:layout>
        <c:manualLayout>
          <c:xMode val="edge"/>
          <c:yMode val="edge"/>
          <c:x val="0.23914691198633331"/>
          <c:y val="0.196728332205721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0046341068299075E-2"/>
          <c:y val="0.29189577681038587"/>
          <c:w val="0.96527777777777779"/>
          <c:h val="0.43046478565179352"/>
        </c:manualLayout>
      </c:layout>
      <c:pie3DChart>
        <c:varyColors val="1"/>
        <c:ser>
          <c:idx val="0"/>
          <c:order val="0"/>
          <c:tx>
            <c:strRef>
              <c:f>'Partida 13'!$D$63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D09-4530-AB48-01B861B6F4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D09-4530-AB48-01B861B6F4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D09-4530-AB48-01B861B6F4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D09-4530-AB48-01B861B6F48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D09-4530-AB48-01B861B6F4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D09-4530-AB48-01B861B6F48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13'!$C$64:$C$69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INICIATIVAS DE INVERSIÓN                                                        </c:v>
                </c:pt>
                <c:pt idx="4">
                  <c:v>PRÉSTAMOS           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13'!$D$64:$D$69</c:f>
              <c:numCache>
                <c:formatCode>#,##0</c:formatCode>
                <c:ptCount val="6"/>
                <c:pt idx="0">
                  <c:v>215709768</c:v>
                </c:pt>
                <c:pt idx="1">
                  <c:v>58173813</c:v>
                </c:pt>
                <c:pt idx="2">
                  <c:v>161586436</c:v>
                </c:pt>
                <c:pt idx="3">
                  <c:v>3353507</c:v>
                </c:pt>
                <c:pt idx="4">
                  <c:v>89861262</c:v>
                </c:pt>
                <c:pt idx="5">
                  <c:v>227694320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D09-4530-AB48-01B861B6F48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3.3316599848015167E-2"/>
          <c:y val="0.77203227474537617"/>
          <c:w val="0.91113277894230449"/>
          <c:h val="0.193584460375278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8.6748105084995211E-2"/>
          <c:y val="0.102204834024336"/>
          <c:w val="0.89040661973328106"/>
          <c:h val="0.6495701601476539"/>
        </c:manualLayout>
      </c:layout>
      <c:lineChart>
        <c:grouping val="standard"/>
        <c:varyColors val="0"/>
        <c:ser>
          <c:idx val="2"/>
          <c:order val="0"/>
          <c:tx>
            <c:strRef>
              <c:f>'[13.xlsx]Partida 13'!$C$22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13'!$D$22:$O$22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0.11650833832651834</c:v>
                </c:pt>
                <c:pt idx="2">
                  <c:v>0.21789340508221777</c:v>
                </c:pt>
                <c:pt idx="3">
                  <c:v>0.31546752389159288</c:v>
                </c:pt>
                <c:pt idx="4">
                  <c:v>0.40454346833866656</c:v>
                </c:pt>
                <c:pt idx="5">
                  <c:v>0.49669152472025307</c:v>
                </c:pt>
                <c:pt idx="6">
                  <c:v>0.58289365358605905</c:v>
                </c:pt>
                <c:pt idx="7">
                  <c:v>0.65143906015164132</c:v>
                </c:pt>
                <c:pt idx="8">
                  <c:v>0.72746791638458541</c:v>
                </c:pt>
                <c:pt idx="9">
                  <c:v>0.80015751785603972</c:v>
                </c:pt>
                <c:pt idx="10">
                  <c:v>0.87854044155065913</c:v>
                </c:pt>
                <c:pt idx="11">
                  <c:v>0.99251656983233771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'[13.xlsx]Partida 13'!$C$23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13'!$D$23:$O$23</c:f>
              <c:numCache>
                <c:formatCode>0.0%</c:formatCode>
                <c:ptCount val="12"/>
                <c:pt idx="0">
                  <c:v>4.5506122343900321E-2</c:v>
                </c:pt>
                <c:pt idx="1">
                  <c:v>0.11491136199166692</c:v>
                </c:pt>
                <c:pt idx="2">
                  <c:v>0.22005666775595142</c:v>
                </c:pt>
                <c:pt idx="3">
                  <c:v>0.32516004515734992</c:v>
                </c:pt>
                <c:pt idx="4">
                  <c:v>0.4024433856505516</c:v>
                </c:pt>
                <c:pt idx="5">
                  <c:v>0.48371334766331031</c:v>
                </c:pt>
                <c:pt idx="6">
                  <c:v>0.55356643521811599</c:v>
                </c:pt>
                <c:pt idx="7">
                  <c:v>0.62954488697371802</c:v>
                </c:pt>
                <c:pt idx="8">
                  <c:v>0.70370226586664442</c:v>
                </c:pt>
                <c:pt idx="9">
                  <c:v>0.76028429464728409</c:v>
                </c:pt>
                <c:pt idx="10">
                  <c:v>0.86080419746733439</c:v>
                </c:pt>
                <c:pt idx="11">
                  <c:v>0.98924947501608862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2"/>
          <c:tx>
            <c:strRef>
              <c:f>'[13.xlsx]Partida 13'!$C$24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E863-4A77-B609-8D0C10467E5D}"/>
              </c:ext>
            </c:extLst>
          </c:dPt>
          <c:dLbls>
            <c:dLbl>
              <c:idx val="0"/>
              <c:layout>
                <c:manualLayout>
                  <c:x val="-4.2988364772160489E-2"/>
                  <c:y val="3.9618894987249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E863-4A77-B609-8D0C10467E5D}"/>
                </c:ext>
              </c:extLst>
            </c:dLbl>
            <c:dLbl>
              <c:idx val="1"/>
              <c:layout>
                <c:manualLayout>
                  <c:x val="-3.7383177570093497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BB49-49D1-8127-ABD1DD0ECC16}"/>
                </c:ext>
              </c:extLst>
            </c:dLbl>
            <c:dLbl>
              <c:idx val="2"/>
              <c:layout>
                <c:manualLayout>
                  <c:x val="-4.3613707165109032E-2"/>
                  <c:y val="5.949254703603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B49-49D1-8127-ABD1DD0ECC16}"/>
                </c:ext>
              </c:extLst>
            </c:dLbl>
            <c:dLbl>
              <c:idx val="3"/>
              <c:layout>
                <c:manualLayout>
                  <c:x val="-4.1536863966770511E-2"/>
                  <c:y val="5.2493423855326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BB49-49D1-8127-ABD1DD0ECC16}"/>
                </c:ext>
              </c:extLst>
            </c:dLbl>
            <c:dLbl>
              <c:idx val="4"/>
              <c:layout>
                <c:manualLayout>
                  <c:x val="-3.7383177570093455E-2"/>
                  <c:y val="6.2992108626391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B49-49D1-8127-ABD1DD0ECC16}"/>
                </c:ext>
              </c:extLst>
            </c:dLbl>
            <c:dLbl>
              <c:idx val="5"/>
              <c:layout>
                <c:manualLayout>
                  <c:x val="-3.7383177570093531E-2"/>
                  <c:y val="5.2493423855326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7A56-4060-824F-7E4C5FAC4EC2}"/>
                </c:ext>
              </c:extLst>
            </c:dLbl>
            <c:dLbl>
              <c:idx val="6"/>
              <c:layout>
                <c:manualLayout>
                  <c:x val="-4.7767393561786012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3F50-4E7A-9F6D-0AF1F3DB60D8}"/>
                </c:ext>
              </c:extLst>
            </c:dLbl>
            <c:dLbl>
              <c:idx val="7"/>
              <c:layout>
                <c:manualLayout>
                  <c:x val="-4.9844236760124609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3F50-4E7A-9F6D-0AF1F3DB60D8}"/>
                </c:ext>
              </c:extLst>
            </c:dLbl>
            <c:dLbl>
              <c:idx val="8"/>
              <c:layout>
                <c:manualLayout>
                  <c:x val="-4.5690550363447636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F50-4E7A-9F6D-0AF1F3DB60D8}"/>
                </c:ext>
              </c:extLst>
            </c:dLbl>
            <c:dLbl>
              <c:idx val="9"/>
              <c:layout>
                <c:manualLayout>
                  <c:x val="-3.3229491173416559E-2"/>
                  <c:y val="3.1496054313195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F50-4E7A-9F6D-0AF1F3DB60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13'!$D$24:$K$24</c:f>
              <c:numCache>
                <c:formatCode>0.0%</c:formatCode>
                <c:ptCount val="8"/>
                <c:pt idx="0">
                  <c:v>4.0323206726136269E-2</c:v>
                </c:pt>
                <c:pt idx="1">
                  <c:v>0.12253255703017579</c:v>
                </c:pt>
                <c:pt idx="2">
                  <c:v>0.23156664016124215</c:v>
                </c:pt>
                <c:pt idx="3">
                  <c:v>0.31377029580049232</c:v>
                </c:pt>
                <c:pt idx="4">
                  <c:v>0.39320081703568532</c:v>
                </c:pt>
                <c:pt idx="5">
                  <c:v>0.4801514462924828</c:v>
                </c:pt>
                <c:pt idx="6">
                  <c:v>0.54355963032573573</c:v>
                </c:pt>
                <c:pt idx="7">
                  <c:v>0.61930708942650203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4205496"/>
        <c:axId val="464207456"/>
      </c:lineChart>
      <c:catAx>
        <c:axId val="464205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4207456"/>
        <c:crosses val="autoZero"/>
        <c:auto val="1"/>
        <c:lblAlgn val="ctr"/>
        <c:lblOffset val="100"/>
        <c:noMultiLvlLbl val="0"/>
      </c:catAx>
      <c:valAx>
        <c:axId val="46420745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420549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'[13.xlsx]Partida 13'!$C$29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13'!$D$29:$O$29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6.7329647358866054E-2</c:v>
                </c:pt>
                <c:pt idx="2">
                  <c:v>0.10251717366272182</c:v>
                </c:pt>
                <c:pt idx="3">
                  <c:v>9.7574118809375138E-2</c:v>
                </c:pt>
                <c:pt idx="4">
                  <c:v>9.0266690873798711E-2</c:v>
                </c:pt>
                <c:pt idx="5">
                  <c:v>0.10233769051308687</c:v>
                </c:pt>
                <c:pt idx="6">
                  <c:v>8.8205315442897017E-2</c:v>
                </c:pt>
                <c:pt idx="7">
                  <c:v>7.7931350926418189E-2</c:v>
                </c:pt>
                <c:pt idx="8">
                  <c:v>8.1320379961063893E-2</c:v>
                </c:pt>
                <c:pt idx="9">
                  <c:v>7.2689601471454354E-2</c:v>
                </c:pt>
                <c:pt idx="10">
                  <c:v>8.4962428527516926E-2</c:v>
                </c:pt>
                <c:pt idx="11">
                  <c:v>0.12613003861161651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98-42BF-929C-94565FD56B46}"/>
            </c:ext>
          </c:extLst>
        </c:ser>
        <c:ser>
          <c:idx val="0"/>
          <c:order val="1"/>
          <c:tx>
            <c:strRef>
              <c:f>'[13.xlsx]Partida 13'!$C$30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13'!$D$30:$O$30</c:f>
              <c:numCache>
                <c:formatCode>0.0%</c:formatCode>
                <c:ptCount val="12"/>
                <c:pt idx="0">
                  <c:v>4.5506122343900321E-2</c:v>
                </c:pt>
                <c:pt idx="1">
                  <c:v>6.9996170565702842E-2</c:v>
                </c:pt>
                <c:pt idx="2">
                  <c:v>0.10933352309056353</c:v>
                </c:pt>
                <c:pt idx="3">
                  <c:v>0.10294127414896519</c:v>
                </c:pt>
                <c:pt idx="4">
                  <c:v>7.8181445740577796E-2</c:v>
                </c:pt>
                <c:pt idx="5">
                  <c:v>7.5612878517171384E-2</c:v>
                </c:pt>
                <c:pt idx="6">
                  <c:v>6.9853087554805723E-2</c:v>
                </c:pt>
                <c:pt idx="7">
                  <c:v>7.5978451755602014E-2</c:v>
                </c:pt>
                <c:pt idx="8">
                  <c:v>8.0201152044641566E-2</c:v>
                </c:pt>
                <c:pt idx="9">
                  <c:v>8.5282485670520256E-2</c:v>
                </c:pt>
                <c:pt idx="10">
                  <c:v>0.10051990282005026</c:v>
                </c:pt>
                <c:pt idx="11">
                  <c:v>0.14237714611781987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2"/>
          <c:tx>
            <c:strRef>
              <c:f>'[13.xlsx]Partida 13'!$C$31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1.79533162885208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AF0B-425B-9363-CA34B565823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13'!$D$31:$K$31</c:f>
              <c:numCache>
                <c:formatCode>0.0%</c:formatCode>
                <c:ptCount val="8"/>
                <c:pt idx="0">
                  <c:v>4.0323206726136269E-2</c:v>
                </c:pt>
                <c:pt idx="1">
                  <c:v>8.3396072917030939E-2</c:v>
                </c:pt>
                <c:pt idx="2">
                  <c:v>0.10968023647318037</c:v>
                </c:pt>
                <c:pt idx="3">
                  <c:v>8.7316231044955644E-2</c:v>
                </c:pt>
                <c:pt idx="4">
                  <c:v>8.8602623010525086E-2</c:v>
                </c:pt>
                <c:pt idx="5">
                  <c:v>8.8656778103983966E-2</c:v>
                </c:pt>
                <c:pt idx="6">
                  <c:v>6.3408184033252879E-2</c:v>
                </c:pt>
                <c:pt idx="7">
                  <c:v>7.600283899122981E-2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64438424"/>
        <c:axId val="464432936"/>
      </c:barChart>
      <c:catAx>
        <c:axId val="464438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4432936"/>
        <c:crosses val="autoZero"/>
        <c:auto val="1"/>
        <c:lblAlgn val="ctr"/>
        <c:lblOffset val="100"/>
        <c:noMultiLvlLbl val="0"/>
      </c:catAx>
      <c:valAx>
        <c:axId val="46443293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644384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18-10-2021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70054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593867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041433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66313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937521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36063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513124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324706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953622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886151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076769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742484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113420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59517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18-10-2021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18-10-2021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18-10-2021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18-10-2021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8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5719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18-10-2021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2312" y="457199"/>
            <a:ext cx="1095375" cy="704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uadro de texto 2"/>
          <p:cNvSpPr txBox="1">
            <a:spLocks noChangeArrowheads="1"/>
          </p:cNvSpPr>
          <p:nvPr userDrawn="1"/>
        </p:nvSpPr>
        <p:spPr bwMode="auto">
          <a:xfrm>
            <a:off x="742950" y="457199"/>
            <a:ext cx="1562100" cy="10572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2600" b="0" i="0" u="sng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OPS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Oficina de Información, Análisis y Asesoría Presupuestaria </a:t>
            </a:r>
            <a:endParaRPr kumimoji="0" lang="es-CL" altLang="es-CL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CL" altLang="es-CL" sz="800" b="1" i="0" u="none" strike="noStrike" cap="none" normalizeH="0" baseline="0" dirty="0" smtClean="0">
                <a:ln>
                  <a:noFill/>
                </a:ln>
                <a:solidFill>
                  <a:srgbClr val="2F5496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Senado de Chile</a:t>
            </a:r>
            <a:endParaRPr kumimoji="0" lang="es-CL" altLang="es-C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AGOSTO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AGRICULTURA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</a:t>
            </a:r>
            <a:r>
              <a:rPr lang="es-CL" sz="1200" dirty="0" smtClean="0"/>
              <a:t>septiembre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474" y="642900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22470" y="184323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6003" y="1281890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DE ESTUDIOS Y POLÍTICAS AGRARIAS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027837"/>
              </p:ext>
            </p:extLst>
          </p:nvPr>
        </p:nvGraphicFramePr>
        <p:xfrm>
          <a:off x="422470" y="2204858"/>
          <a:ext cx="8210796" cy="4078844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018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30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27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18.041.624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219.050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15.306.922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4.109.595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4.114.527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2.661.422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749.839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749.839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284.100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12.830.746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12.830.746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12.083.676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206.499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619.497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206.499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12.211.249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12.211.249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11.877.177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Estadísticas Continuas Intercensales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537.776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537.776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436.308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VIII Censo Agropecuario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11.604.678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11.378.953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Estudio Indicadores de Calidad de Vida Rural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68.795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01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6874" y="650560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z="1000" smtClean="0"/>
              <a:t>11</a:t>
            </a:fld>
            <a:endParaRPr lang="es-CL" sz="100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874" y="187688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…..1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7766" y="1275510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548629"/>
              </p:ext>
            </p:extLst>
          </p:nvPr>
        </p:nvGraphicFramePr>
        <p:xfrm>
          <a:off x="552997" y="2169806"/>
          <a:ext cx="8155935" cy="4331848"/>
        </p:xfrm>
        <a:graphic>
          <a:graphicData uri="http://schemas.openxmlformats.org/drawingml/2006/table">
            <a:tbl>
              <a:tblPr/>
              <a:tblGrid>
                <a:gridCol w="8171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1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84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49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711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711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711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711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174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2806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088" marR="8088" marT="8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088" marR="8088" marT="808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03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730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308.383.838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304.145.059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-4.238.779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211.769.211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8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43.098.921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43.281.938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183.017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28.202.566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8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6.408.868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6.719.472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310.604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4.084.109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8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1.116.940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11169400,0%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8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1.116.940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11169400,0%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8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84.078.104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83.767.500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-310.604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56.154.740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8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84.074.658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83.764.054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-310.604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56.154.740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8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Contratación del Seguro Agrícola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984.717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984.717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603.863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61,3%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8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21.353.972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21.043.368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-310.604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9.926.405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8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1.662.978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1.662.978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1.972.498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118,6%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Desarrollo de Capacidades Productivas y Empresariales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1.868.801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1.868.801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1.260.889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8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 Asesoría Técnica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11.117.691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11.117.691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5.655.445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28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20.104.198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20.104.198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16.903.040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1.867.239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1.867.239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1.867.239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8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19.574.180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19.574.180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15.767.062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1.537.731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1.537.731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781.394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8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2.749.400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2.749.400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956.663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34,8%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8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para Comercialización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1.253.751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1.253.751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460.242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36,7%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8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Latinoamericana de Instituciones Financieras para el Desarrollo - ALIDE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3.446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8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80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593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549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088" marR="8088" marT="808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088" marR="8088" marT="808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6741" y="649922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6798" y="178010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 …..2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6798" y="1216763"/>
            <a:ext cx="81773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517183"/>
              </p:ext>
            </p:extLst>
          </p:nvPr>
        </p:nvGraphicFramePr>
        <p:xfrm>
          <a:off x="516741" y="2071010"/>
          <a:ext cx="8197398" cy="4359555"/>
        </p:xfrm>
        <a:graphic>
          <a:graphicData uri="http://schemas.openxmlformats.org/drawingml/2006/table">
            <a:tbl>
              <a:tblPr/>
              <a:tblGrid>
                <a:gridCol w="821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3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3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88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1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2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127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27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546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868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65" marR="9065" marT="906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1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675.401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675.401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438.849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74.131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74.131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73.650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601.270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601.270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365.199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60,7%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8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-6.900.975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8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-6.900.975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8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61.062.949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8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61.062.949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8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59.577.415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59.577.415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42.496.984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8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25.398.301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25.398.301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17.904.994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8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 financiamiento art. 3°, Ley N° 18.450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1.859.985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1.859.985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652.279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8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- COBIN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3.025.561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3.025.561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8.692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8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58.232.773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8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77.360.277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58.232.773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8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21.102.965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21.102.965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11.689.958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8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Inversiones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3.600.590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3.600.590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2.431.853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8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18.751.633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18.751.633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16.544.948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88,2%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38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15.483.549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15.483.549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13.374.783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8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Praderas Suplementarias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4.876.824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4.876.824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4.634.933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8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1.484.160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1.484.160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862.905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75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1.268.209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1.268.209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1.109.652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75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1.892.095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1.892.095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1.200.712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63,5%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38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para Comercialización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298.782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298.782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117.503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38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Servicios de Asesoría Técnica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8.601.470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8.601.470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6.265.526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72,8%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38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2.476.285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3868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2.479.179 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2.476.285</a:t>
                      </a:r>
                    </a:p>
                  </a:txBody>
                  <a:tcPr marL="9065" marR="9065" marT="906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065" marR="9065" marT="906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2704" y="611478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51303" y="264963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8062" y="1508722"/>
            <a:ext cx="817733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</a:t>
            </a:r>
            <a:b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AGROPECUARIO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555581"/>
              </p:ext>
            </p:extLst>
          </p:nvPr>
        </p:nvGraphicFramePr>
        <p:xfrm>
          <a:off x="485367" y="3227726"/>
          <a:ext cx="8201433" cy="2597941"/>
        </p:xfrm>
        <a:graphic>
          <a:graphicData uri="http://schemas.openxmlformats.org/drawingml/2006/table">
            <a:tbl>
              <a:tblPr/>
              <a:tblGrid>
                <a:gridCol w="8216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5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5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85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32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16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167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167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583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7711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486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7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1.012.282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995.822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7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995.822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71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6.831.965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995.822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5658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24701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0040" y="2575851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1656222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 :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9339715"/>
              </p:ext>
            </p:extLst>
          </p:nvPr>
        </p:nvGraphicFramePr>
        <p:xfrm>
          <a:off x="518864" y="3165092"/>
          <a:ext cx="8167935" cy="2015947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829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65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06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2940"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29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239.991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4033" y="210848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149395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737531"/>
              </p:ext>
            </p:extLst>
          </p:nvPr>
        </p:nvGraphicFramePr>
        <p:xfrm>
          <a:off x="518861" y="2420887"/>
          <a:ext cx="8167939" cy="4141457"/>
        </p:xfrm>
        <a:graphic>
          <a:graphicData uri="http://schemas.openxmlformats.org/drawingml/2006/table">
            <a:tbl>
              <a:tblPr/>
              <a:tblGrid>
                <a:gridCol w="818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3327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98" marR="9298" marT="9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98" marR="9298" marT="92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14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491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28.879.023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2.198.633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19.671.989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23.087.109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23.146.383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59.274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15.205.241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2.006.234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1.999.920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-6.314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863.189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3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516.309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516.299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1.145.666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516.309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516.299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1.145.666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3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10.678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633.913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623.235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389.380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618.745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618.735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373.913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3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Sanitarias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618.745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618.735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373.913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60,4%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10.668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15.168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15.467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66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Oficial de Agencias Certificadoras de Semillas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857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988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Análisis de Semillas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5.021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9.521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10.059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105,7%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66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para la Protección de las Obtenciones Vegetales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4.557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4.557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4.551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103.932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134.219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103.932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3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24.364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24.354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215.225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883,4%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3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1.814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1.814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2.625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144,7%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665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22.550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22.540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212.600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942,8%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3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778.514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3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1.442.120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778.514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54,0%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3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981.795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981.785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970.842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332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981.795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981.785 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970.842</a:t>
                      </a:r>
                    </a:p>
                  </a:txBody>
                  <a:tcPr marL="9298" marR="9298" marT="92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298" marR="9298" marT="929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614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9226" y="525081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9226" y="257325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472" y="1559200"/>
            <a:ext cx="816793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INSPECCIONES EXPORTACIONES SILVOAGROPECUARIAS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35705568"/>
              </p:ext>
            </p:extLst>
          </p:nvPr>
        </p:nvGraphicFramePr>
        <p:xfrm>
          <a:off x="518864" y="3005319"/>
          <a:ext cx="8167935" cy="2160241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04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567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243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22.030.720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626.235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14.784.217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0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19.183.826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19.267.112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83.286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12.970.763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0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2.220.649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2.220.649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1.287.230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0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526.224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04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542.949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526.224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11592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3728" y="215655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7176" y="1414713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DESARROLLO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700280"/>
              </p:ext>
            </p:extLst>
          </p:nvPr>
        </p:nvGraphicFramePr>
        <p:xfrm>
          <a:off x="493728" y="2466131"/>
          <a:ext cx="8167942" cy="3629182"/>
        </p:xfrm>
        <a:graphic>
          <a:graphicData uri="http://schemas.openxmlformats.org/drawingml/2006/table">
            <a:tbl>
              <a:tblPr/>
              <a:tblGrid>
                <a:gridCol w="8183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88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967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1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14.095.118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243.839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8.876.124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10.698.846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10.733.127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34.281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6.926.267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2.965.322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2.942.782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-22.540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1.616.976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102.745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102.745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Tuberculosis Bovina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72.070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72.065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Veterinario Permanente del Cono Sur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Mundial de Sanidad Animal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59.605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59.600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8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228.091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58" y="604036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58" y="246294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4036" y="1418316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VIGILANCIA Y CONTROL SILVOAGRÍCOLA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0763328"/>
              </p:ext>
            </p:extLst>
          </p:nvPr>
        </p:nvGraphicFramePr>
        <p:xfrm>
          <a:off x="518858" y="2800004"/>
          <a:ext cx="8167942" cy="3240360"/>
        </p:xfrm>
        <a:graphic>
          <a:graphicData uri="http://schemas.openxmlformats.org/drawingml/2006/table">
            <a:tbl>
              <a:tblPr/>
              <a:tblGrid>
                <a:gridCol w="811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7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52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13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13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134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134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657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22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19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9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30.779.992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370.070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19.975.119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18.929.693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18.974.637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44.944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12.547.839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11.430.743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10.812.008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-618.735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6.435.123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49.472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Sanidad Vegetal del Cono Sur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23.185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23.185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la Viña y el Vino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26.291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26.287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943.871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943.861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942.685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943.871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943.861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942.685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2614" y="237614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51000" y="156523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07: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CONTROLES FRONTERIZOS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350926"/>
              </p:ext>
            </p:extLst>
          </p:nvPr>
        </p:nvGraphicFramePr>
        <p:xfrm>
          <a:off x="453254" y="2674538"/>
          <a:ext cx="8210796" cy="3571901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952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90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2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16.410.721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564.291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9.205.258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13.283.753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13.318.768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7.690.618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2.180.432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2.180.432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1.014.762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75.539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34.639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34.639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40.900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2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488.166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5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529.276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488.166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58962" y="1412776"/>
            <a:ext cx="82192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EFC2BD2-CA67-4E59-AD39-BFF2E84577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7164193"/>
              </p:ext>
            </p:extLst>
          </p:nvPr>
        </p:nvGraphicFramePr>
        <p:xfrm>
          <a:off x="565944" y="2289175"/>
          <a:ext cx="8148280" cy="4012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12277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181" y="206409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1295930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08: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GESTIÓN Y CONSERVACIÓN DE RECURSOS NATURALES RENOVABLES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7378588"/>
              </p:ext>
            </p:extLst>
          </p:nvPr>
        </p:nvGraphicFramePr>
        <p:xfrm>
          <a:off x="518861" y="2353065"/>
          <a:ext cx="8167939" cy="3769712"/>
        </p:xfrm>
        <a:graphic>
          <a:graphicData uri="http://schemas.openxmlformats.org/drawingml/2006/table">
            <a:tbl>
              <a:tblPr/>
              <a:tblGrid>
                <a:gridCol w="8257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7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57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945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051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28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926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13.736.354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6.941.014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5.780.777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5.794.552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3.734.079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475.386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475.386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252.392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7.394.590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7.394.590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2.885.541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2.851.078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7.360.100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2.851.078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34.490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Agrícola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0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la Conservación de las Especies Migratorias de Animales Silvestres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21.677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031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el Comercio Internacional de Especies Amenazadas de Fauna y Flora Silvestre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51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7444" y="62464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67606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5171" y="1556792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09: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LABORATORIOS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2465036"/>
              </p:ext>
            </p:extLst>
          </p:nvPr>
        </p:nvGraphicFramePr>
        <p:xfrm>
          <a:off x="505172" y="3040375"/>
          <a:ext cx="8167935" cy="3206064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907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341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00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7.157.481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516.094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4.552.356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9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4.960.512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4.982.063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3.235.836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9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1.485.006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1.485.006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826.900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9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195.859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195.859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9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146.779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146.779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9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49.080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49.080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9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484.313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90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494.543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484.313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89924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23002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43493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MANEJO DEL FUEGO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853917"/>
              </p:ext>
            </p:extLst>
          </p:nvPr>
        </p:nvGraphicFramePr>
        <p:xfrm>
          <a:off x="518864" y="2527724"/>
          <a:ext cx="8167935" cy="2387342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494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995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85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443.867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94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443.867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9951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80526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472" y="242640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00607" y="1559769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2676829"/>
              </p:ext>
            </p:extLst>
          </p:nvPr>
        </p:nvGraphicFramePr>
        <p:xfrm>
          <a:off x="518864" y="2856884"/>
          <a:ext cx="8167935" cy="2948380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04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509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93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3.417.979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1.594.134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1.594.134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655.626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0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15.817.268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15.817.268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2.723.360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38.993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0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0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04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15.900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1353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128497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44263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40422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CORPORACIÓN NACIONAL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8932330"/>
              </p:ext>
            </p:extLst>
          </p:nvPr>
        </p:nvGraphicFramePr>
        <p:xfrm>
          <a:off x="510872" y="2880105"/>
          <a:ext cx="8167935" cy="3240360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22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195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79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20.925.387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1.431.169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14.170.683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16.276.171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16.345.242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69.071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10.955.838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2.709.413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2.709.413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1.538.849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508.624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313.905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22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1.362.091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89717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1365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6896" y="232463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38313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MANEJO DEL FUEGO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7053900"/>
              </p:ext>
            </p:extLst>
          </p:nvPr>
        </p:nvGraphicFramePr>
        <p:xfrm>
          <a:off x="518864" y="2776762"/>
          <a:ext cx="8167935" cy="3231080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477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83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50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35.422.137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76.906.748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41.484.611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57.979.357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16.921.238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19.256.743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2.335.505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14.335.588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15.034.624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46.538.800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31.504.176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32.704.440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130.342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94.468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3.466.275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136.001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-3.330.274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10.844.861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4437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4848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23260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1176" y="136710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ÁREAS SILVESTRES PROTEGIDAS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6881216"/>
              </p:ext>
            </p:extLst>
          </p:nvPr>
        </p:nvGraphicFramePr>
        <p:xfrm>
          <a:off x="518865" y="2578814"/>
          <a:ext cx="8167935" cy="3663064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482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039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4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17.627.963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18.477.906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849.943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11.955.204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13.391.458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13.449.580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8.453.922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4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3.211.428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3.211.428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1.684.463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4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4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Jardín Botánico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204.746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294.746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-820.331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4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-820.331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4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1.522.073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48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1.522.152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1.522.073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9573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9743" y="629450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207014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99743" y="127840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593997"/>
              </p:ext>
            </p:extLst>
          </p:nvPr>
        </p:nvGraphicFramePr>
        <p:xfrm>
          <a:off x="518864" y="2374581"/>
          <a:ext cx="8167936" cy="3888994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9087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454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5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38.047.944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22.525.902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-15.522.042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13.719.734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13.129.736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13.185.799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56.063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8.503.652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5.023.331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5.023.331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2.053.185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172.992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172.992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Investigación Ley Bosque Nativo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642.108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172.992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9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Naciones Unidas contra la Desertificación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9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9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-17.621.404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9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946.605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9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946.605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9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1.631.355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946.605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9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2.043.300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908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2.043.299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2.043.300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8145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5073" y="57332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9069" y="258532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650729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DE ARBORIZACIÓN URBANA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7949032"/>
              </p:ext>
            </p:extLst>
          </p:nvPr>
        </p:nvGraphicFramePr>
        <p:xfrm>
          <a:off x="533371" y="2931447"/>
          <a:ext cx="8171725" cy="2785855"/>
        </p:xfrm>
        <a:graphic>
          <a:graphicData uri="http://schemas.openxmlformats.org/drawingml/2006/table">
            <a:tbl>
              <a:tblPr/>
              <a:tblGrid>
                <a:gridCol w="81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4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4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02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7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31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9715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004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0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1.408.232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884.357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860.737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525.131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442.218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442.218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253.949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715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105.277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4078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7444" y="549812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7160" y="293318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54340" y="1901626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PROGRAMAS DE EMPLEOS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2029752"/>
              </p:ext>
            </p:extLst>
          </p:nvPr>
        </p:nvGraphicFramePr>
        <p:xfrm>
          <a:off x="520019" y="3297491"/>
          <a:ext cx="7886701" cy="2200638"/>
        </p:xfrm>
        <a:graphic>
          <a:graphicData uri="http://schemas.openxmlformats.org/drawingml/2006/table">
            <a:tbl>
              <a:tblPr/>
              <a:tblGrid>
                <a:gridCol w="7901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8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44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0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0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014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01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75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08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569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672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9.913.337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9.913.337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7.087.138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0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6.989.520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6.989.520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5.307.120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0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1.935.478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872.117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0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119.810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0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868.529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3020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1504901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8" name="1 Gráfico">
            <a:extLst>
              <a:ext uri="{FF2B5EF4-FFF2-40B4-BE49-F238E27FC236}">
                <a16:creationId xmlns:a16="http://schemas.microsoft.com/office/drawing/2014/main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52929265"/>
              </p:ext>
            </p:extLst>
          </p:nvPr>
        </p:nvGraphicFramePr>
        <p:xfrm>
          <a:off x="539552" y="2165573"/>
          <a:ext cx="8147248" cy="41907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4585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39491" y="305878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639491" y="142876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AREAS SILVESTRES PROTEGIDAS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8257479"/>
              </p:ext>
            </p:extLst>
          </p:nvPr>
        </p:nvGraphicFramePr>
        <p:xfrm>
          <a:off x="490304" y="3506461"/>
          <a:ext cx="8167935" cy="1810958"/>
        </p:xfrm>
        <a:graphic>
          <a:graphicData uri="http://schemas.openxmlformats.org/drawingml/2006/table">
            <a:tbl>
              <a:tblPr/>
              <a:tblGrid>
                <a:gridCol w="81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4555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200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2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5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574861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0284" y="611249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6896" y="2312123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611560" y="1564526"/>
            <a:ext cx="79260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PROGRAMA: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 FET COVID-19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455476"/>
              </p:ext>
            </p:extLst>
          </p:nvPr>
        </p:nvGraphicFramePr>
        <p:xfrm>
          <a:off x="611560" y="2757600"/>
          <a:ext cx="7926051" cy="3330857"/>
        </p:xfrm>
        <a:graphic>
          <a:graphicData uri="http://schemas.openxmlformats.org/drawingml/2006/table">
            <a:tbl>
              <a:tblPr/>
              <a:tblGrid>
                <a:gridCol w="5764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2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893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3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82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71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61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1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6.602.712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1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135.117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1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1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1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6.467.595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17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6.467.595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34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46.587.427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6.467.595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809591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7793" y="620263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7793" y="21644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 1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419599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9477228"/>
              </p:ext>
            </p:extLst>
          </p:nvPr>
        </p:nvGraphicFramePr>
        <p:xfrm>
          <a:off x="539520" y="2530233"/>
          <a:ext cx="8169004" cy="3672405"/>
        </p:xfrm>
        <a:graphic>
          <a:graphicData uri="http://schemas.openxmlformats.org/drawingml/2006/table">
            <a:tbl>
              <a:tblPr/>
              <a:tblGrid>
                <a:gridCol w="818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4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4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4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9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2426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68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43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128.831.968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81.922.942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-46.909.026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47.795.579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5.442.903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5.544.174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101.271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3.703.139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806.312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770.976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-35.336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409.198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1.917.028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1.085.943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1.917.028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1.085.943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1.964.428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1.917.028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1.085.943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141.502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426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206.040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141.502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9164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17" y="642900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09" y="216223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</a:t>
            </a:r>
            <a:r>
              <a:rPr lang="es-CL" sz="12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2021                                                                                                             2 de 2</a:t>
            </a: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138416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889801"/>
              </p:ext>
            </p:extLst>
          </p:nvPr>
        </p:nvGraphicFramePr>
        <p:xfrm>
          <a:off x="517796" y="2379374"/>
          <a:ext cx="8169004" cy="4011646"/>
        </p:xfrm>
        <a:graphic>
          <a:graphicData uri="http://schemas.openxmlformats.org/drawingml/2006/table">
            <a:tbl>
              <a:tblPr/>
              <a:tblGrid>
                <a:gridCol w="818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23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23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39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184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842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842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84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29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5072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145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0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47.305.546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248.810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47.305.546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248.810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-47.056.736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880.716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1.212.022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1.212.022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527.065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0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378.325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0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1.763.160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1.763.160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353.651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0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41.445.907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0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69.753.212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41.445.907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0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INDAP - Pre financiamiento art. 3°, Ley N° 18.450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1.098.777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1.098.777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828.268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014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68.654.435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40.617.639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0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0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129.174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36215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66600" y="1325739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a16="http://schemas.microsoft.com/office/drawing/2014/main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7963458"/>
              </p:ext>
            </p:extLst>
          </p:nvPr>
        </p:nvGraphicFramePr>
        <p:xfrm>
          <a:off x="466600" y="1916832"/>
          <a:ext cx="8220200" cy="42920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806" y="1294600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6203850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06313" y="1925330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3143976"/>
              </p:ext>
            </p:extLst>
          </p:nvPr>
        </p:nvGraphicFramePr>
        <p:xfrm>
          <a:off x="595113" y="2132856"/>
          <a:ext cx="7662235" cy="3929301"/>
        </p:xfrm>
        <a:graphic>
          <a:graphicData uri="http://schemas.openxmlformats.org/drawingml/2006/table">
            <a:tbl>
              <a:tblPr/>
              <a:tblGrid>
                <a:gridCol w="8928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852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28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28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28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281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1286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29448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268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7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756.379.206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832.297.041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75.917.835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515.447.458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9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215.709.768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227.730.306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12.020.538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150.005.323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9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58.173.813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110.388.688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52.214.875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59.882.251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9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571.979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571.919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2.318.235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9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161.586.436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163.822.426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2.235.990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104.853.968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9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134.239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103.932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9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9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3.492.707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3.952.861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460.154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2.080.041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9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76.114.531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384.811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-75.729.720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9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3.353.507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7.199.022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3.845.515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900.254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9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89.861.262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61.062.949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9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147.952.763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201.372.155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53.419.392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107.260.434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944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26.854.918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26.854.818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26.764.846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3453" y="1374838"/>
            <a:ext cx="804758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7" y="6433443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6861" y="1980097"/>
            <a:ext cx="7509520" cy="27616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0623602"/>
              </p:ext>
            </p:extLst>
          </p:nvPr>
        </p:nvGraphicFramePr>
        <p:xfrm>
          <a:off x="557189" y="2253954"/>
          <a:ext cx="8047588" cy="4179498"/>
        </p:xfrm>
        <a:graphic>
          <a:graphicData uri="http://schemas.openxmlformats.org/drawingml/2006/table">
            <a:tbl>
              <a:tblPr/>
              <a:tblGrid>
                <a:gridCol w="3340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4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654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52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29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9529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952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017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254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52" marR="8352" marT="835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1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62.063.501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67.284.368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5.220.867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40.105.086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28.189.690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31.523.288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3.333.598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18.741.427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303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Investigación e Innovación Tecnológica Silvoagropecuaria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33.873.811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35.761.080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1.887.269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21.363.659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6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ESTUDIOS Y POLÍTICAS AGRARIAS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17.822.574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18.041.624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219.050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15.306.922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6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308.383.838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304.145.059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-4.238.779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211.769.211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6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6.900.975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1.012.282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128.484.656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133.089.409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4.604.753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84.006.077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26.680.390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28.879.023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2.198.633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19.671.989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Inspecciones Exportaciones Silvoagropecuarias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21.404.485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22.030.720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626.235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14.784.217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Ganadero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13.851.279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14.095.118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243.839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8.876.124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Vigilancia y Control Silvoagrícola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30.409.922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30.779.992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370.070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19.975.119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2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Controles Fronterizos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15.846.430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16.410.721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564.291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9.205.258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08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Gestión y Conservación de Recursos Naturales Renovables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13.650.763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13.736.354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85.591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6.941.014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2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6.641.387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7.157.481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516.094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4.552.356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12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111.891.446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140.244.175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28.352.729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98.709.335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12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 Forestal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17.621.404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3.417.979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2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19.494.218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20.925.387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1.431.169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14.170.683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67,7%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12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Manejo del Fuego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35.422.137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76.906.748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41.484.611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57.979.357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12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17.627.963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18.477.906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849.943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11.955.204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12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Forestal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38.047.944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22.525.902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-15.522.042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13.719.734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12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Arborización Urbana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1.299.184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1.408.232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109.048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884.357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12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Empleo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856.966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860.737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3.771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525.131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1254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3.605.524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11.400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156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128.831.968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81.922.942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-46.909.026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47.795.579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1567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 FET COVID-19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47.056.736 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6.602.712 </a:t>
                      </a:r>
                    </a:p>
                  </a:txBody>
                  <a:tcPr marL="8352" marR="8352" marT="83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14,0%</a:t>
                      </a:r>
                    </a:p>
                  </a:txBody>
                  <a:tcPr marL="8352" marR="8352" marT="83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6330076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2045826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                                                                                                                                                 1 de 2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9856" y="1423300"/>
            <a:ext cx="828177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9524540"/>
              </p:ext>
            </p:extLst>
          </p:nvPr>
        </p:nvGraphicFramePr>
        <p:xfrm>
          <a:off x="467544" y="2276871"/>
          <a:ext cx="8281779" cy="4016613"/>
        </p:xfrm>
        <a:graphic>
          <a:graphicData uri="http://schemas.openxmlformats.org/drawingml/2006/table">
            <a:tbl>
              <a:tblPr/>
              <a:tblGrid>
                <a:gridCol w="8297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5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50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71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972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303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17183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624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53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28.189.690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31.523.288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3.333.598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18.741.427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1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6.558.264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6.567.060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4.239.099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1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1.024.008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1.024.008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534.042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71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71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71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20.435.004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20.510.004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10.597.382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71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946.020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946.020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674.173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71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Comunicaciones del Agro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585.220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585.220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419.006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71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Agrícolas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137080,0%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71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Agroclimática Nacional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311.233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311.233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207.488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71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Consorcio Lechero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71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Cinco al Día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33.971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33.971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71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16.531.742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16.531.742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7.473.387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45,2%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71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- PROCHILE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7.049.769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7.049.769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4.050.363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43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Fomento Productivo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3.599.827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3.599.827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1.041.711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366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Seguro Agrícola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5.882.146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5.882.146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2.381.313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1718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1.106.546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1.181.546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599.126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1321" y="6284197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1" y="2126880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              2 de 2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3917" y="1411333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6028661"/>
              </p:ext>
            </p:extLst>
          </p:nvPr>
        </p:nvGraphicFramePr>
        <p:xfrm>
          <a:off x="588746" y="2364881"/>
          <a:ext cx="8210797" cy="3919316"/>
        </p:xfrm>
        <a:graphic>
          <a:graphicData uri="http://schemas.openxmlformats.org/drawingml/2006/table">
            <a:tbl>
              <a:tblPr/>
              <a:tblGrid>
                <a:gridCol w="822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38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533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226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366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1774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547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77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para la Inocuidad Alimentaria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669.637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744.637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391.552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54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Comercialización de Pequeños Productores de Trigo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436.909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436.909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207.574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77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1.850.696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1.850.696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1.850.696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7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Latinoamericano de Arroces para Riego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12.206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54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de las Naciones Unidas para la Alimentación y la Agricultura - FAO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1.580.760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1.580.760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1.580.760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54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para la Agricultura - IICA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257.730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257.730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257.730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77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172.394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172394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121.107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70,3%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77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14.826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14826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77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88,9%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77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150.185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150185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77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77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3.245.330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300911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7423" y="2238545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397300" y="1296569"/>
            <a:ext cx="8289500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AGOSTO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INVESTIGACIÓN E INNOVACIÓN TECNOLÓGICA SILVOAGROPECUARIA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421076"/>
              </p:ext>
            </p:extLst>
          </p:nvPr>
        </p:nvGraphicFramePr>
        <p:xfrm>
          <a:off x="494827" y="2560494"/>
          <a:ext cx="8289498" cy="3572682"/>
        </p:xfrm>
        <a:graphic>
          <a:graphicData uri="http://schemas.openxmlformats.org/drawingml/2006/table">
            <a:tbl>
              <a:tblPr/>
              <a:tblGrid>
                <a:gridCol w="8304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67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67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96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04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304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04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049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4373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237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163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98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35.761.080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1.887.269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21.363.659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2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35.465.451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21.068.031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33.873.801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35.465.451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21.068.031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2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Investigaciones Agropecuarias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17.107.193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16.919.489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-187.704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11.657.675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para la Innovación Agraria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8.692.845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10.284.495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1.591.650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4.001.148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2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Forestal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4.422.531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4.422.531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2.878.342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3.463.528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3.463.528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2.370.766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47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Investigación para la Competitividad Agroalimentaria y Forestal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187.704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375.408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187.704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2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23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295.628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4313</TotalTime>
  <Words>5606</Words>
  <Application>Microsoft Office PowerPoint</Application>
  <PresentationFormat>Presentación en pantalla (4:3)</PresentationFormat>
  <Paragraphs>3321</Paragraphs>
  <Slides>33</Slides>
  <Notes>28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33</vt:i4>
      </vt:variant>
    </vt:vector>
  </HeadingPairs>
  <TitlesOfParts>
    <vt:vector size="40" baseType="lpstr">
      <vt:lpstr>Arial</vt:lpstr>
      <vt:lpstr>Arial Black</vt:lpstr>
      <vt:lpstr>Calibri</vt:lpstr>
      <vt:lpstr>Times New Roman</vt:lpstr>
      <vt:lpstr>Verdana</vt:lpstr>
      <vt:lpstr>1_Tema de Office</vt:lpstr>
      <vt:lpstr>Tema de Office</vt:lpstr>
      <vt:lpstr>EJECUCIÓN PRESUPUESTARIA DE GASTOS ACUMULADA AL MES DE AGOSTO DE 2021 PARTIDA 13: MINISTERIO DE AGRICULTURA</vt:lpstr>
      <vt:lpstr>COMPORTAMIENTO DE LA EJECUCIÓN ACUMULADA DE GASTOS A AGOSTO DE 2021  PARTIDA 13 MINISTERIO DE AGRICULTURA</vt:lpstr>
      <vt:lpstr>COMPORTAMIENTO DE LA EJECUCIÓN ACUMULADA DE GASTOS A AGOSTO DE 2021  PARTIDA 13 MINISTERIO DE AGRICULTURA</vt:lpstr>
      <vt:lpstr>COMPORTAMIENTO DE LA EJECUCIÓN ACUMULADA DE GASTOS A AGOSTO DE 2021  PARTIDA 13 MINISTERIO DE AGRICULTURA</vt:lpstr>
      <vt:lpstr>EJECUCIÓN ACUMULADA DE GASTOS A AGOSTO DE 2021 PARTIDA 13 MINISTERIO DE AGRICULTURA</vt:lpstr>
      <vt:lpstr>EJECUCIÓN ACUMULADA DE GASTOS A AGOSTO DE 2021  PARTIDA 13 MINISTERIO DE AGRICULTURA RESUMEN POR CAPÍTULOS</vt:lpstr>
      <vt:lpstr>EJECUCIÓN ACUMULADA DE GASTOS A AGOSTO DE 2021  PARTIDA 13. CAPÍTULO 01. PROGRAMA 01:  SUBSECRETARÍA DE AGRICULTURA</vt:lpstr>
      <vt:lpstr>EJECUCIÓN ACUMULADA DE GASTOS A AGOSTO DE 2021  PARTIDA 13. CAPÍTULO 01. PROGRAMA 01:  SUBSECRETARÍA DE AGRICULTURA</vt:lpstr>
      <vt:lpstr>EJECUCIÓN ACUMULADA DE GASTOS A AGOSTO DE 2021  PARTIDA 13. CAPÍTULO 01. PROGRAMA 02:  INVESTIGACIÓN E INNOVACIÓN TECNOLÓGICA SILVOAGROPECUARIA</vt:lpstr>
      <vt:lpstr>EJECUCIÓN ACUMULADA DE GASTOS A AGOSTO DE 2021  PARTIDA 13. CAPÍTULO 02. PROGRAMA 01:  OFICINA DE ESTUDIOS Y POLÍTICAS AGRARIAS</vt:lpstr>
      <vt:lpstr>EJECUCIÓN ACUMULADA DE GASTOS A AGOSTO DE 2021  PARTIDA 13. CAPÍTULO 03. PROGRAMA 01:  INSTITUTO DE DESARROLLO AGROPECUARIO</vt:lpstr>
      <vt:lpstr>EJECUCIÓN ACUMULADA DE GASTOS A AGOSTO DE 2021  PARTIDA 13. CAPÍTULO 03. PROGRAMA 01:  INSTITUTO DE DESARROLLO AGROPECUARIO</vt:lpstr>
      <vt:lpstr>EJECUCIÓN ACUMULADA DE GASTOS A AGOSTO DE 2021  PARTIDA 13. CAPÍTULO 03. PROGRAMA:  INSTITUTO DE DESARROLLO  AGROPECUARIO FET COVID-19</vt:lpstr>
      <vt:lpstr>EJECUCIÓN ACUMULADA DE GASTOS A AGOSTO DE 2021  PARTIDA 13. PROGRAMA : SERVICIO AGRÍCOLA Y GANADERO FET COVID-19</vt:lpstr>
      <vt:lpstr>EJECUCIÓN ACUMULADA DE GASTOS A AGOSTO DE 2021  PARTIDA 13. CAPÍTULO 04. PROGRAMA 01:  SERVICIO AGRÍCOLA Y GANADERO</vt:lpstr>
      <vt:lpstr>EJECUCIÓN ACUMULADA DE GASTOS A AGOSTO DE 2021  PARTIDA 13. CAPÍTULO 04. PROGRAMA 04:  INSPECCIONES EXPORTACIONES SILVOAGROPECUARIAS</vt:lpstr>
      <vt:lpstr>EJECUCIÓN ACUMULADA DE GASTOS A AGOSTO DE 2021  PARTIDA 13. CAPÍTULO 04. PROGRAMA 05:  PROGRAMA DESARROLLO GANADERO</vt:lpstr>
      <vt:lpstr>EJECUCIÓN ACUMULADA DE GASTOS A AGOSTO DE 2021  PARTIDA 13. CAPÍTULO 04. PROGRAMA 06:  VIGILANCIA Y CONTROL SILVOAGRÍCOLA</vt:lpstr>
      <vt:lpstr>EJECUCIÓN ACUMULADA DE GASTOS A AGOSTO DE 2021  PARTIDA 13. CAPÍTULO 04. PROGRAMA 07:  PROGRAMA DE CONTROLES FRONTERIZOS</vt:lpstr>
      <vt:lpstr>EJECUCIÓN ACUMULADA DE GASTOS A AGOSTO DE 2021  PARTIDA 13. CAPÍTULO 04. PROGRAMA 08:  PROGRAMA GESTIÓN Y CONSERVACIÓN DE RECURSOS NATURALES RENOVABLES</vt:lpstr>
      <vt:lpstr>EJECUCIÓN ACUMULADA DE GASTOS A AGOSTO DE 2021  PARTIDA 13. CAPÍTULO 04. PROGRAMA 09:  LABORATORIOS</vt:lpstr>
      <vt:lpstr>EJECUCIÓN ACUMULADA DE GASTOS A AGOSTO DE 2021  PARTIDA 13. PROGRAMA:  MANEJO DEL FUEGO FET COVID-19</vt:lpstr>
      <vt:lpstr>EJECUCIÓN ACUMULADA DE GASTOS A AGOSTO DE 2021  PARTIDA 13. PROGRAMA:  GESTIÓN FORESTAL FET COVID-19</vt:lpstr>
      <vt:lpstr>EJECUCIÓN ACUMULADA DE GASTOS A AGOSTO DE 2021  PARTIDA 13. CAPÍTULO 05. PROGRAMA 01:  CORPORACIÓN NACIONAL FORESTAL</vt:lpstr>
      <vt:lpstr>EJECUCIÓN ACUMULADA DE GASTOS A AGOSTO DE 2021  PARTIDA 13. CAPÍTULO 05. PROGRAMA 03:  PROGRAMA DE MANEJO DEL FUEGO</vt:lpstr>
      <vt:lpstr>EJECUCIÓN ACUMULADA DE GASTOS A AGOSTO DE 2021  PARTIDA 13. CAPÍTULO 05. PROGRAMA 04:  ÁREAS SILVESTRES PROTEGIDAS</vt:lpstr>
      <vt:lpstr>EJECUCIÓN ACUMULADA DE GASTOS A AGOSTO DE 2021  PARTIDA 13. CAPÍTULO 05. PROGRAMA 05:  GESTIÓN FORESTAL</vt:lpstr>
      <vt:lpstr>EJECUCIÓN ACUMULADA DE GASTOS A AGOSTO DE 2021  PARTIDA 13. CAPÍTULO 05. PROGRAMA 06:  PROGRAMA  DE ARBORIZACIÓN URBANA</vt:lpstr>
      <vt:lpstr>EJECUCIÓN ACUMULADA DE GASTOS A AGOSTO DE 2021  PARTIDA 13. PROGRAMA:  PROGRAMAS DE EMPLEOS</vt:lpstr>
      <vt:lpstr>EJECUCIÓN ACUMULADA DE GASTOS A AGOSTO DE 2021  PARTIDA 13. PROGRAMA:  AREAS SILVESTRES PROTEGIDAS FET COVID-19</vt:lpstr>
      <vt:lpstr>EJECUCIÓN ACUMULADA DE GASTOS A AGOSTO DE 2021  PARTIDA 13. PROGRAMA:  COMISIÓN NACIONAL DE RIEGO FET COVID-19</vt:lpstr>
      <vt:lpstr>EJECUCIÓN ACUMULADA DE GASTOS A AGOSTO DE 2021  PARTIDA 13. CAPÍTULO 06. PROGRAMA 01:  COMISIÓN NACIONAL DE RIEGO</vt:lpstr>
      <vt:lpstr>EJECUCIÓN ACUMULADA DE GASTOS A AGOSTO DE 2021  PARTIDA 13. CAPÍTULO 06. PROGRAMA 01:  COMISIÓN NACIONAL DE RIEGO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353</cp:revision>
  <cp:lastPrinted>2019-06-03T14:10:49Z</cp:lastPrinted>
  <dcterms:created xsi:type="dcterms:W3CDTF">2016-06-23T13:38:47Z</dcterms:created>
  <dcterms:modified xsi:type="dcterms:W3CDTF">2021-10-18T20:41:55Z</dcterms:modified>
</cp:coreProperties>
</file>