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4"/>
  </p:notesMasterIdLst>
  <p:handoutMasterIdLst>
    <p:handoutMasterId r:id="rId35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27" r:id="rId10"/>
    <p:sldId id="316" r:id="rId11"/>
    <p:sldId id="317" r:id="rId12"/>
    <p:sldId id="299" r:id="rId13"/>
    <p:sldId id="318" r:id="rId14"/>
    <p:sldId id="338" r:id="rId15"/>
    <p:sldId id="320" r:id="rId16"/>
    <p:sldId id="321" r:id="rId17"/>
    <p:sldId id="322" r:id="rId18"/>
    <p:sldId id="323" r:id="rId19"/>
    <p:sldId id="328" r:id="rId20"/>
    <p:sldId id="334" r:id="rId21"/>
    <p:sldId id="335" r:id="rId22"/>
    <p:sldId id="329" r:id="rId23"/>
    <p:sldId id="333" r:id="rId24"/>
    <p:sldId id="332" r:id="rId25"/>
    <p:sldId id="331" r:id="rId26"/>
    <p:sldId id="330" r:id="rId27"/>
    <p:sldId id="324" r:id="rId28"/>
    <p:sldId id="336" r:id="rId29"/>
    <p:sldId id="325" r:id="rId30"/>
    <p:sldId id="337" r:id="rId31"/>
    <p:sldId id="326" r:id="rId32"/>
    <p:sldId id="319" r:id="rId3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78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3148372127465258"/>
          <c:y val="8.7145957539195781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9075386410032084"/>
          <c:w val="1"/>
          <c:h val="0.37953885972586759"/>
        </c:manualLayout>
      </c:layout>
      <c:pie3DChart>
        <c:varyColors val="1"/>
        <c:ser>
          <c:idx val="0"/>
          <c:order val="0"/>
          <c:tx>
            <c:strRef>
              <c:f>'Partida 12'!$D$64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857-4104-808B-60D3BDE4B8B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857-4104-808B-60D3BDE4B8B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857-4104-808B-60D3BDE4B8B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857-4104-808B-60D3BDE4B8BB}"/>
              </c:ext>
            </c:extLst>
          </c:dPt>
          <c:dLbls>
            <c:dLbl>
              <c:idx val="1"/>
              <c:layout>
                <c:manualLayout>
                  <c:x val="-9.6766538581947295E-2"/>
                  <c:y val="-0.1362889726595990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857-4104-808B-60D3BDE4B8BB}"/>
                </c:ext>
              </c:extLst>
            </c:dLbl>
            <c:dLbl>
              <c:idx val="2"/>
              <c:layout>
                <c:manualLayout>
                  <c:x val="0.11844203327776434"/>
                  <c:y val="3.216160186533480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857-4104-808B-60D3BDE4B8B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12'!$C$65:$C$68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INICIATIVAS DE INVERSIÓN                                                        </c:v>
                </c:pt>
                <c:pt idx="2">
                  <c:v>SALDO FINAL DE CAJA      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12'!$D$65:$D$68</c:f>
              <c:numCache>
                <c:formatCode>#,##0</c:formatCode>
                <c:ptCount val="4"/>
                <c:pt idx="0">
                  <c:v>221642970</c:v>
                </c:pt>
                <c:pt idx="1">
                  <c:v>1966413591</c:v>
                </c:pt>
                <c:pt idx="2">
                  <c:v>215000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857-4104-808B-60D3BDE4B8B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701639724559054"/>
          <c:y val="0.69858366380184755"/>
          <c:w val="0.50997878390201212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2019 - 2020</a:t>
            </a:r>
            <a:r>
              <a:rPr lang="es-CL" sz="900" b="1" baseline="0"/>
              <a:t> - 2021</a:t>
            </a:r>
            <a:endParaRPr lang="es-CL" sz="900" b="1"/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'[12.xlsx]Partida 12'!$C$31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12'!$D$31:$O$31</c:f>
              <c:numCache>
                <c:formatCode>0.0%</c:formatCode>
                <c:ptCount val="12"/>
                <c:pt idx="0">
                  <c:v>0.114</c:v>
                </c:pt>
                <c:pt idx="1">
                  <c:v>7.3999999999999996E-2</c:v>
                </c:pt>
                <c:pt idx="2">
                  <c:v>7.1999999999999995E-2</c:v>
                </c:pt>
                <c:pt idx="3">
                  <c:v>7.2999999999999995E-2</c:v>
                </c:pt>
                <c:pt idx="4">
                  <c:v>5.1999999999999998E-2</c:v>
                </c:pt>
                <c:pt idx="5">
                  <c:v>7.6999999999999999E-2</c:v>
                </c:pt>
                <c:pt idx="6">
                  <c:v>8.3000000000000004E-2</c:v>
                </c:pt>
                <c:pt idx="7">
                  <c:v>7.0999999999999994E-2</c:v>
                </c:pt>
                <c:pt idx="8">
                  <c:v>6.3E-2</c:v>
                </c:pt>
                <c:pt idx="9">
                  <c:v>0.10299999999999999</c:v>
                </c:pt>
                <c:pt idx="10">
                  <c:v>8.3000000000000004E-2</c:v>
                </c:pt>
                <c:pt idx="11">
                  <c:v>0.159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5C0-4F88-AE19-2681FA97450D}"/>
            </c:ext>
          </c:extLst>
        </c:ser>
        <c:ser>
          <c:idx val="1"/>
          <c:order val="1"/>
          <c:tx>
            <c:strRef>
              <c:f>'[12.xlsx]Partida 12'!$C$32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>
                  <a:defRPr sz="700"/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12'!$D$32:$O$32</c:f>
              <c:numCache>
                <c:formatCode>0.0%</c:formatCode>
                <c:ptCount val="12"/>
                <c:pt idx="0">
                  <c:v>0.115</c:v>
                </c:pt>
                <c:pt idx="1">
                  <c:v>6.5000000000000002E-2</c:v>
                </c:pt>
                <c:pt idx="2">
                  <c:v>8.3000000000000004E-2</c:v>
                </c:pt>
                <c:pt idx="3">
                  <c:v>7.0000000000000007E-2</c:v>
                </c:pt>
                <c:pt idx="4">
                  <c:v>4.4999999999999998E-2</c:v>
                </c:pt>
                <c:pt idx="5">
                  <c:v>8.6999999999999994E-2</c:v>
                </c:pt>
                <c:pt idx="6">
                  <c:v>7.0999999999999994E-2</c:v>
                </c:pt>
                <c:pt idx="7">
                  <c:v>0.06</c:v>
                </c:pt>
                <c:pt idx="8">
                  <c:v>5.0999999999999997E-2</c:v>
                </c:pt>
                <c:pt idx="9">
                  <c:v>7.4999999999999997E-2</c:v>
                </c:pt>
                <c:pt idx="10">
                  <c:v>6.8000000000000005E-2</c:v>
                </c:pt>
                <c:pt idx="11">
                  <c:v>0.129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5C0-4F88-AE19-2681FA97450D}"/>
            </c:ext>
          </c:extLst>
        </c:ser>
        <c:ser>
          <c:idx val="2"/>
          <c:order val="2"/>
          <c:tx>
            <c:strRef>
              <c:f>'[12.xlsx]Partida 12'!$C$33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>
                <c:manualLayout>
                  <c:x val="8.2177709296353367E-3"/>
                  <c:y val="2.28970268659144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3A6F-44F1-9A10-0FCAB0E5A561}"/>
                </c:ext>
              </c:extLst>
            </c:dLbl>
            <c:dLbl>
              <c:idx val="1"/>
              <c:layout>
                <c:manualLayout>
                  <c:x val="6.1633281972265025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3A6F-44F1-9A10-0FCAB0E5A561}"/>
                </c:ext>
              </c:extLst>
            </c:dLbl>
            <c:dLbl>
              <c:idx val="2"/>
              <c:layout>
                <c:manualLayout>
                  <c:x val="6.1633281972265025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A6F-44F1-9A10-0FCAB0E5A561}"/>
                </c:ext>
              </c:extLst>
            </c:dLbl>
            <c:dLbl>
              <c:idx val="3"/>
              <c:layout>
                <c:manualLayout>
                  <c:x val="6.1633281972265025E-3"/>
                  <c:y val="1.05061053150002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A6F-44F1-9A10-0FCAB0E5A561}"/>
                </c:ext>
              </c:extLst>
            </c:dLbl>
            <c:dLbl>
              <c:idx val="4"/>
              <c:layout>
                <c:manualLayout>
                  <c:x val="4.1088854648176684E-3"/>
                  <c:y val="7.01570487812312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3A6F-44F1-9A10-0FCAB0E5A561}"/>
                </c:ext>
              </c:extLst>
            </c:dLbl>
            <c:dLbl>
              <c:idx val="5"/>
              <c:layout>
                <c:manualLayout>
                  <c:x val="4.1088854648176684E-3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3A6F-44F1-9A10-0FCAB0E5A561}"/>
                </c:ext>
              </c:extLst>
            </c:dLbl>
            <c:dLbl>
              <c:idx val="6"/>
              <c:layout>
                <c:manualLayout>
                  <c:x val="6.1633281972264271E-3"/>
                  <c:y val="1.74869061887548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3A6F-44F1-9A10-0FCAB0E5A561}"/>
                </c:ext>
              </c:extLst>
            </c:dLbl>
            <c:dLbl>
              <c:idx val="7"/>
              <c:layout>
                <c:manualLayout>
                  <c:x val="4.1088854648175174E-3"/>
                  <c:y val="1.05061053150003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2F50-4051-BADD-DF997F62FC9E}"/>
                </c:ext>
              </c:extLst>
            </c:dLbl>
            <c:dLbl>
              <c:idx val="8"/>
              <c:layout>
                <c:manualLayout>
                  <c:x val="-1.5065739330291764E-16"/>
                  <c:y val="1.399650575187760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50-4051-BADD-DF997F62FC9E}"/>
                </c:ext>
              </c:extLst>
            </c:dLbl>
            <c:dLbl>
              <c:idx val="9"/>
              <c:layout>
                <c:manualLayout>
                  <c:x val="0"/>
                  <c:y val="3.525304441245915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F50-4051-BADD-DF997F62FC9E}"/>
                </c:ext>
              </c:extLst>
            </c:dLbl>
            <c:dLbl>
              <c:idx val="10"/>
              <c:layout>
                <c:manualLayout>
                  <c:x val="0"/>
                  <c:y val="7.0157048781231872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15F-418C-B043-FBF9628563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vert="horz" wrap="square" lIns="38100" tIns="19050" rIns="38100" bIns="19050" anchor="t" anchorCtr="0">
                <a:spAutoFit/>
              </a:bodyPr>
              <a:lstStyle/>
              <a:p>
                <a:pPr algn="ctr">
                  <a:defRPr lang="es-CL" sz="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'[12.xlsx]Partida 12'!$D$30:$O$30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12'!$D$33:$K$33</c:f>
              <c:numCache>
                <c:formatCode>0.0%</c:formatCode>
                <c:ptCount val="8"/>
                <c:pt idx="0">
                  <c:v>6.9664206993816383E-2</c:v>
                </c:pt>
                <c:pt idx="1">
                  <c:v>6.2158422963842282E-2</c:v>
                </c:pt>
                <c:pt idx="2">
                  <c:v>6.6726144853013605E-2</c:v>
                </c:pt>
                <c:pt idx="3">
                  <c:v>6.7353406967729762E-2</c:v>
                </c:pt>
                <c:pt idx="4">
                  <c:v>5.3967116125673426E-2</c:v>
                </c:pt>
                <c:pt idx="5">
                  <c:v>7.2420770760977318E-2</c:v>
                </c:pt>
                <c:pt idx="6">
                  <c:v>5.6273122871008822E-2</c:v>
                </c:pt>
                <c:pt idx="7">
                  <c:v>6.4015213504050053E-2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5C0-4F88-AE19-2681FA97450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75803200"/>
        <c:axId val="575805552"/>
      </c:barChart>
      <c:catAx>
        <c:axId val="57580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75805552"/>
        <c:crosses val="autoZero"/>
        <c:auto val="1"/>
        <c:lblAlgn val="ctr"/>
        <c:lblOffset val="100"/>
        <c:noMultiLvlLbl val="0"/>
      </c:catAx>
      <c:valAx>
        <c:axId val="57580555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7580320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'[12.xlsx]Partida 12'!$C$24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>
              <a:solidFill>
                <a:schemeClr val="accent3"/>
              </a:solidFill>
            </a:ln>
          </c:spPr>
          <c:marker>
            <c:symbol val="none"/>
          </c:marker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12'!$D$24:$O$24</c:f>
              <c:numCache>
                <c:formatCode>0.0%</c:formatCode>
                <c:ptCount val="12"/>
                <c:pt idx="0">
                  <c:v>0.114</c:v>
                </c:pt>
                <c:pt idx="1">
                  <c:v>0.189</c:v>
                </c:pt>
                <c:pt idx="2">
                  <c:v>0.26</c:v>
                </c:pt>
                <c:pt idx="3">
                  <c:v>0.33300000000000002</c:v>
                </c:pt>
                <c:pt idx="4">
                  <c:v>0.35099999999999998</c:v>
                </c:pt>
                <c:pt idx="5">
                  <c:v>0.42899999999999999</c:v>
                </c:pt>
                <c:pt idx="6">
                  <c:v>0.51</c:v>
                </c:pt>
                <c:pt idx="7">
                  <c:v>0.57599999999999996</c:v>
                </c:pt>
                <c:pt idx="8">
                  <c:v>0.63500000000000001</c:v>
                </c:pt>
                <c:pt idx="9">
                  <c:v>0.73899999999999999</c:v>
                </c:pt>
                <c:pt idx="10">
                  <c:v>0.82099999999999995</c:v>
                </c:pt>
                <c:pt idx="11">
                  <c:v>0.99099999999999999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1BB-4D09-9DC4-91BF91026CD8}"/>
            </c:ext>
          </c:extLst>
        </c:ser>
        <c:ser>
          <c:idx val="1"/>
          <c:order val="1"/>
          <c:tx>
            <c:strRef>
              <c:f>'[12.xlsx]Partida 12'!$C$25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>
              <a:solidFill>
                <a:srgbClr val="002060"/>
              </a:solidFill>
            </a:ln>
          </c:spPr>
          <c:marker>
            <c:symbol val="none"/>
          </c:marker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12'!$D$25:$O$25</c:f>
              <c:numCache>
                <c:formatCode>0.0%</c:formatCode>
                <c:ptCount val="12"/>
                <c:pt idx="0">
                  <c:v>0.115</c:v>
                </c:pt>
                <c:pt idx="1">
                  <c:v>0.18</c:v>
                </c:pt>
                <c:pt idx="2">
                  <c:v>0.255</c:v>
                </c:pt>
                <c:pt idx="3">
                  <c:v>0.32300000000000001</c:v>
                </c:pt>
                <c:pt idx="4">
                  <c:v>0.35399999999999998</c:v>
                </c:pt>
                <c:pt idx="5">
                  <c:v>0.441</c:v>
                </c:pt>
                <c:pt idx="6">
                  <c:v>0.51200000000000001</c:v>
                </c:pt>
                <c:pt idx="7">
                  <c:v>0.56999999999999995</c:v>
                </c:pt>
                <c:pt idx="8">
                  <c:v>0.62</c:v>
                </c:pt>
                <c:pt idx="9">
                  <c:v>0.69199999999999995</c:v>
                </c:pt>
                <c:pt idx="10">
                  <c:v>0.76700000000000002</c:v>
                </c:pt>
                <c:pt idx="11">
                  <c:v>0.98599999999999999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1BB-4D09-9DC4-91BF91026CD8}"/>
            </c:ext>
          </c:extLst>
        </c:ser>
        <c:ser>
          <c:idx val="2"/>
          <c:order val="2"/>
          <c:tx>
            <c:strRef>
              <c:f>'[12.xlsx]Partida 12'!$C$26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3.7383177570093476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681-4EFE-9455-14ED797AA745}"/>
                </c:ext>
              </c:extLst>
            </c:dLbl>
            <c:dLbl>
              <c:idx val="1"/>
              <c:layout>
                <c:manualLayout>
                  <c:x val="-3.7383177570093497E-2"/>
                  <c:y val="2.44969311324855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681-4EFE-9455-14ED797AA745}"/>
                </c:ext>
              </c:extLst>
            </c:dLbl>
            <c:dLbl>
              <c:idx val="2"/>
              <c:layout>
                <c:manualLayout>
                  <c:x val="-4.3613707165109032E-2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681-4EFE-9455-14ED797AA745}"/>
                </c:ext>
              </c:extLst>
            </c:dLbl>
            <c:dLbl>
              <c:idx val="3"/>
              <c:layout>
                <c:manualLayout>
                  <c:x val="-4.5690550363447636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681-4EFE-9455-14ED797AA745}"/>
                </c:ext>
              </c:extLst>
            </c:dLbl>
            <c:dLbl>
              <c:idx val="4"/>
              <c:layout>
                <c:manualLayout>
                  <c:x val="-4.3613707165109108E-2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681-4EFE-9455-14ED797AA745}"/>
                </c:ext>
              </c:extLst>
            </c:dLbl>
            <c:dLbl>
              <c:idx val="5"/>
              <c:layout>
                <c:manualLayout>
                  <c:x val="-3.1152647975077958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681-4EFE-9455-14ED797AA745}"/>
                </c:ext>
              </c:extLst>
            </c:dLbl>
            <c:dLbl>
              <c:idx val="6"/>
              <c:layout>
                <c:manualLayout>
                  <c:x val="-4.3613707165109032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EC4-4A52-A04F-6EC6B7634D69}"/>
                </c:ext>
              </c:extLst>
            </c:dLbl>
            <c:dLbl>
              <c:idx val="7"/>
              <c:layout>
                <c:manualLayout>
                  <c:x val="-4.3613707165109108E-2"/>
                  <c:y val="2.4496931132485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EC4-4A52-A04F-6EC6B7634D69}"/>
                </c:ext>
              </c:extLst>
            </c:dLbl>
            <c:dLbl>
              <c:idx val="8"/>
              <c:layout>
                <c:manualLayout>
                  <c:x val="-3.7383177570093608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EC4-4A52-A04F-6EC6B7634D69}"/>
                </c:ext>
              </c:extLst>
            </c:dLbl>
            <c:dLbl>
              <c:idx val="9"/>
              <c:layout>
                <c:manualLayout>
                  <c:x val="-3.1152647975077882E-2"/>
                  <c:y val="3.149605431319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EC4-4A52-A04F-6EC6B7634D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8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'[12.xlsx]Partida 12'!$D$23:$O$23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'[12.xlsx]Partida 12'!$D$26:$K$26</c:f>
              <c:numCache>
                <c:formatCode>0.0%</c:formatCode>
                <c:ptCount val="8"/>
                <c:pt idx="0">
                  <c:v>6.9664206993816383E-2</c:v>
                </c:pt>
                <c:pt idx="1">
                  <c:v>0.13178777054440402</c:v>
                </c:pt>
                <c:pt idx="2">
                  <c:v>0.19851391539741761</c:v>
                </c:pt>
                <c:pt idx="3">
                  <c:v>0.26577832622101843</c:v>
                </c:pt>
                <c:pt idx="4">
                  <c:v>0.30705253185381481</c:v>
                </c:pt>
                <c:pt idx="5">
                  <c:v>0.37949610942267253</c:v>
                </c:pt>
                <c:pt idx="6">
                  <c:v>0.43585437560218654</c:v>
                </c:pt>
                <c:pt idx="7">
                  <c:v>0.49986118534742541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1BB-4D09-9DC4-91BF91026C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75812216"/>
        <c:axId val="575802416"/>
      </c:lineChart>
      <c:catAx>
        <c:axId val="575812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75802416"/>
        <c:crosses val="autoZero"/>
        <c:auto val="1"/>
        <c:lblAlgn val="ctr"/>
        <c:lblOffset val="100"/>
        <c:noMultiLvlLbl val="0"/>
      </c:catAx>
      <c:valAx>
        <c:axId val="57580241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7581221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7811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1248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987473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14428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12848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35171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234602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68304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96910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76655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701083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/>
          <p:cNvSpPr txBox="1">
            <a:spLocks noChangeArrowheads="1"/>
          </p:cNvSpPr>
          <p:nvPr userDrawn="1"/>
        </p:nvSpPr>
        <p:spPr bwMode="auto">
          <a:xfrm>
            <a:off x="45720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45719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476672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742950" y="476320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septiembre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1467" y="627994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7011" y="2017814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7011" y="140761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249043"/>
              </p:ext>
            </p:extLst>
          </p:nvPr>
        </p:nvGraphicFramePr>
        <p:xfrm>
          <a:off x="474239" y="2348879"/>
          <a:ext cx="8210797" cy="3969263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06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27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48.126.181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29.082.165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-19.044.016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11.934.319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0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10.502.510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10.647.612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145.102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6.821.140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0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539.491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533.626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301.394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0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0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0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0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0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107.372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107.372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0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0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0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25.061.381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4.045.033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-21.016.348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0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25.061.381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4.045.033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-21.016.348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0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11.904.427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11.904.427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2.750.574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0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480.008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321.035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0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11.424.419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11.270.777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-153.642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2.429.539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0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0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1.764.463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1.765.462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06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17530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0606" y="204187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134873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8734181"/>
              </p:ext>
            </p:extLst>
          </p:nvPr>
        </p:nvGraphicFramePr>
        <p:xfrm>
          <a:off x="478724" y="2276882"/>
          <a:ext cx="8210796" cy="3898420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5516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18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8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258.323.603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173.630.106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-84.693.497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97.615.425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15.640.480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15.678.443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10.162.158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1.032.722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999.151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-33.571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667.230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961.914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920.976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5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128.859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5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5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5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-100.700.947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100.700.947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-100.700.947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5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140.801.596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133.918.279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-6.883.317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63.431.000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5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464.423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537.416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213.066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5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140.337.173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132.916.440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-7.420.733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63.217.934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5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22.887.375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22.886.375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22.267.802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5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22.887.375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22.886.375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22.267.802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51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07132" y="213191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1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2318" y="1465383"/>
            <a:ext cx="80877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0303272"/>
              </p:ext>
            </p:extLst>
          </p:nvPr>
        </p:nvGraphicFramePr>
        <p:xfrm>
          <a:off x="585158" y="2420887"/>
          <a:ext cx="8087702" cy="3905504"/>
        </p:xfrm>
        <a:graphic>
          <a:graphicData uri="http://schemas.openxmlformats.org/drawingml/2006/table">
            <a:tbl>
              <a:tblPr/>
              <a:tblGrid>
                <a:gridCol w="810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3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3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2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2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2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2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2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56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39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591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</a:t>
                      </a:r>
                      <a:r>
                        <a:rPr lang="es-CL" sz="9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Pptos</a:t>
                      </a:r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96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1.717.781.702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1.243.447.655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-474.334.047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742.848.311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3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101.650.511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102.413.043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762.532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68.123.046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7.222.002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7.201.209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-20.793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4.038.201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3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2.419.064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3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758.214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3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2.326.909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3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3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3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Compensación Tránsito con Sobrepeso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891.722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3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606.460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39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19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606.460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0872" y="199917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                 2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81802" y="1359288"/>
            <a:ext cx="80877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016018"/>
              </p:ext>
            </p:extLst>
          </p:nvPr>
        </p:nvGraphicFramePr>
        <p:xfrm>
          <a:off x="594125" y="2348879"/>
          <a:ext cx="8095531" cy="3917588"/>
        </p:xfrm>
        <a:graphic>
          <a:graphicData uri="http://schemas.openxmlformats.org/drawingml/2006/table">
            <a:tbl>
              <a:tblPr/>
              <a:tblGrid>
                <a:gridCol w="811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6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6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0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06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0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06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3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55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0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1.930.914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4.832.662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2.901.748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2.347.779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Terrenos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446.613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446.613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948.727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948.727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1.513.300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2.854.726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1.341.426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2.084.930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52.251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121.953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67.514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365.363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427.637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5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380.805.877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-380.805.877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5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380.805.877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-380.805.877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1.224.421.462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1.048.116.163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-176.305.299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586.218.042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5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4.731.644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2.533.453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-2.198.191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1.116.816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5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1.219.689.818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1.045.582.710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-174.107.108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585.101.226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5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79.094.723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55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79.094.723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79.095.719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83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60317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210" y="650165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7674" y="216329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87674" y="1497129"/>
            <a:ext cx="81773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279785"/>
              </p:ext>
            </p:extLst>
          </p:nvPr>
        </p:nvGraphicFramePr>
        <p:xfrm>
          <a:off x="500211" y="2492890"/>
          <a:ext cx="8186588" cy="3936114"/>
        </p:xfrm>
        <a:graphic>
          <a:graphicData uri="http://schemas.openxmlformats.org/drawingml/2006/table">
            <a:tbl>
              <a:tblPr/>
              <a:tblGrid>
                <a:gridCol w="820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5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01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01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01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01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449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41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94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6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95.609.082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90.559.575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-5.049.507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53.728.816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7.916.733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4.939.010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601.007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277.962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2.902.086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2.902.086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439.678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2.855.364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2.855.364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439.638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29.081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-10.507.533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10.507.533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-10.507.533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4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73.670.723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73.670.723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42.554.997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4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386.882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129.528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4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73.283.841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73.507.706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42.425.469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4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4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5.429.410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5.430.408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4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97457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90872" y="1306812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365579"/>
              </p:ext>
            </p:extLst>
          </p:nvPr>
        </p:nvGraphicFramePr>
        <p:xfrm>
          <a:off x="518864" y="2348879"/>
          <a:ext cx="8167935" cy="3893541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40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29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3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113.299.292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77.074.932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-36.224.360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60.065.250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4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5.839.459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5.857.439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3.713.260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4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359.126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357.884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157.288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4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4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4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4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103.404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4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4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4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4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-46.830.346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4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46.830.346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-46.830.346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4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60.144.148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60.144.148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45.570.244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4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1.185.335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1.310.341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730.812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4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58.958.813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58.833.807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-125.006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44.839.432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4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10.589.248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4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10.589.248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10.590.246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740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3" y="63008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48031" y="197920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135371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800583"/>
              </p:ext>
            </p:extLst>
          </p:nvPr>
        </p:nvGraphicFramePr>
        <p:xfrm>
          <a:off x="518859" y="2348877"/>
          <a:ext cx="8167941" cy="3917609"/>
        </p:xfrm>
        <a:graphic>
          <a:graphicData uri="http://schemas.openxmlformats.org/drawingml/2006/table">
            <a:tbl>
              <a:tblPr/>
              <a:tblGrid>
                <a:gridCol w="811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52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3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3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3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3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5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063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32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70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5.380.940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7.663.490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2.282.550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3.425.482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4.740.470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4.760.196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19.726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2.887.878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208.922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208.922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121.909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172.462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172.462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35.385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35.385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9.335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26.050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70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137.286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204.414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137.286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103.573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103.573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104.571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06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2" y="206269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24604" y="1361688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0075921"/>
              </p:ext>
            </p:extLst>
          </p:nvPr>
        </p:nvGraphicFramePr>
        <p:xfrm>
          <a:off x="518862" y="2286134"/>
          <a:ext cx="8093814" cy="3960305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55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0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8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253.915.311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188.613.057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-65.302.254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100.107.193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6.378.749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6.401.453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3.236.979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773.148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388.429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160.447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160.447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48.385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85.620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-104.543.895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104.543.895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-104.543.895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142.048.072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160.995.572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18.947.500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76.194.121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142.048.072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160.995.572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18.947.500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76.194.121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20.274.110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5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20.274.110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20.275.109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55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5663" y="272956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72420" y="1694498"/>
            <a:ext cx="809381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 ADMINISTRACIÓN Y EJECUCIÓN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OBRAS PÚBLICAS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7764290"/>
              </p:ext>
            </p:extLst>
          </p:nvPr>
        </p:nvGraphicFramePr>
        <p:xfrm>
          <a:off x="572420" y="3083352"/>
          <a:ext cx="8146367" cy="2664291"/>
        </p:xfrm>
        <a:graphic>
          <a:graphicData uri="http://schemas.openxmlformats.org/drawingml/2006/table">
            <a:tbl>
              <a:tblPr/>
              <a:tblGrid>
                <a:gridCol w="816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4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16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1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15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1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1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08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67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644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0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105.621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400.062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63.409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471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7" y="594928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3" y="217447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3" y="1429895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ARQUITECTURA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845400"/>
              </p:ext>
            </p:extLst>
          </p:nvPr>
        </p:nvGraphicFramePr>
        <p:xfrm>
          <a:off x="518863" y="2463444"/>
          <a:ext cx="8093813" cy="3392212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411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94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978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5.976.062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5.976.062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661.151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2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51.798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2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6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4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609.353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74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5.775.562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609.353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06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1041" y="141610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52499" y="2331124"/>
            <a:ext cx="8229600" cy="40273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4747"/>
              </p:ext>
            </p:extLst>
          </p:nvPr>
        </p:nvGraphicFramePr>
        <p:xfrm>
          <a:off x="528176" y="2331125"/>
          <a:ext cx="8078247" cy="4027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8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472" y="210494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1348985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OBRAS HIDRAULICAS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12000"/>
              </p:ext>
            </p:extLst>
          </p:nvPr>
        </p:nvGraphicFramePr>
        <p:xfrm>
          <a:off x="518864" y="2498225"/>
          <a:ext cx="8093813" cy="3528394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439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44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7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101.552.847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101.552.847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35.507.388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1.188.070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1.188.070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120.851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16.967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1.050.426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23.800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23.800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99.206.026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99.206.026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35.345.770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3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949.632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949.632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98.256.394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98.256.394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35.345.274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01910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23342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904" y="1457342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VIALIDAD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877358"/>
              </p:ext>
            </p:extLst>
          </p:nvPr>
        </p:nvGraphicFramePr>
        <p:xfrm>
          <a:off x="577003" y="2648062"/>
          <a:ext cx="8093813" cy="3652399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29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47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20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482.883.827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482.883.827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93.405.048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5.608.592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5.608.592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905.251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206.838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7.962.674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7.962.674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541.920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7.832.350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7.832.350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538.896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468.712.800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468.712.800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91.751.039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2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87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468.652.675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468.652.675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91.750.922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44983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06453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2616" y="211710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2920" y="1433730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OBRAS PORTUARIAS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432263"/>
              </p:ext>
            </p:extLst>
          </p:nvPr>
        </p:nvGraphicFramePr>
        <p:xfrm>
          <a:off x="562312" y="2518801"/>
          <a:ext cx="8093813" cy="3543084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8631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8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7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10.492.318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10.492.318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4.157.611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19,1%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6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6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4.045.022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6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9.951.577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4.045.022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1332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2332" y="233282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149007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AEROPUERTOS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336582"/>
              </p:ext>
            </p:extLst>
          </p:nvPr>
        </p:nvGraphicFramePr>
        <p:xfrm>
          <a:off x="583858" y="2786664"/>
          <a:ext cx="8093814" cy="3404819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456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96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1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46.815.131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46.815.131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10.024.521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179.974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46.279.674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46.279.674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9.822.244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987.182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987.182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194.292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5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45.292.492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45.292.492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9.627.952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582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0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56" y="269274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56" y="1682052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DIRECCIÓN DE PLANEAMIENTO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620441"/>
              </p:ext>
            </p:extLst>
          </p:nvPr>
        </p:nvGraphicFramePr>
        <p:xfrm>
          <a:off x="518856" y="3171542"/>
          <a:ext cx="8093820" cy="2940551"/>
        </p:xfrm>
        <a:graphic>
          <a:graphicData uri="http://schemas.openxmlformats.org/drawingml/2006/table">
            <a:tbl>
              <a:tblPr/>
              <a:tblGrid>
                <a:gridCol w="8108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834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79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9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157.915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4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338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157192"/>
            <a:ext cx="7906650" cy="24155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40098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1554611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PROGRAMA: AGUA POTABLE RURAL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8986823"/>
              </p:ext>
            </p:extLst>
          </p:nvPr>
        </p:nvGraphicFramePr>
        <p:xfrm>
          <a:off x="529168" y="2807757"/>
          <a:ext cx="8093813" cy="2349435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1856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56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81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19.806.885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19.806.885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85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19.806.885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52166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5998" y="219894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5998" y="1331418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713490"/>
              </p:ext>
            </p:extLst>
          </p:nvPr>
        </p:nvGraphicFramePr>
        <p:xfrm>
          <a:off x="475998" y="2518133"/>
          <a:ext cx="8167941" cy="3808003"/>
        </p:xfrm>
        <a:graphic>
          <a:graphicData uri="http://schemas.openxmlformats.org/drawingml/2006/table">
            <a:tbl>
              <a:tblPr/>
              <a:tblGrid>
                <a:gridCol w="8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714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00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00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823.721.774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901.058.301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77.336.527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494.644.063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11.736.865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11.678.439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7.624.829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966.699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541.456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27.139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Infraestructura Concesiones 2020-2022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723.052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377.329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2.137.442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4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2.137.442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109.051.279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-109.051.279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307.696.463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470.555.831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162.859.368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208.374.550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307.696.463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470.555.831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162.859.368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208.374.550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251.959.885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251.959.885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Crédito - I.V.A. Concesiones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251.959.885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23.591.208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23.590.208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23.591.205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71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511039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1" y="245783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4317" y="1400701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PROGRAMA: DIRECCIÓN GENERAL DE CONCESIONES DE OBRAS PÚBLICAS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259109"/>
              </p:ext>
            </p:extLst>
          </p:nvPr>
        </p:nvGraphicFramePr>
        <p:xfrm>
          <a:off x="476001" y="2788031"/>
          <a:ext cx="8167940" cy="2322364"/>
        </p:xfrm>
        <a:graphic>
          <a:graphicData uri="http://schemas.openxmlformats.org/drawingml/2006/table">
            <a:tbl>
              <a:tblPr/>
              <a:tblGrid>
                <a:gridCol w="8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148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43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3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8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545534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99567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1372459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240937"/>
              </p:ext>
            </p:extLst>
          </p:nvPr>
        </p:nvGraphicFramePr>
        <p:xfrm>
          <a:off x="476004" y="2348879"/>
          <a:ext cx="8210795" cy="3963783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261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80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34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31.091.601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22.953.321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-8.138.280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14.465.274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14.174.761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14.223.723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48.962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9.205.156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2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1.146.295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1.142.682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531.680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2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306.415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2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306.415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2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2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52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Aguas para Zonas Aridas y Semiáridas de América Latina y el Caribe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2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275.828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88.200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2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64.418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64.418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2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211.410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211.410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2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2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2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5.224.853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5.224.853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2.257.590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2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1.606.458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1.606.458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507.680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2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3.618.395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3.618.395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1.749.910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2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2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1.936.770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1.937.768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62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561311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93955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2" y="1322273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PROGRAMA: DIRECCIÓN GENERAL DE AGUAS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88680"/>
              </p:ext>
            </p:extLst>
          </p:nvPr>
        </p:nvGraphicFramePr>
        <p:xfrm>
          <a:off x="476004" y="2291689"/>
          <a:ext cx="8210795" cy="3285338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563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24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3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1.812.098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269.525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26.421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9.813.981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1.737.491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4.934.815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56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4.879.166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4.879.166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1.513.744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505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501" y="150013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44097227"/>
              </p:ext>
            </p:extLst>
          </p:nvPr>
        </p:nvGraphicFramePr>
        <p:xfrm>
          <a:off x="387501" y="2160810"/>
          <a:ext cx="8210798" cy="4195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3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3995" y="205077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1404724"/>
            <a:ext cx="809381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802270"/>
              </p:ext>
            </p:extLst>
          </p:nvPr>
        </p:nvGraphicFramePr>
        <p:xfrm>
          <a:off x="476006" y="2492895"/>
          <a:ext cx="8093810" cy="3600395"/>
        </p:xfrm>
        <a:graphic>
          <a:graphicData uri="http://schemas.openxmlformats.org/drawingml/2006/table">
            <a:tbl>
              <a:tblPr/>
              <a:tblGrid>
                <a:gridCol w="810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5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0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08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1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582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0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2.201.224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2.245.716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44.492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1.209.127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1.733.101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1.737.365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1.053.171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222.064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91.270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134.564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45.227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58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4712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7974" y="202273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4" y="140074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403972"/>
              </p:ext>
            </p:extLst>
          </p:nvPr>
        </p:nvGraphicFramePr>
        <p:xfrm>
          <a:off x="510510" y="2311705"/>
          <a:ext cx="8167935" cy="4013753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6105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4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6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11.835.878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12.854.140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1.018.262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7.620.155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7.863.299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7.830.468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-32.831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4.951.633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3.754.050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3.754.050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1.582.582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1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58.533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1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1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1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102.250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1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1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1.051.093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1.052.093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10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002" y="133792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53029436"/>
              </p:ext>
            </p:extLst>
          </p:nvPr>
        </p:nvGraphicFramePr>
        <p:xfrm>
          <a:off x="476002" y="1939285"/>
          <a:ext cx="8210798" cy="4406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4157" y="1350986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4" y="6309320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6314" y="1975877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087740"/>
              </p:ext>
            </p:extLst>
          </p:nvPr>
        </p:nvGraphicFramePr>
        <p:xfrm>
          <a:off x="606314" y="2274637"/>
          <a:ext cx="7638095" cy="4034683"/>
        </p:xfrm>
        <a:graphic>
          <a:graphicData uri="http://schemas.openxmlformats.org/drawingml/2006/table">
            <a:tbl>
              <a:tblPr/>
              <a:tblGrid>
                <a:gridCol w="890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777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00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030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5602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153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3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3.402.938.200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3.559.544.982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156.606.782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1.779.278.374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5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221.642.970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231.558.579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9.915.609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145.343.697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21.619.257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22.516.668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11.589.243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778.022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4.143.309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1.789.027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1.832.205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594.759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2.350.225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5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7.371.666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20.161.436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12.789.770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3.979.605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5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788.868.012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4.045.033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-784.822.979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5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1.966.413.591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2.714.206.265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747.792.674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1.190.606.208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5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393.501.528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251.959.885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5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728.902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168.272.471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167.543.569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167.262.623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56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7628" y="1397916"/>
            <a:ext cx="8018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66287" y="6462197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66287" y="2112117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2588614"/>
              </p:ext>
            </p:extLst>
          </p:nvPr>
        </p:nvGraphicFramePr>
        <p:xfrm>
          <a:off x="585600" y="2348879"/>
          <a:ext cx="8018847" cy="4164588"/>
        </p:xfrm>
        <a:graphic>
          <a:graphicData uri="http://schemas.openxmlformats.org/drawingml/2006/table">
            <a:tbl>
              <a:tblPr/>
              <a:tblGrid>
                <a:gridCol w="327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7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74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64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644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764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64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8487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251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5" marR="8485" marT="8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5" marR="8485" marT="8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33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23.385.501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23.097.165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-288.336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13.866.559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8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16.589.590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55.943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10.339.207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83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2.510.702.222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1.828.534.826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-682.167.396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1.081.899.231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5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18.266.111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18.463.846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197.735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12.174.435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5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48.126.181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29.082.165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-19.044.016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11.934.319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5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258.323.603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173.630.106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-84.693.497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97.615.425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5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1.717.781.702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1.243.447.655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-474.334.047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742.848.311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5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95.609.082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90.559.575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-5.049.507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53.728.816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5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113.299.292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77.074.932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-36.224.360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60.065.250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5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5.380.940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7.663.490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2.282.550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3.425.482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5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Agual Potable Rural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253.915.311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188.613.057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-65.302.254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100.107.193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5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y Ejecución de OOPP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470.452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470.452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105.621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5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Arquitectura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5.976.062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5.976.062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661.151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11,1%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5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Hidráulicas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101.552.847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101.552.847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35.507.388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5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Vialidad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482.883.827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482.883.827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93.405.048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5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Obras Portuarias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10.492.318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10.492.318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4.157.611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5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Aeropuertos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46.815.131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46.815.131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10.024.521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5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Planeamiento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186.033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22.311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51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Agua Potable Rural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83.915.465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19.806.885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9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823.721.774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901.058.301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77.336.527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494.644.063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90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OOPP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25.519.337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5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31.091.601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22.953.321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-8.138.280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14.465.274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Aguas FET COVID-19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10.120.399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1.812.098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HIDRÁULICA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2.201.224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2.245.716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44.492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1.209.127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6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SERVICIOS SANITARIOS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11.835.878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12.854.140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1.018.262 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7.620.155 </a:t>
                      </a:r>
                    </a:p>
                  </a:txBody>
                  <a:tcPr marL="8485" marR="8485" marT="8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8485" marR="8485" marT="8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311436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4" y="2054828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137390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0635807"/>
              </p:ext>
            </p:extLst>
          </p:nvPr>
        </p:nvGraphicFramePr>
        <p:xfrm>
          <a:off x="405029" y="2420882"/>
          <a:ext cx="8210793" cy="3845640"/>
        </p:xfrm>
        <a:graphic>
          <a:graphicData uri="http://schemas.openxmlformats.org/drawingml/2006/table">
            <a:tbl>
              <a:tblPr/>
              <a:tblGrid>
                <a:gridCol w="889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9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6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29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961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69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23.385.501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23.097.165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-288.336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13.866.559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16.533.647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16.589.590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10.339.207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4.001.834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4.001.834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2.192.584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2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202.960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0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1.242.261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1.242.261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268.358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2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2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400.198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381.662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2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123.920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2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718.143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718.143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2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2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884.857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-884.857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2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712.902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1.253.480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863.450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2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320.415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72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72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540.578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541.576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29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0299" y="5889051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8690" y="2429778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5825" y="1458740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PROGRAMA: SECRETARÍA Y ADMINISTRACIÓN GENERAL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201261"/>
              </p:ext>
            </p:extLst>
          </p:nvPr>
        </p:nvGraphicFramePr>
        <p:xfrm>
          <a:off x="463802" y="2765797"/>
          <a:ext cx="8210793" cy="2736302"/>
        </p:xfrm>
        <a:graphic>
          <a:graphicData uri="http://schemas.openxmlformats.org/drawingml/2006/table">
            <a:tbl>
              <a:tblPr/>
              <a:tblGrid>
                <a:gridCol w="8894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99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4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65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349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571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9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869.642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71.331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63.742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5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795.332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3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34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793.988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793.988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48.838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350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4" y="6237349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987798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1387047"/>
            <a:ext cx="838706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396129"/>
              </p:ext>
            </p:extLst>
          </p:nvPr>
        </p:nvGraphicFramePr>
        <p:xfrm>
          <a:off x="581295" y="2276876"/>
          <a:ext cx="8210798" cy="3912513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669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23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1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18.266.111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18.463.846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197.735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12.174.435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6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16.932.385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16.994.901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10.755.765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791.897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821.897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414.944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6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567.720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567.720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66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6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6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la Construcción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66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253.673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253.673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6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6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85.251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117.881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32.630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66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168.422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-36.210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109.934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66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66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180.749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-180.749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66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66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66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669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77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4367</TotalTime>
  <Words>5576</Words>
  <Application>Microsoft Office PowerPoint</Application>
  <PresentationFormat>Presentación en pantalla (4:3)</PresentationFormat>
  <Paragraphs>3473</Paragraphs>
  <Slides>31</Slides>
  <Notes>25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31</vt:i4>
      </vt:variant>
    </vt:vector>
  </HeadingPairs>
  <TitlesOfParts>
    <vt:vector size="38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AGOSTO DE 2021 PARTIDA 12: MINISTERIO DE OBRAS PÚBLICAS</vt:lpstr>
      <vt:lpstr>EJECUCIÓN ACUMULADA DE GASTOS A AGOSTO DE 2021  PARTIDA 12 MINISTERIO DE OBRAS PÚBLICAS</vt:lpstr>
      <vt:lpstr>EJECUCIÓN ACUMULADA DE GASTOS A AGOSTO DE 2021  PARTIDA 12 MINISTERIO DE OBRAS PÚBLICAS</vt:lpstr>
      <vt:lpstr>EJECUCIÓN ACUMULADA DE GASTOS A AGOSTO DE 2021  PARTIDA 12 MINISTERIO DE OBRAS PÚBLICAS</vt:lpstr>
      <vt:lpstr>EJECUCIÓN ACUMULADA DE GASTOS A AGOSTO DE 2021  PARTIDA 12 MINISTERIO DE OBRAS PÚBLICAS</vt:lpstr>
      <vt:lpstr>EJECUCIÓN ACUMULADA DE GASTOS A AGOSTO DE 2021  PARTIDA 12 MINISTERIO DE OBRAS PÚBLICAS RESUMEN POR CAPÍTULOS</vt:lpstr>
      <vt:lpstr>EJECUCIÓN ACUMULADA DE GASTOS A AGOSTO DE 2021  PARTIDA 12. CAPÍTULO 01. PROGRAMA 01: SECRETARÍA Y ADMINISTRACIÓN GENERAL</vt:lpstr>
      <vt:lpstr>EJECUCIÓN ACUMULADA DE GASTOS A AGOSTO DE 2021  PARTIDA 12. CAPÍTULO 01. PROGRAMA: SECRETARÍA Y ADMINISTRACIÓN GENERAL FET COVID-19</vt:lpstr>
      <vt:lpstr>EJECUCIÓN ACUMULADA DE GASTOS A AGOSTO DE 2021  PARTIDA 12. CAPÍTULO 02. PROGRAMA 01: ADMINISTRACIÓN Y EJECUCIÓN DE OBRAS PÚBLICAS</vt:lpstr>
      <vt:lpstr>EJECUCIÓN ACUMULADA DE GASTOS A AGOSTO DE 2021  PARTIDA 12. CAPÍTULO 02. PROGRAMA 02: DIRECCIÓN DE ARQUITECTURA</vt:lpstr>
      <vt:lpstr>EJECUCIÓN ACUMULADA DE GASTOS A AGOSTO DE 2021  PARTIDA 12. CAPÍTULO 02. PROGRAMA 03: DIRECCIÓN DE OBRAS HIDRÁULICAS</vt:lpstr>
      <vt:lpstr>EJECUCIÓN ACUMULADA DE GASTOS A AGOSTO DE 2021  PARTIDA 12. CAPÍTULO 02. PROGRAMA 04: DIRECCIÓN DE VIALIDAD</vt:lpstr>
      <vt:lpstr>EJECUCIÓN ACUMULADA DE GASTOS A AGOSTO DE 2021  PARTIDA 12. CAPÍTULO 02. PROGRAMA 04: DIRECCIÓN DE VIALIDAD</vt:lpstr>
      <vt:lpstr>EJECUCIÓN ACUMULADA DE GASTOS A AGOSTO DE 2021  PARTIDA 12. CAPÍTULO 02. PROGRAMA 06: DIRECCIÓN DE OBRAS PORTUARIAS</vt:lpstr>
      <vt:lpstr>EJECUCIÓN ACUMULADA DE GASTOS A AGOSTO DE 2021  PARTIDA 12. CAPÍTULO 02. PROGRAMA 07: DIRECCIÓN DE AEROPUERTOS</vt:lpstr>
      <vt:lpstr>EJECUCIÓN ACUMULADA DE GASTOS A AGOSTO DE 2021  PARTIDA 12. CAPÍTULO 02. PROGRAMA 11: DIRECCIÓN DE PLANEAMIENTO</vt:lpstr>
      <vt:lpstr>EJECUCIÓN ACUMULADA DE GASTOS A AGOSTO DE 2021  PARTIDA 12. CAPÍTULO 02. PROGRAMA 12: AGUA POTABLE RURAL</vt:lpstr>
      <vt:lpstr>EJECUCIÓN ACUMULADA DE GASTOS A AGOSTO DE 2021  PARTIDA 12. PROGRAMA ADMINISTRACIÓN Y EJECUCIÓN  DE OBRAS PÚBLICAS FET COVID-19</vt:lpstr>
      <vt:lpstr>EJECUCIÓN ACUMULADA DE GASTOS A AGOSTO DE 2021  PARTIDA 12. PROGRAMA: DIRECCIÓN DE ARQUITECTURA FET COVID-19</vt:lpstr>
      <vt:lpstr>EJECUCIÓN ACUMULADA DE GASTOS A AGOSTO DE 2021  PARTIDA 12. PROGRAMA: DIRECCIÓN DE OBRAS HIDRAULICAS FET COVID-19</vt:lpstr>
      <vt:lpstr>EJECUCIÓN ACUMULADA DE GASTOS A AGOSTO DE 2021  PARTIDA 12. PROGRAMA: DIRECCIÓN DE VIALIDAD FET COVID-19</vt:lpstr>
      <vt:lpstr>EJECUCIÓN ACUMULADA DE GASTOS A AGOSTO DE 2021  PARTIDA 12. PROGRAMA: DIRECCIÓN DE OBRAS PORTUARIAS FET COVID-19</vt:lpstr>
      <vt:lpstr>EJECUCIÓN ACUMULADA DE GASTOS A AGOSTO DE 2021  PARTIDA 12. PROGRAMA: DIRECCIÓN DE AEROPUERTOS FET COVID-19</vt:lpstr>
      <vt:lpstr>EJECUCIÓN ACUMULADA DE GASTOS A AGOSTO DE 2021  PARTIDA 12. PROGRAMA: DIRECCIÓN DE PLANEAMIENTO FET COVID-19</vt:lpstr>
      <vt:lpstr>EJECUCIÓN ACUMULADA DE GASTOS A AGOSTO DE 2021  PARTIDA 12. PROGRAMA: AGUA POTABLE RURAL FET COVID-19</vt:lpstr>
      <vt:lpstr>EJECUCIÓN ACUMULADA DE GASTOS A AGOSTO DE 2021  PARTIDA 12. CAPÍTULO 03. PROGRAMA 01: DIRECCIÓN GENERAL DE CONCESIONES DE OBRAS PÚBLICAS</vt:lpstr>
      <vt:lpstr>EJECUCIÓN ACUMULADA DE GASTOS A AGOSTO DE 2021  PARTIDA 12. CAPÍTULO 03. PROGRAMA: DIRECCIÓN GENERAL DE CONCESIONES DE OBRAS PÚBLICAS FET COVID-19</vt:lpstr>
      <vt:lpstr>EJECUCIÓN ACUMULADA DE GASTOS A AGOSTO DE 2021  PARTIDA 12. CAPÍTULO 04. PROGRAMA 01: DIRECCIÓN GENERAL DE AGUAS</vt:lpstr>
      <vt:lpstr>EJECUCIÓN ACUMULADA DE GASTOS A AGOSTO DE 2021  PARTIDA 12. CAPÍTULO 04. PROGRAMA: DIRECCIÓN GENERAL DE AGUAS FET COVID-19</vt:lpstr>
      <vt:lpstr>EJECUCIÓN ACUMULADA DE GASTOS A AGOSTO DE 2021  PARTIDA 12. CAPÍTULO 05. PROGRAMA 01: INSTITUTO NACIONAL DE HIDRÁULICA</vt:lpstr>
      <vt:lpstr>EJECUCIÓN ACUMULADA DE GASTOS A AGOSTO DE 2021  PARTIDA 12. CAPÍTULO 07. PROGRAMA 01: SUPERINTENDENCIA DE SERVICIOS SANITARIOS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345</cp:revision>
  <cp:lastPrinted>2019-06-03T14:10:49Z</cp:lastPrinted>
  <dcterms:created xsi:type="dcterms:W3CDTF">2016-06-23T13:38:47Z</dcterms:created>
  <dcterms:modified xsi:type="dcterms:W3CDTF">2021-10-18T20:33:02Z</dcterms:modified>
</cp:coreProperties>
</file>