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29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27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42" d="100"/>
          <a:sy n="42" d="100"/>
        </p:scale>
        <p:origin x="73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58403810634783"/>
          <c:y val="0.16013018783679792"/>
          <c:w val="0.81533683289588799"/>
          <c:h val="0.6211874018200954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C00-4F35-9AC7-695B127A12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11'!$D$39:$K$39</c:f>
              <c:numCache>
                <c:formatCode>0.0%</c:formatCode>
                <c:ptCount val="8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  <c:pt idx="5">
                  <c:v>8.6813085099200021E-2</c:v>
                </c:pt>
                <c:pt idx="6">
                  <c:v>7.5177811992342192E-2</c:v>
                </c:pt>
                <c:pt idx="7">
                  <c:v>7.4122889537522482E-2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610194616"/>
        <c:axId val="610195400"/>
      </c:barChart>
      <c:catAx>
        <c:axId val="61019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0195400"/>
        <c:crosses val="autoZero"/>
        <c:auto val="0"/>
        <c:lblAlgn val="ctr"/>
        <c:lblOffset val="100"/>
        <c:noMultiLvlLbl val="0"/>
      </c:catAx>
      <c:valAx>
        <c:axId val="6101954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10194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F06-4003-91D0-0CD7ABD00D3E}"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F06-4003-91D0-0CD7ABD00D3E}"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06-4003-91D0-0CD7ABD00D3E}"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F06-4003-91D0-0CD7ABD00D3E}"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F06-4003-91D0-0CD7ABD00D3E}"/>
                </c:ext>
              </c:extLst>
            </c:dLbl>
            <c:dLbl>
              <c:idx val="5"/>
              <c:layout>
                <c:manualLayout>
                  <c:x val="-3.5862374842033633E-2"/>
                  <c:y val="5.411498870798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F06-4003-91D0-0CD7ABD00D3E}"/>
                </c:ext>
              </c:extLst>
            </c:dLbl>
            <c:dLbl>
              <c:idx val="6"/>
              <c:layout>
                <c:manualLayout>
                  <c:x val="-2.6511009040536711E-2"/>
                  <c:y val="6.7484118917924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4A4-492B-892F-D2DD0789D531}"/>
                </c:ext>
              </c:extLst>
            </c:dLbl>
            <c:dLbl>
              <c:idx val="7"/>
              <c:layout>
                <c:manualLayout>
                  <c:x val="-3.3628122873529696E-2"/>
                  <c:y val="2.6190319795250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4A4-492B-892F-D2DD0789D531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A4-492B-892F-D2DD0789D531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A4-492B-892F-D2DD0789D5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11'!$D$35:$K$35</c:f>
              <c:numCache>
                <c:formatCode>0.0%</c:formatCode>
                <c:ptCount val="8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  <c:pt idx="5">
                  <c:v>0.53056074696633382</c:v>
                </c:pt>
                <c:pt idx="6">
                  <c:v>0.60563690464969833</c:v>
                </c:pt>
                <c:pt idx="7">
                  <c:v>0.6624604724729185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117784"/>
        <c:axId val="610118176"/>
      </c:lineChart>
      <c:catAx>
        <c:axId val="61011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0118176"/>
        <c:crosses val="autoZero"/>
        <c:auto val="1"/>
        <c:lblAlgn val="ctr"/>
        <c:lblOffset val="100"/>
        <c:tickLblSkip val="1"/>
        <c:noMultiLvlLbl val="0"/>
      </c:catAx>
      <c:valAx>
        <c:axId val="610118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01177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1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684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67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258099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65785" y="1510537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2536" y="2199881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878348"/>
              </p:ext>
            </p:extLst>
          </p:nvPr>
        </p:nvGraphicFramePr>
        <p:xfrm>
          <a:off x="665787" y="2512585"/>
          <a:ext cx="7920878" cy="3843765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00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6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54.479.665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27.797.888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8" y="6356350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76823" y="1404823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368" y="2010737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99795"/>
              </p:ext>
            </p:extLst>
          </p:nvPr>
        </p:nvGraphicFramePr>
        <p:xfrm>
          <a:off x="576823" y="2348885"/>
          <a:ext cx="7830237" cy="3892619"/>
        </p:xfrm>
        <a:graphic>
          <a:graphicData uri="http://schemas.openxmlformats.org/drawingml/2006/table">
            <a:tbl>
              <a:tblPr/>
              <a:tblGrid>
                <a:gridCol w="53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9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8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4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4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2.798.188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45" y="1495945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298" y="2206313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300516"/>
              </p:ext>
            </p:extLst>
          </p:nvPr>
        </p:nvGraphicFramePr>
        <p:xfrm>
          <a:off x="539550" y="2636912"/>
          <a:ext cx="7758450" cy="3534690"/>
        </p:xfrm>
        <a:graphic>
          <a:graphicData uri="http://schemas.openxmlformats.org/drawingml/2006/table">
            <a:tbl>
              <a:tblPr/>
              <a:tblGrid>
                <a:gridCol w="703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6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7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260.247.106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332.043.224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226.275.386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26.362.710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8.225.966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483" y="6144031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1526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515" y="2238665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211307"/>
              </p:ext>
            </p:extLst>
          </p:nvPr>
        </p:nvGraphicFramePr>
        <p:xfrm>
          <a:off x="481467" y="2636914"/>
          <a:ext cx="8205330" cy="3507117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1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9843" y="4885047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75718" y="1865815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PROGRAMA: DIRECCIÓN GENERAL DEL TERRITORIO MARÍTIMO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75718" y="2900244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04208"/>
              </p:ext>
            </p:extLst>
          </p:nvPr>
        </p:nvGraphicFramePr>
        <p:xfrm>
          <a:off x="627345" y="3265771"/>
          <a:ext cx="7915428" cy="1619276"/>
        </p:xfrm>
        <a:graphic>
          <a:graphicData uri="http://schemas.openxmlformats.org/drawingml/2006/table">
            <a:tbl>
              <a:tblPr/>
              <a:tblGrid>
                <a:gridCol w="702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3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9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5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0221" y="1440098"/>
            <a:ext cx="80765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7347" y="2043680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4426"/>
              </p:ext>
            </p:extLst>
          </p:nvPr>
        </p:nvGraphicFramePr>
        <p:xfrm>
          <a:off x="627341" y="2332653"/>
          <a:ext cx="7920883" cy="3998719"/>
        </p:xfrm>
        <a:graphic>
          <a:graphicData uri="http://schemas.openxmlformats.org/drawingml/2006/table">
            <a:tbl>
              <a:tblPr/>
              <a:tblGrid>
                <a:gridCol w="703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4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155.986.286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15.432.642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50.243.487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1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65291" y="6279957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0746" y="1532256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37886" y="2143560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98531"/>
              </p:ext>
            </p:extLst>
          </p:nvPr>
        </p:nvGraphicFramePr>
        <p:xfrm>
          <a:off x="665291" y="2420894"/>
          <a:ext cx="7632848" cy="3855065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3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7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49.069.427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20.672.666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24.049.392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2956" y="6282067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1309536"/>
            <a:ext cx="77259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79588" y="1974913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709970"/>
              </p:ext>
            </p:extLst>
          </p:nvPr>
        </p:nvGraphicFramePr>
        <p:xfrm>
          <a:off x="611558" y="2276867"/>
          <a:ext cx="7776866" cy="4005199"/>
        </p:xfrm>
        <a:graphic>
          <a:graphicData uri="http://schemas.openxmlformats.org/drawingml/2006/table">
            <a:tbl>
              <a:tblPr/>
              <a:tblGrid>
                <a:gridCol w="81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3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39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39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99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5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226.151.027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5.300.885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149.539.532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194.285.430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131.275.879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13.403.449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3.980.860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415" y="6111721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9591" y="133907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83019" y="2019111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54104"/>
              </p:ext>
            </p:extLst>
          </p:nvPr>
        </p:nvGraphicFramePr>
        <p:xfrm>
          <a:off x="611559" y="2295292"/>
          <a:ext cx="7776866" cy="3816429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9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2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6181687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85351" y="1626877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86467" y="2391227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61643"/>
              </p:ext>
            </p:extLst>
          </p:nvPr>
        </p:nvGraphicFramePr>
        <p:xfrm>
          <a:off x="755575" y="2708923"/>
          <a:ext cx="7776865" cy="3472767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7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22.861.881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10.165.358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64" y="1426669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836699"/>
              </p:ext>
            </p:extLst>
          </p:nvPr>
        </p:nvGraphicFramePr>
        <p:xfrm>
          <a:off x="791064" y="2132856"/>
          <a:ext cx="7561872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95419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8278" y="19865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26436"/>
              </p:ext>
            </p:extLst>
          </p:nvPr>
        </p:nvGraphicFramePr>
        <p:xfrm>
          <a:off x="464242" y="2189010"/>
          <a:ext cx="8284222" cy="4109952"/>
        </p:xfrm>
        <a:graphic>
          <a:graphicData uri="http://schemas.openxmlformats.org/drawingml/2006/table">
            <a:tbl>
              <a:tblPr/>
              <a:tblGrid>
                <a:gridCol w="58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0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3.387.033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147222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2100577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63768"/>
              </p:ext>
            </p:extLst>
          </p:nvPr>
        </p:nvGraphicFramePr>
        <p:xfrm>
          <a:off x="611558" y="2420888"/>
          <a:ext cx="7920883" cy="3811405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02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9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20751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3056" y="1487754"/>
            <a:ext cx="821374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7193" y="2438271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167236"/>
              </p:ext>
            </p:extLst>
          </p:nvPr>
        </p:nvGraphicFramePr>
        <p:xfrm>
          <a:off x="473057" y="2780935"/>
          <a:ext cx="8243759" cy="3500995"/>
        </p:xfrm>
        <a:graphic>
          <a:graphicData uri="http://schemas.openxmlformats.org/drawingml/2006/table">
            <a:tbl>
              <a:tblPr/>
              <a:tblGrid>
                <a:gridCol w="68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3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8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8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8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Científico de Investigación Oceánica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6292" y="141375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60" y="2083060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16541"/>
              </p:ext>
            </p:extLst>
          </p:nvPr>
        </p:nvGraphicFramePr>
        <p:xfrm>
          <a:off x="466596" y="2348887"/>
          <a:ext cx="8220204" cy="4104449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213.248.781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125.124.866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80.214.039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12.914.577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9" y="138680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0462" y="2265416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6115"/>
              </p:ext>
            </p:extLst>
          </p:nvPr>
        </p:nvGraphicFramePr>
        <p:xfrm>
          <a:off x="482146" y="2564901"/>
          <a:ext cx="8220203" cy="3791448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7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19.967.356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19.038.590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19.038.590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4724" y="617378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4460" y="1356687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9856" y="211888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84636"/>
              </p:ext>
            </p:extLst>
          </p:nvPr>
        </p:nvGraphicFramePr>
        <p:xfrm>
          <a:off x="570775" y="2484008"/>
          <a:ext cx="7965388" cy="3689779"/>
        </p:xfrm>
        <a:graphic>
          <a:graphicData uri="http://schemas.openxmlformats.org/drawingml/2006/table">
            <a:tbl>
              <a:tblPr/>
              <a:tblGrid>
                <a:gridCol w="67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2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9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2431" y="14238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1" y="2103454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07387"/>
              </p:ext>
            </p:extLst>
          </p:nvPr>
        </p:nvGraphicFramePr>
        <p:xfrm>
          <a:off x="539551" y="2348881"/>
          <a:ext cx="8066780" cy="3794907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3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1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9.612.901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62978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3" y="1392658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2042261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56306"/>
              </p:ext>
            </p:extLst>
          </p:nvPr>
        </p:nvGraphicFramePr>
        <p:xfrm>
          <a:off x="565694" y="2348875"/>
          <a:ext cx="8032755" cy="3604834"/>
        </p:xfrm>
        <a:graphic>
          <a:graphicData uri="http://schemas.openxmlformats.org/drawingml/2006/table">
            <a:tbl>
              <a:tblPr/>
              <a:tblGrid>
                <a:gridCol w="60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5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07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9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95015" y="1500501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2135" y="254972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702831"/>
              </p:ext>
            </p:extLst>
          </p:nvPr>
        </p:nvGraphicFramePr>
        <p:xfrm>
          <a:off x="816679" y="2862844"/>
          <a:ext cx="7488833" cy="2559993"/>
        </p:xfrm>
        <a:graphic>
          <a:graphicData uri="http://schemas.openxmlformats.org/drawingml/2006/table">
            <a:tbl>
              <a:tblPr/>
              <a:tblGrid>
                <a:gridCol w="56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3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1368309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83017" y="2049532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197169"/>
              </p:ext>
            </p:extLst>
          </p:nvPr>
        </p:nvGraphicFramePr>
        <p:xfrm>
          <a:off x="817278" y="2348887"/>
          <a:ext cx="7488832" cy="3788314"/>
        </p:xfrm>
        <a:graphic>
          <a:graphicData uri="http://schemas.openxmlformats.org/drawingml/2006/table">
            <a:tbl>
              <a:tblPr/>
              <a:tblGrid>
                <a:gridCol w="6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54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9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41236" y="1368527"/>
            <a:ext cx="80191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66891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367546"/>
              </p:ext>
            </p:extLst>
          </p:nvPr>
        </p:nvGraphicFramePr>
        <p:xfrm>
          <a:off x="440040" y="2101714"/>
          <a:ext cx="8229600" cy="3970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8" y="6364437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9016" y="1473961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9016" y="219118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6895"/>
              </p:ext>
            </p:extLst>
          </p:nvPr>
        </p:nvGraphicFramePr>
        <p:xfrm>
          <a:off x="408408" y="2492904"/>
          <a:ext cx="8229600" cy="3722439"/>
        </p:xfrm>
        <a:graphic>
          <a:graphicData uri="http://schemas.openxmlformats.org/drawingml/2006/table">
            <a:tbl>
              <a:tblPr/>
              <a:tblGrid>
                <a:gridCol w="64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7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3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4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1652483"/>
            <a:ext cx="77048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6814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128078"/>
              </p:ext>
            </p:extLst>
          </p:nvPr>
        </p:nvGraphicFramePr>
        <p:xfrm>
          <a:off x="539552" y="2276872"/>
          <a:ext cx="7920880" cy="3791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40375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7939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5516" y="2139760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222961"/>
              </p:ext>
            </p:extLst>
          </p:nvPr>
        </p:nvGraphicFramePr>
        <p:xfrm>
          <a:off x="457200" y="2492893"/>
          <a:ext cx="8075239" cy="3646874"/>
        </p:xfrm>
        <a:graphic>
          <a:graphicData uri="http://schemas.openxmlformats.org/drawingml/2006/table">
            <a:tbl>
              <a:tblPr/>
              <a:tblGrid>
                <a:gridCol w="95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6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1.771.383.898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70.775.598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1.173.471.814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1.279.095.784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859.774.037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270.687.045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156.732.890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62.953.879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50.228.601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48.614.667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2369" y="1362620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1502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2372" y="1934851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83575"/>
              </p:ext>
            </p:extLst>
          </p:nvPr>
        </p:nvGraphicFramePr>
        <p:xfrm>
          <a:off x="482372" y="2339535"/>
          <a:ext cx="7931221" cy="3756147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85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9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6373" y="1273755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864848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022936"/>
              </p:ext>
            </p:extLst>
          </p:nvPr>
        </p:nvGraphicFramePr>
        <p:xfrm>
          <a:off x="711201" y="2170673"/>
          <a:ext cx="7814820" cy="3992532"/>
        </p:xfrm>
        <a:graphic>
          <a:graphicData uri="http://schemas.openxmlformats.org/drawingml/2006/table">
            <a:tbl>
              <a:tblPr/>
              <a:tblGrid>
                <a:gridCol w="765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319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46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375.719.770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2.798.188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260.247.106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155.986.286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226.151.027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5.300.885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149.539.532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22.861.881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3.387.033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213.248.781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5799" y="1359975"/>
            <a:ext cx="785921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199" y="196229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77833"/>
              </p:ext>
            </p:extLst>
          </p:nvPr>
        </p:nvGraphicFramePr>
        <p:xfrm>
          <a:off x="457199" y="2196097"/>
          <a:ext cx="7859216" cy="4160254"/>
        </p:xfrm>
        <a:graphic>
          <a:graphicData uri="http://schemas.openxmlformats.org/drawingml/2006/table">
            <a:tbl>
              <a:tblPr/>
              <a:tblGrid>
                <a:gridCol w="88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7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9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4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7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375.719.770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494.494.110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-465.637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333.796.186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55.584.707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30.612.220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209.349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209.349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6.852.628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72.170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4.556.680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3.322.869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4.370.235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6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1299899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7051" y="189099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69169"/>
              </p:ext>
            </p:extLst>
          </p:nvPr>
        </p:nvGraphicFramePr>
        <p:xfrm>
          <a:off x="572306" y="2175469"/>
          <a:ext cx="7860249" cy="3921922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28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5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5489</TotalTime>
  <Words>6064</Words>
  <Application>Microsoft Office PowerPoint</Application>
  <PresentationFormat>Presentación en pantalla (4:3)</PresentationFormat>
  <Paragraphs>3803</Paragraphs>
  <Slides>30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AGOSTO DE 2021 PARTIDA 11: MINISTERIO DE DEFENSA NACIONAL</vt:lpstr>
      <vt:lpstr>EJECUCIÓN ACUMULADA DE GASTOS A AGOSTO DE 2021  PARTIDA 11 MINISTERIO DE DEFENSA NACIONAL</vt:lpstr>
      <vt:lpstr>COMPORTAMIENTO DE LA EJECUCIÓN MENSUAL DE GASTOS A AGOSTO DE 2021 PARTIDA 11 MINISTERIO DE DEFENSA NACIONAL</vt:lpstr>
      <vt:lpstr>COMPORTAMIENTO DE LA EJECUCIÓN ACUMULADA DE GASTOS A AGOSTO DE 2021  PARTIDA 11 MINISTERIO DE DEFENSA NACIONAL</vt:lpstr>
      <vt:lpstr>EJECUCIÓN ACUMULADA DE GASTOS A AGOSTO DE 2021  PARTIDA 11 MINISTERIO DE DEFENSA NACIONAL</vt:lpstr>
      <vt:lpstr>EJECUCIÓN ACUMULADA DE GASTOS A AGOSTO DE 2021  PARTIDA 11 MINISTERIO DE DEFENSA NACIONAL</vt:lpstr>
      <vt:lpstr>EJECUCIÓN ACUMULADA DE GASTOS A AGOSTO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410</cp:revision>
  <cp:lastPrinted>2019-05-13T15:36:27Z</cp:lastPrinted>
  <dcterms:created xsi:type="dcterms:W3CDTF">2016-06-23T13:38:47Z</dcterms:created>
  <dcterms:modified xsi:type="dcterms:W3CDTF">2021-10-18T20:24:26Z</dcterms:modified>
</cp:coreProperties>
</file>