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27" r:id="rId10"/>
    <p:sldId id="316" r:id="rId11"/>
    <p:sldId id="317" r:id="rId12"/>
    <p:sldId id="299" r:id="rId13"/>
    <p:sldId id="318" r:id="rId14"/>
    <p:sldId id="320" r:id="rId15"/>
    <p:sldId id="321" r:id="rId16"/>
    <p:sldId id="322" r:id="rId17"/>
    <p:sldId id="323" r:id="rId18"/>
    <p:sldId id="326" r:id="rId19"/>
    <p:sldId id="324" r:id="rId20"/>
    <p:sldId id="325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78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Distribución presupuesto inicial por Subtítulo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CB3-4075-9DDF-9C351757F8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CB3-4075-9DDF-9C351757F8E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CB3-4075-9DDF-9C351757F8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CB3-4075-9DDF-9C351757F8E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CB3-4075-9DDF-9C351757F8E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CB3-4075-9DDF-9C351757F8E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BCB3-4075-9DDF-9C351757F8E8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10'!$C$51:$C$55</c:f>
              <c:strCache>
                <c:ptCount val="5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OTROS</c:v>
                </c:pt>
              </c:strCache>
            </c:strRef>
          </c:cat>
          <c:val>
            <c:numRef>
              <c:f>'Partida 10'!$D$51:$D$55</c:f>
              <c:numCache>
                <c:formatCode>0.00%</c:formatCode>
                <c:ptCount val="5"/>
                <c:pt idx="0">
                  <c:v>0.44543684112919207</c:v>
                </c:pt>
                <c:pt idx="1">
                  <c:v>0.2251873858754887</c:v>
                </c:pt>
                <c:pt idx="2">
                  <c:v>0.26633313502697742</c:v>
                </c:pt>
                <c:pt idx="3">
                  <c:v>6.5849532838500977E-8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CB3-4075-9DDF-9C351757F8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'[10.xlsx]Partida 10'!$C$21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AE1-4E9B-ABDA-66E40D90219E}"/>
            </c:ext>
          </c:extLst>
        </c:ser>
        <c:ser>
          <c:idx val="1"/>
          <c:order val="1"/>
          <c:tx>
            <c:strRef>
              <c:f>'[10.xlsx]Partida 10'!$C$22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10'!$D$22:$O$22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  <c:pt idx="5">
                  <c:v>0.48779985410603416</c:v>
                </c:pt>
                <c:pt idx="6">
                  <c:v>0.55064579091960575</c:v>
                </c:pt>
                <c:pt idx="7">
                  <c:v>0.60611847192813939</c:v>
                </c:pt>
                <c:pt idx="8">
                  <c:v>0.73107927817886897</c:v>
                </c:pt>
                <c:pt idx="9">
                  <c:v>0.79066246508614124</c:v>
                </c:pt>
                <c:pt idx="10">
                  <c:v>0.88204153311959332</c:v>
                </c:pt>
                <c:pt idx="11">
                  <c:v>0.97559348881002239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AE1-4E9B-ABDA-66E40D90219E}"/>
            </c:ext>
          </c:extLst>
        </c:ser>
        <c:ser>
          <c:idx val="2"/>
          <c:order val="2"/>
          <c:tx>
            <c:strRef>
              <c:f>'[10.xlsx]Partida 10'!$C$23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7014180594870316E-2"/>
                  <c:y val="-2.83450648340660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B4C-420B-9A96-887476F68FEB}"/>
                </c:ext>
              </c:extLst>
            </c:dLbl>
            <c:dLbl>
              <c:idx val="1"/>
              <c:layout>
                <c:manualLayout>
                  <c:x val="-4.0215335951511659E-2"/>
                  <c:y val="-1.8896709889377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B4C-420B-9A96-887476F68FEB}"/>
                </c:ext>
              </c:extLst>
            </c:dLbl>
            <c:dLbl>
              <c:idx val="2"/>
              <c:layout>
                <c:manualLayout>
                  <c:x val="-4.6402310713282706E-2"/>
                  <c:y val="-6.29890329645923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B4C-420B-9A96-887476F68FEB}"/>
                </c:ext>
              </c:extLst>
            </c:dLbl>
            <c:dLbl>
              <c:idx val="3"/>
              <c:layout>
                <c:manualLayout>
                  <c:x val="-4.4855567022839923E-2"/>
                  <c:y val="-1.5747258241147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B4C-420B-9A96-887476F68FEB}"/>
                </c:ext>
              </c:extLst>
            </c:dLbl>
            <c:dLbl>
              <c:idx val="4"/>
              <c:layout>
                <c:manualLayout>
                  <c:x val="-5.1042541784611005E-2"/>
                  <c:y val="-2.2046161537606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B4C-420B-9A96-887476F68FEB}"/>
                </c:ext>
              </c:extLst>
            </c:dLbl>
            <c:dLbl>
              <c:idx val="5"/>
              <c:layout>
                <c:manualLayout>
                  <c:x val="-4.1762079641954414E-2"/>
                  <c:y val="-1.2597806592918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B4C-420B-9A96-887476F68FEB}"/>
                </c:ext>
              </c:extLst>
            </c:dLbl>
            <c:dLbl>
              <c:idx val="6"/>
              <c:layout>
                <c:manualLayout>
                  <c:x val="-4.6402310713282678E-2"/>
                  <c:y val="-1.5747258241147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B4C-420B-9A96-887476F68FEB}"/>
                </c:ext>
              </c:extLst>
            </c:dLbl>
            <c:dLbl>
              <c:idx val="7"/>
              <c:layout>
                <c:manualLayout>
                  <c:x val="-4.330882333239728E-2"/>
                  <c:y val="-9.4483549446887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B4C-420B-9A96-887476F68F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10'!$D$23:$K$23</c:f>
              <c:numCache>
                <c:formatCode>0.0%</c:formatCode>
                <c:ptCount val="8"/>
                <c:pt idx="0">
                  <c:v>8.9054380617706874E-2</c:v>
                </c:pt>
                <c:pt idx="1">
                  <c:v>0.15848680619668898</c:v>
                </c:pt>
                <c:pt idx="2">
                  <c:v>0.29232752461059558</c:v>
                </c:pt>
                <c:pt idx="3">
                  <c:v>0.36458561155456554</c:v>
                </c:pt>
                <c:pt idx="4">
                  <c:v>0.43886325695891559</c:v>
                </c:pt>
                <c:pt idx="5">
                  <c:v>0.51609887737306259</c:v>
                </c:pt>
                <c:pt idx="6">
                  <c:v>0.56363663022211008</c:v>
                </c:pt>
                <c:pt idx="7">
                  <c:v>0.63036076100341254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AE1-4E9B-ABDA-66E40D902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8328568"/>
        <c:axId val="528332488"/>
      </c:lineChart>
      <c:catAx>
        <c:axId val="528328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8332488"/>
        <c:crosses val="autoZero"/>
        <c:auto val="1"/>
        <c:lblAlgn val="ctr"/>
        <c:lblOffset val="100"/>
        <c:noMultiLvlLbl val="0"/>
      </c:catAx>
      <c:valAx>
        <c:axId val="528332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8328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/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10'!$C$27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10'!$D$28:$O$28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  <c:pt idx="5">
                  <c:v>8.9610134181144607E-2</c:v>
                </c:pt>
                <c:pt idx="6">
                  <c:v>6.3427476452402889E-2</c:v>
                </c:pt>
                <c:pt idx="7">
                  <c:v>6.7902209721866669E-2</c:v>
                </c:pt>
                <c:pt idx="8">
                  <c:v>0.12843252263285534</c:v>
                </c:pt>
                <c:pt idx="9">
                  <c:v>6.7638136006439267E-2</c:v>
                </c:pt>
                <c:pt idx="10">
                  <c:v>9.14931047004158E-2</c:v>
                </c:pt>
                <c:pt idx="11">
                  <c:v>0.11648918294827892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10'!$C$29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10'!$D$29:$K$29</c:f>
              <c:numCache>
                <c:formatCode>0.0%</c:formatCode>
                <c:ptCount val="8"/>
                <c:pt idx="0">
                  <c:v>8.9054380617706874E-2</c:v>
                </c:pt>
                <c:pt idx="1">
                  <c:v>6.9497615756831901E-2</c:v>
                </c:pt>
                <c:pt idx="2">
                  <c:v>0.13420843351330919</c:v>
                </c:pt>
                <c:pt idx="3">
                  <c:v>7.2258086943969971E-2</c:v>
                </c:pt>
                <c:pt idx="4">
                  <c:v>7.8010030180955633E-2</c:v>
                </c:pt>
                <c:pt idx="5">
                  <c:v>7.8214080421799462E-2</c:v>
                </c:pt>
                <c:pt idx="6">
                  <c:v>6.989757496580673E-2</c:v>
                </c:pt>
                <c:pt idx="7">
                  <c:v>6.6687258149787432E-2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8339544"/>
        <c:axId val="528341504"/>
      </c:barChart>
      <c:catAx>
        <c:axId val="528339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8341504"/>
        <c:crosses val="autoZero"/>
        <c:auto val="1"/>
        <c:lblAlgn val="ctr"/>
        <c:lblOffset val="100"/>
        <c:noMultiLvlLbl val="0"/>
      </c:catAx>
      <c:valAx>
        <c:axId val="52834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8339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7652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04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5530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6679" y="2018296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2555" y="1355296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333383"/>
              </p:ext>
            </p:extLst>
          </p:nvPr>
        </p:nvGraphicFramePr>
        <p:xfrm>
          <a:off x="474242" y="2348878"/>
          <a:ext cx="8212558" cy="3985842"/>
        </p:xfrm>
        <a:graphic>
          <a:graphicData uri="http://schemas.openxmlformats.org/drawingml/2006/table">
            <a:tbl>
              <a:tblPr/>
              <a:tblGrid>
                <a:gridCol w="802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4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26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26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6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26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8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08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77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3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184.482.374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23.727.186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117.403.337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55.293.704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60.083.196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4.789.492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40.255.367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95.924.634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95.260.894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-663.740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52.913.786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7.680.673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-258.792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4.367.906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7.680.663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4.293.120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747860,0%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765.034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347.354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620.240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553.865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620.240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553.865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4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18.003.996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18.003.986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17.772.569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177725690,0%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18.003.996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18.003.986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17.772.569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177725690,0%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31219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90253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3852" y="1359720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537400"/>
              </p:ext>
            </p:extLst>
          </p:nvPr>
        </p:nvGraphicFramePr>
        <p:xfrm>
          <a:off x="573852" y="2191506"/>
          <a:ext cx="8167932" cy="4098611"/>
        </p:xfrm>
        <a:graphic>
          <a:graphicData uri="http://schemas.openxmlformats.org/drawingml/2006/table">
            <a:tbl>
              <a:tblPr/>
              <a:tblGrid>
                <a:gridCol w="798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2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3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3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3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83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8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68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43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9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48.884.968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5.172.352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29.907.968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31.965.698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32.495.349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529.651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20.811.280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11.707.216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11.687.334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6.834.181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4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2.515.218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2.476.363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4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4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4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2.348.460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2.348.460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4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4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1.894.891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1.881.449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18814490,0%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4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1.894.891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1.881.449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18814490,0%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184" y="244588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3926" y="151164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04481"/>
              </p:ext>
            </p:extLst>
          </p:nvPr>
        </p:nvGraphicFramePr>
        <p:xfrm>
          <a:off x="524758" y="2734854"/>
          <a:ext cx="8155930" cy="3526308"/>
        </p:xfrm>
        <a:graphic>
          <a:graphicData uri="http://schemas.openxmlformats.org/drawingml/2006/table">
            <a:tbl>
              <a:tblPr/>
              <a:tblGrid>
                <a:gridCol w="797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4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9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1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71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7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57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76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3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468.095.507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32.381.233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310.711.651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352.130.088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346.736.565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-5.393.523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230.902.057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80.945.476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84.837.334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3.891.858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47.166.953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12.293.522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11.884.522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12.192.071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2980,9%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307.550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11.884.522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11.884.522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11.884.521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1.704.632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3.892.290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2.187.658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2.761.847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2.187.658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240.597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240.597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19.732.578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197325780,0%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19.732.578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197325780,0%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4840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39257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6024" y="1469566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423554"/>
              </p:ext>
            </p:extLst>
          </p:nvPr>
        </p:nvGraphicFramePr>
        <p:xfrm>
          <a:off x="556284" y="2852939"/>
          <a:ext cx="8130518" cy="3485750"/>
        </p:xfrm>
        <a:graphic>
          <a:graphicData uri="http://schemas.openxmlformats.org/drawingml/2006/table">
            <a:tbl>
              <a:tblPr/>
              <a:tblGrid>
                <a:gridCol w="745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5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54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4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54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54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87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87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18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43.114.970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26.839.121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25.712.124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25.832.711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16.575.400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5.426.454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2.543.815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2.543.815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961.524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1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172.518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1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1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966.232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1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1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Intervención para Libertad Condicional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1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2.293.452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22934520,0%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22934520,0%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1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2.293.452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22934520,0%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22934520,0%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4" y="249562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59136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126394"/>
              </p:ext>
            </p:extLst>
          </p:nvPr>
        </p:nvGraphicFramePr>
        <p:xfrm>
          <a:off x="518862" y="2746730"/>
          <a:ext cx="8143979" cy="3000913"/>
        </p:xfrm>
        <a:graphic>
          <a:graphicData uri="http://schemas.openxmlformats.org/drawingml/2006/table">
            <a:tbl>
              <a:tblPr/>
              <a:tblGrid>
                <a:gridCol w="795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5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5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59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59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47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47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74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9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4.159.009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2.459.844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1.742.878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2.183.204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440.326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1.411.489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204.133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581.673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581.673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581.673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262.549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2625490,0%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262.549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2625490,0%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045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1041" y="22281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1490507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621916"/>
              </p:ext>
            </p:extLst>
          </p:nvPr>
        </p:nvGraphicFramePr>
        <p:xfrm>
          <a:off x="554967" y="2488909"/>
          <a:ext cx="8131833" cy="3789262"/>
        </p:xfrm>
        <a:graphic>
          <a:graphicData uri="http://schemas.openxmlformats.org/drawingml/2006/table">
            <a:tbl>
              <a:tblPr/>
              <a:tblGrid>
                <a:gridCol w="794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34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47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47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6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36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95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7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280.696.964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11.711.449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179.185.692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9.199.804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9.175.498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-24.306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6.106.447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2.235.393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2.955.077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894.214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256.592.124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-958.184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160.250.831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256.592.124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-958.184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160.250.831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239.183.103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239.809.830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626.727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150.822.344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16.782.294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-1.584.911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9.428.487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6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11.942.338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119342000,0%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11.942.338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119342000,0%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4869" y="238453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1472401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214524"/>
              </p:ext>
            </p:extLst>
          </p:nvPr>
        </p:nvGraphicFramePr>
        <p:xfrm>
          <a:off x="554869" y="2708925"/>
          <a:ext cx="8087065" cy="3548856"/>
        </p:xfrm>
        <a:graphic>
          <a:graphicData uri="http://schemas.openxmlformats.org/drawingml/2006/table">
            <a:tbl>
              <a:tblPr/>
              <a:tblGrid>
                <a:gridCol w="759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6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94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94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94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94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13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139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55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2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129.198.311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14.978.235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82.070.296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90.524.732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94.055.927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3.531.195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62.927.778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23.457.347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29.317.085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5.859.738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14.213.056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861.371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861.371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119.030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53.727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282.568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282.568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30.170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35.133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247.416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247.416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4.623.444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4.592.179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45921790,0%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4.623.444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4.592.179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45921790,0%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5566" y="543052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558" y="27698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010" y="1815970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APOYO A LOS CENTROS DE ADMINISTRACIÓN DIRECTA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773535"/>
              </p:ext>
            </p:extLst>
          </p:nvPr>
        </p:nvGraphicFramePr>
        <p:xfrm>
          <a:off x="523010" y="3186762"/>
          <a:ext cx="8093808" cy="2097941"/>
        </p:xfrm>
        <a:graphic>
          <a:graphicData uri="http://schemas.openxmlformats.org/drawingml/2006/table">
            <a:tbl>
              <a:tblPr/>
              <a:tblGrid>
                <a:gridCol w="760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8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0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0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19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19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425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89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742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546141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602" y="290423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1014" y="2161221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341497"/>
              </p:ext>
            </p:extLst>
          </p:nvPr>
        </p:nvGraphicFramePr>
        <p:xfrm>
          <a:off x="491846" y="3386279"/>
          <a:ext cx="8199538" cy="2075135"/>
        </p:xfrm>
        <a:graphic>
          <a:graphicData uri="http://schemas.openxmlformats.org/drawingml/2006/table">
            <a:tbl>
              <a:tblPr/>
              <a:tblGrid>
                <a:gridCol w="781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7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18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18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18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18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18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18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90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44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2221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4934" y="192675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7200" y="1282016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096068"/>
              </p:ext>
            </p:extLst>
          </p:nvPr>
        </p:nvGraphicFramePr>
        <p:xfrm>
          <a:off x="504934" y="2163496"/>
          <a:ext cx="8210796" cy="4192854"/>
        </p:xfrm>
        <a:graphic>
          <a:graphicData uri="http://schemas.openxmlformats.org/drawingml/2006/table">
            <a:tbl>
              <a:tblPr/>
              <a:tblGrid>
                <a:gridCol w="802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25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25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5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25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6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06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354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69" marR="9069" marT="90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9" marR="9069" marT="90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1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62.183.575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-80.912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39.889.616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31.131.943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31.011.436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-120.507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20.389.056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2.943.764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25.884.172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25.711.731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-172.441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16.165.055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25.171.975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24.999.534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-172.441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15.809.667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1.685.248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1.656.056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-29.192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797.191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2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23.134.553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22.991.304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-143.249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15.012.476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355.086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355.086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30.973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2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30.973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175.343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175.343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91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9083" y="154927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47591"/>
              </p:ext>
            </p:extLst>
          </p:nvPr>
        </p:nvGraphicFramePr>
        <p:xfrm>
          <a:off x="386223" y="2276872"/>
          <a:ext cx="8220199" cy="373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33" y="144624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3891504"/>
              </p:ext>
            </p:extLst>
          </p:nvPr>
        </p:nvGraphicFramePr>
        <p:xfrm>
          <a:off x="416081" y="2132856"/>
          <a:ext cx="821079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130" y="13382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7344579"/>
              </p:ext>
            </p:extLst>
          </p:nvPr>
        </p:nvGraphicFramePr>
        <p:xfrm>
          <a:off x="466600" y="2060848"/>
          <a:ext cx="821079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2173" y="1405221"/>
            <a:ext cx="7732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0" y="602128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2173" y="2068322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539787"/>
              </p:ext>
            </p:extLst>
          </p:nvPr>
        </p:nvGraphicFramePr>
        <p:xfrm>
          <a:off x="606310" y="2349018"/>
          <a:ext cx="7737589" cy="3528254"/>
        </p:xfrm>
        <a:graphic>
          <a:graphicData uri="http://schemas.openxmlformats.org/drawingml/2006/table">
            <a:tbl>
              <a:tblPr/>
              <a:tblGrid>
                <a:gridCol w="815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7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5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21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1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978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97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1.366.752.293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1.450.981.772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84.229.479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914.641.974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608.801.824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613.223.847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407.012.989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307.775.376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317.583.513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9.808.137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172.568.177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13.979.649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13.570.649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13.878.167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364.011.423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366.058.219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224.554.996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7.681.510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8.259.856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5.712.799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75.267.221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67.527.107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-7.740.114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32.512.114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56.636.467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56.636.377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58.563.413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65070458,9%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779" y="1367650"/>
            <a:ext cx="790435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6252150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93768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825797"/>
              </p:ext>
            </p:extLst>
          </p:nvPr>
        </p:nvGraphicFramePr>
        <p:xfrm>
          <a:off x="585599" y="2358741"/>
          <a:ext cx="7904350" cy="3841309"/>
        </p:xfrm>
        <a:graphic>
          <a:graphicData uri="http://schemas.openxmlformats.org/drawingml/2006/table">
            <a:tbl>
              <a:tblPr/>
              <a:tblGrid>
                <a:gridCol w="320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0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3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4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40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40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40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40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402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234.916.446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229.530.293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-5.386.153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126.348.032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154.145.215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-5.386.153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85.575.242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40.772.790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184.482.374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23.727.186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117.403.337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48.884.968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29.907.968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478.708.657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511.210.477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32.501.820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337.550.772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468.095.507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32.381.233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310.711.651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43.114.970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26.839.121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4.159.009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2.459.844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383.205.591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409.895.275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26.689.684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261.255.988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280.696.964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11.711.449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179.185.692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129.198.311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14.978.235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82.070.296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los Centros de Administración Directa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527.679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160.503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62.183.575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39.889.616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3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100950  Programa: Defensoría Penal Pública FET - Covid - 19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820.004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639531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4902" y="2204870"/>
            <a:ext cx="78602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4902" y="15202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111419"/>
              </p:ext>
            </p:extLst>
          </p:nvPr>
        </p:nvGraphicFramePr>
        <p:xfrm>
          <a:off x="450014" y="2564910"/>
          <a:ext cx="8210802" cy="3697914"/>
        </p:xfrm>
        <a:graphic>
          <a:graphicData uri="http://schemas.openxmlformats.org/drawingml/2006/table">
            <a:tbl>
              <a:tblPr/>
              <a:tblGrid>
                <a:gridCol w="753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3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63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50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32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4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154.145.215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-5.386.153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85.575.242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11.100.853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11.122.282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7.473.612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2.516.808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2.537.287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1.198.846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71.911.899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75.536.690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3.624.791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45.368.708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6.710.594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6.682.063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3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3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61.432.180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65.056.971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3.624.791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38.630.768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49.450.660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53.075.450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3.624.790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30.965.526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737.972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10.600.450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6.828.568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9162" y="5960332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7938" y="2324638"/>
            <a:ext cx="786024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9163" y="147527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155418"/>
              </p:ext>
            </p:extLst>
          </p:nvPr>
        </p:nvGraphicFramePr>
        <p:xfrm>
          <a:off x="419162" y="2682109"/>
          <a:ext cx="8210799" cy="3247331"/>
        </p:xfrm>
        <a:graphic>
          <a:graphicData uri="http://schemas.openxmlformats.org/drawingml/2006/table">
            <a:tbl>
              <a:tblPr/>
              <a:tblGrid>
                <a:gridCol w="753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3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63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50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99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7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64.642.265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-9.282.845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31.303.056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64.642.265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-9.282.845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31.303.056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907230,0%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907230,0%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07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1436" y="609546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208" y="328234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6493" y="2113195"/>
            <a:ext cx="8125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66600"/>
              </p:ext>
            </p:extLst>
          </p:nvPr>
        </p:nvGraphicFramePr>
        <p:xfrm>
          <a:off x="565905" y="3644037"/>
          <a:ext cx="8125479" cy="1961825"/>
        </p:xfrm>
        <a:graphic>
          <a:graphicData uri="http://schemas.openxmlformats.org/drawingml/2006/table">
            <a:tbl>
              <a:tblPr/>
              <a:tblGrid>
                <a:gridCol w="744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3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49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49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49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49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82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82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02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09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40.772.790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40.772.790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4215</TotalTime>
  <Words>3465</Words>
  <Application>Microsoft Office PowerPoint</Application>
  <PresentationFormat>Presentación en pantalla (4:3)</PresentationFormat>
  <Paragraphs>2034</Paragraphs>
  <Slides>19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AGOSTO DE 2021 PARTIDA 10: MINISTERIO DE JUSTICIA</vt:lpstr>
      <vt:lpstr>EJECUCIÓN ACUMULADA DE GASTOS A AGOSTO DE 2021  PARTIDA 10 MINISTERIO DE JUSTICIA</vt:lpstr>
      <vt:lpstr>EJECUCIÓN ACUMULADA DE GASTOS A AGOSTO DE 2021  PARTIDA 10 MINISTERIO DE JUSTICIA</vt:lpstr>
      <vt:lpstr>EJECUCIÓN ACUMULADA DE GASTOS A AGOSTO DE 2021  PARTIDA 10 MINISTERIO DE JUSTICIA</vt:lpstr>
      <vt:lpstr>EJECUCIÓN ACUMULADA DE GASTOS A AGOSTO DE 2021  PARTIDA 10 MINISTERIO DE JUSTICIA</vt:lpstr>
      <vt:lpstr>EJECUCIÓN ACUMULADA DE GASTOS A AGOSTO DE 2021  PARTIDA 10 MINISTERIO DE JUSTICIA RESUMEN POR CAPÍTULOS</vt:lpstr>
      <vt:lpstr>EJECUCIÓN ACUMULADA DE GASTOS A AGOSTO DE 2021  PARTIDA 10. CAPÍTULO 01. PROGRAMA 01: SECRETARÍA Y ADMINISTRACIÓN GENERAL</vt:lpstr>
      <vt:lpstr>EJECUCIÓN ACUMULADA DE GASTOS A AGOSTO DE 2021  PARTIDA 10. CAPÍTULO 01. PROGRAMA 01: SECRETARÍA Y ADMINISTRACIÓN GENERAL</vt:lpstr>
      <vt:lpstr>EJECUCIÓN ACUMULADA DE GASTOS A AGOSTO DE 2021  PARTIDA 10. CAPÍTULO 01. PROGRAMA 02:  PROGRAMA DE CONCESIONES DEL MINISTERIO DE JUSTICIA</vt:lpstr>
      <vt:lpstr>EJECUCIÓN ACUMULADA DE GASTOS A AGOSTO DE 2021  PARTIDA 10. CAPÍTULO 02. PROGRAMA 01: SERVICIO REGISTRO CIVIL E IDENTIFICACIÓN</vt:lpstr>
      <vt:lpstr>EJECUCIÓN ACUMULADA DE GASTOS A AGOSTO DE 2021  PARTIDA 10. CAPÍTULO 03. PROGRAMA 01:  SERVICIO MÉDICO LEGAL</vt:lpstr>
      <vt:lpstr>EJECUCIÓN ACUMULADA DE GASTOS A AGOSTO DE 2021  PARTIDA 10. CAPÍTULO 04. PROGRAMA 01:  GENDARMERÍA DE CHILE</vt:lpstr>
      <vt:lpstr>EJECUCIÓN ACUMULADA DE GASTOS A AGOSTO DE 2021  PARTIDA 10. CAPÍTULO 04. PROGRAMA 02:  PROGRAMA DE REHABILITACIÓN Y REINSERCIÓN SOCIAL</vt:lpstr>
      <vt:lpstr>EJECUCIÓN ACUMULADA DE GASTOS A AGOSTO DE 2021  PARTIDA 10. CAPÍTULO 06. PROGRAMA 01:  SUBSECRETARÍA DE DERECHOS HUMANOS</vt:lpstr>
      <vt:lpstr>EJECUCIÓN ACUMULADA DE GASTOS A AGOSTO DE 2021  PARTIDA 10. CAPÍTULO 07. PROGRAMA 01:  SERVICIO NACIONAL DE MENORES</vt:lpstr>
      <vt:lpstr>EJECUCIÓN ACUMULADA DE GASTOS A AGOSTO DE 2021  PARTIDA 10. CAPÍTULO 07. PROGRAMA 02:  PROGRAMA DE ADMINISTRACIÓN DIRECTA Y PROYECTOS NACIONALES</vt:lpstr>
      <vt:lpstr>EJECUCIÓN ACUMULADA DE GASTOS A AGOSTO DE 2021  PARTIDA 10. CAPÍTULO 07. PROGRAMA 03:  PROGRAMA DE APOYO A LOS CENTROS DE ADMINISTRACIÓN DIRECTA</vt:lpstr>
      <vt:lpstr>EJECUCIÓN ACUMULADA DE GASTOS A AGOSTO DE 2021  PARTIDA 10. CAPÍTULO 09. PROGRAMA 01:  DEFENSORÍA PENAL PÚBLICA FET COVID-19</vt:lpstr>
      <vt:lpstr>EJECUCIÓN ACUMULADA DE GASTOS A AGOSTO DE 2021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343</cp:revision>
  <cp:lastPrinted>2019-06-03T14:10:49Z</cp:lastPrinted>
  <dcterms:created xsi:type="dcterms:W3CDTF">2016-06-23T13:38:47Z</dcterms:created>
  <dcterms:modified xsi:type="dcterms:W3CDTF">2021-10-18T17:20:36Z</dcterms:modified>
</cp:coreProperties>
</file>