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299" r:id="rId11"/>
    <p:sldId id="318" r:id="rId12"/>
    <p:sldId id="320" r:id="rId13"/>
    <p:sldId id="321" r:id="rId14"/>
    <p:sldId id="32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78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Subtítulo de gasto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DF1-4119-B42C-5580B928B52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DF1-4119-B42C-5580B928B52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DF1-4119-B42C-5580B928B52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DF1-4119-B42C-5580B928B52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DF1-4119-B42C-5580B928B52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DF1-4119-B42C-5580B928B52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DF1-4119-B42C-5580B928B524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'Partida 06'!$B$51:$C$57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'Partida 06'!$D$51:$D$57</c:f>
              <c:numCache>
                <c:formatCode>0.00%</c:formatCode>
                <c:ptCount val="7"/>
                <c:pt idx="0">
                  <c:v>0.6122079856835495</c:v>
                </c:pt>
                <c:pt idx="1">
                  <c:v>8.8637162235003009E-2</c:v>
                </c:pt>
                <c:pt idx="2">
                  <c:v>1.2516345481566675E-2</c:v>
                </c:pt>
                <c:pt idx="3">
                  <c:v>3.5550013203563234E-2</c:v>
                </c:pt>
                <c:pt idx="4">
                  <c:v>1.2840523754546541E-3</c:v>
                </c:pt>
                <c:pt idx="5">
                  <c:v>4.9768374532625195E-4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DF1-4119-B42C-5580B928B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'[06.xlsx]Partida 06'!$C$23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06'!$D$23:$O$23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CD-4040-8BDA-11402F8FFAA7}"/>
            </c:ext>
          </c:extLst>
        </c:ser>
        <c:ser>
          <c:idx val="1"/>
          <c:order val="1"/>
          <c:tx>
            <c:strRef>
              <c:f>'[06.xlsx]Partida 06'!$C$22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06'!$D$22:$O$22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  <c:pt idx="10">
                  <c:v>0.78862772115489488</c:v>
                </c:pt>
                <c:pt idx="11">
                  <c:v>0.95061205266875459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CD-4040-8BDA-11402F8FFAA7}"/>
            </c:ext>
          </c:extLst>
        </c:ser>
        <c:ser>
          <c:idx val="2"/>
          <c:order val="2"/>
          <c:tx>
            <c:strRef>
              <c:f>'[06.xlsx]Partida 06'!$C$21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8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CCD-4040-8BDA-11402F8FFAA7}"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983-4D35-87EE-940278BD41C5}"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983-4D35-87EE-940278BD41C5}"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983-4D35-87EE-940278BD41C5}"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83-4D35-87EE-940278BD41C5}"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983-4D35-87EE-940278BD41C5}"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983-4D35-87EE-940278BD41C5}"/>
                </c:ext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A2F-43CD-BFA6-636B650F53FF}"/>
                </c:ext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2F-43CD-BFA6-636B650F53FF}"/>
                </c:ext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2F-43CD-BFA6-636B650F53FF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'[06.xlsx]Partida 06'!$D$20:$O$20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06'!$D$21:$K$21</c:f>
              <c:numCache>
                <c:formatCode>0.0%</c:formatCode>
                <c:ptCount val="8"/>
                <c:pt idx="0">
                  <c:v>8.8867486810906976E-2</c:v>
                </c:pt>
                <c:pt idx="1">
                  <c:v>0.14561751012021071</c:v>
                </c:pt>
                <c:pt idx="2">
                  <c:v>0.23580596782708915</c:v>
                </c:pt>
                <c:pt idx="3">
                  <c:v>0.3093803794228126</c:v>
                </c:pt>
                <c:pt idx="4">
                  <c:v>0.41044712177827636</c:v>
                </c:pt>
                <c:pt idx="5">
                  <c:v>0.49409514589035569</c:v>
                </c:pt>
                <c:pt idx="6">
                  <c:v>0.55039533044131528</c:v>
                </c:pt>
                <c:pt idx="7">
                  <c:v>0.60533695082583949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CD-4040-8BDA-11402F8F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3823152"/>
        <c:axId val="523454048"/>
      </c:lineChart>
      <c:catAx>
        <c:axId val="28382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523454048"/>
        <c:crosses val="autoZero"/>
        <c:auto val="1"/>
        <c:lblAlgn val="ctr"/>
        <c:lblOffset val="100"/>
        <c:noMultiLvlLbl val="0"/>
      </c:catAx>
      <c:valAx>
        <c:axId val="523454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8382315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2019 - 2020 - 2021 </a:t>
            </a: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'[06.xlsx]Partida 06'!$C$29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06'!$D$29:$O$29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B5-4975-9F9C-054008B77C9A}"/>
            </c:ext>
          </c:extLst>
        </c:ser>
        <c:ser>
          <c:idx val="1"/>
          <c:order val="1"/>
          <c:tx>
            <c:strRef>
              <c:f>'[06.xlsx]Partida 06'!$C$28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06'!$D$28:$O$28</c:f>
              <c:numCache>
                <c:formatCode>0.0%</c:formatCode>
                <c:ptCount val="12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  <c:pt idx="10">
                  <c:v>6.6584227743739885E-2</c:v>
                </c:pt>
                <c:pt idx="11">
                  <c:v>0.18173315521497299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B5-4975-9F9C-054008B77C9A}"/>
            </c:ext>
          </c:extLst>
        </c:ser>
        <c:ser>
          <c:idx val="2"/>
          <c:order val="2"/>
          <c:tx>
            <c:strRef>
              <c:f>'[06.xlsx]Partida 06'!$C$27</c:f>
              <c:strCache>
                <c:ptCount val="1"/>
                <c:pt idx="0">
                  <c:v>EJECUCIÓN PRESUPUESTARIA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'[06.xlsx]Partida 06'!$D$26:$O$26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'[06.xlsx]Partida 06'!$D$27:$K$27</c:f>
              <c:numCache>
                <c:formatCode>0.0%</c:formatCode>
                <c:ptCount val="8"/>
                <c:pt idx="0">
                  <c:v>8.8867486810906976E-2</c:v>
                </c:pt>
                <c:pt idx="1">
                  <c:v>5.6750023309303732E-2</c:v>
                </c:pt>
                <c:pt idx="2">
                  <c:v>9.5765301846756176E-2</c:v>
                </c:pt>
                <c:pt idx="3">
                  <c:v>7.3574414184664094E-2</c:v>
                </c:pt>
                <c:pt idx="4">
                  <c:v>0.10142058478266713</c:v>
                </c:pt>
                <c:pt idx="5">
                  <c:v>8.413955008656436E-2</c:v>
                </c:pt>
                <c:pt idx="6">
                  <c:v>5.6300184550959607E-2</c:v>
                </c:pt>
                <c:pt idx="7">
                  <c:v>5.4941620384524124E-2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B5-4975-9F9C-054008B77C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0583184"/>
        <c:axId val="460585144"/>
      </c:barChart>
      <c:catAx>
        <c:axId val="46058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585144"/>
        <c:crosses val="autoZero"/>
        <c:auto val="1"/>
        <c:lblAlgn val="ctr"/>
        <c:lblOffset val="100"/>
        <c:noMultiLvlLbl val="0"/>
      </c:catAx>
      <c:valAx>
        <c:axId val="460585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605831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Cuadro de texto 2"/>
          <p:cNvSpPr txBox="1">
            <a:spLocks noChangeArrowheads="1"/>
          </p:cNvSpPr>
          <p:nvPr userDrawn="1"/>
        </p:nvSpPr>
        <p:spPr bwMode="auto">
          <a:xfrm>
            <a:off x="491912" y="548680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2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48680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 de texto 2"/>
          <p:cNvSpPr txBox="1">
            <a:spLocks noChangeArrowheads="1"/>
          </p:cNvSpPr>
          <p:nvPr userDrawn="1"/>
        </p:nvSpPr>
        <p:spPr bwMode="auto">
          <a:xfrm>
            <a:off x="611560" y="372467"/>
            <a:ext cx="1562100" cy="1057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 smtClean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AGOSTO </a:t>
            </a:r>
            <a:r>
              <a:rPr lang="es-CL" sz="2000" b="1" dirty="0">
                <a:latin typeface="+mn-lt"/>
              </a:rPr>
              <a:t>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septiembre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4036" y="2079110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90872" y="1443076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986578"/>
              </p:ext>
            </p:extLst>
          </p:nvPr>
        </p:nvGraphicFramePr>
        <p:xfrm>
          <a:off x="557011" y="2420887"/>
          <a:ext cx="8095929" cy="3845581"/>
        </p:xfrm>
        <a:graphic>
          <a:graphicData uri="http://schemas.openxmlformats.org/drawingml/2006/table">
            <a:tbl>
              <a:tblPr/>
              <a:tblGrid>
                <a:gridCol w="630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6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38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38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4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4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0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0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305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7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27.309.435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17.042.626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12.786.088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12.728.228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8.090.787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1.542.908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789.839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10.662.919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10.662.920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6.739.474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2.546.783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8.116.136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4.192.691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61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3.262.421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772.606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273.703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2.654.366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663.435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467.754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795.734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30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1.151.853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1.150.853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1.149.301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114930,1%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51650" y="613652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220150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67694" y="1466242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661171"/>
              </p:ext>
            </p:extLst>
          </p:nvPr>
        </p:nvGraphicFramePr>
        <p:xfrm>
          <a:off x="533712" y="2510857"/>
          <a:ext cx="8114582" cy="3515762"/>
        </p:xfrm>
        <a:graphic>
          <a:graphicData uri="http://schemas.openxmlformats.org/drawingml/2006/table">
            <a:tbl>
              <a:tblPr/>
              <a:tblGrid>
                <a:gridCol w="630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3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9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14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66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660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3244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8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6.650.029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3.419.520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2.598.003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1.703.169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416.250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188.890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3.423.176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1.340.173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24.409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4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162.879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16287,9%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634175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97179" y="204448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26895" y="1382285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793453"/>
              </p:ext>
            </p:extLst>
          </p:nvPr>
        </p:nvGraphicFramePr>
        <p:xfrm>
          <a:off x="518865" y="2348876"/>
          <a:ext cx="8167934" cy="3832971"/>
        </p:xfrm>
        <a:graphic>
          <a:graphicData uri="http://schemas.openxmlformats.org/drawingml/2006/table">
            <a:tbl>
              <a:tblPr/>
              <a:tblGrid>
                <a:gridCol w="723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302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30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0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0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17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30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30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33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94" marR="9494" marT="94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6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94" marR="9494" marT="949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9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6.862.161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984.091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3.082.410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2.669.026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2.615.053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-53.973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1.379.425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324.317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581.934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257.617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157.062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841.022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2.840.782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841.022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101.508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497.057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110.297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1.425.948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506.867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35,5%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35.998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189.418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40.139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21,2%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214.168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33.628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67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376.685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149.626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152.008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42.945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32.518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3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641.936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642.936 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64293,6%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94" marR="9494" marT="949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095350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82858" y="2297291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1329477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534441"/>
              </p:ext>
            </p:extLst>
          </p:nvPr>
        </p:nvGraphicFramePr>
        <p:xfrm>
          <a:off x="518863" y="2661599"/>
          <a:ext cx="8167936" cy="3433751"/>
        </p:xfrm>
        <a:graphic>
          <a:graphicData uri="http://schemas.openxmlformats.org/drawingml/2006/table">
            <a:tbl>
              <a:tblPr/>
              <a:tblGrid>
                <a:gridCol w="631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8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5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77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77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213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0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7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7.426.806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4.688.163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3.133.608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3.132.796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1.937.215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219.741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215.741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128.690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3.782.177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3.782.178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2.381.276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4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1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234.216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42541" y="136153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6460005"/>
              </p:ext>
            </p:extLst>
          </p:nvPr>
        </p:nvGraphicFramePr>
        <p:xfrm>
          <a:off x="395625" y="1952625"/>
          <a:ext cx="8248313" cy="406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13347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505574"/>
              </p:ext>
            </p:extLst>
          </p:nvPr>
        </p:nvGraphicFramePr>
        <p:xfrm>
          <a:off x="417237" y="2057400"/>
          <a:ext cx="8210798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150" y="1354783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794492"/>
              </p:ext>
            </p:extLst>
          </p:nvPr>
        </p:nvGraphicFramePr>
        <p:xfrm>
          <a:off x="466600" y="2057400"/>
          <a:ext cx="8210798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05896" y="6044503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05896" y="1964709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55131" y="1258425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780133"/>
              </p:ext>
            </p:extLst>
          </p:nvPr>
        </p:nvGraphicFramePr>
        <p:xfrm>
          <a:off x="505896" y="2403828"/>
          <a:ext cx="8122053" cy="3541785"/>
        </p:xfrm>
        <a:graphic>
          <a:graphicData uri="http://schemas.openxmlformats.org/drawingml/2006/table">
            <a:tbl>
              <a:tblPr/>
              <a:tblGrid>
                <a:gridCol w="814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6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7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70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70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074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790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87.593.779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91.295.651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3.701.872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55.264.631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53.625.611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53.260.640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-364.971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33.988.794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7.764.064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8.017.681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253.617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4.182.254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21.837.721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21.837.723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11.641.974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1.096.354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0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0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3.113.960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3.223.023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1.482.779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0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0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3.391.103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3.347.509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3.361.513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8272" y="6177776"/>
            <a:ext cx="7197466" cy="36113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1546582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514597" y="2325289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477422"/>
              </p:ext>
            </p:extLst>
          </p:nvPr>
        </p:nvGraphicFramePr>
        <p:xfrm>
          <a:off x="467547" y="2721395"/>
          <a:ext cx="8219253" cy="3456381"/>
        </p:xfrm>
        <a:graphic>
          <a:graphicData uri="http://schemas.openxmlformats.org/drawingml/2006/table">
            <a:tbl>
              <a:tblPr/>
              <a:tblGrid>
                <a:gridCol w="811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6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4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11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11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2852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847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8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176.150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103.170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5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61321" y="5992959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9322" y="233833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1" y="1534201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893889"/>
              </p:ext>
            </p:extLst>
          </p:nvPr>
        </p:nvGraphicFramePr>
        <p:xfrm>
          <a:off x="525286" y="2704644"/>
          <a:ext cx="8125479" cy="3225620"/>
        </p:xfrm>
        <a:graphic>
          <a:graphicData uri="http://schemas.openxmlformats.org/drawingml/2006/table">
            <a:tbl>
              <a:tblPr/>
              <a:tblGrid>
                <a:gridCol w="267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3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7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4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41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8405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6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33.677.967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838.224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21.254.939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6.492.929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6.650.029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157.100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3.419.520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3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5.878.070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6.862.161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984.091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3.082.410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7.193.400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7.426.806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233.406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4.688.163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3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10.003.816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396.057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5.967.342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9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26.216.441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27.309.435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1.092.994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17.042.626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8009" y="6483474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2899" y="207374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2021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613323" y="123643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165217"/>
              </p:ext>
            </p:extLst>
          </p:nvPr>
        </p:nvGraphicFramePr>
        <p:xfrm>
          <a:off x="542901" y="2320067"/>
          <a:ext cx="8073475" cy="4119496"/>
        </p:xfrm>
        <a:graphic>
          <a:graphicData uri="http://schemas.openxmlformats.org/drawingml/2006/table">
            <a:tbl>
              <a:tblPr/>
              <a:tblGrid>
                <a:gridCol w="58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3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8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5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5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636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330" marR="9330" marT="933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22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0" marR="9330" marT="933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5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32.839.743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33.677.967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838.224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21.254.939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64,7%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24.140.989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23.910.468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-230.521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15.763.932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4.387.172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2.567.335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58,5%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323.200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1.408.970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464.596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148.459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85.381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Política Exterior y Relaciones Internacionales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190.369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634.563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190.369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555.948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125.768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155.918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40.718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242.333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53.516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30.796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67.524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24.039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35,6%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1.389.476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2.789.137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1.389.476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112.475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63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745.541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746.400 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74640,0%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330" marR="9330" marT="933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5" y="63053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1541" y="2193173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91581" y="1306399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670472"/>
              </p:ext>
            </p:extLst>
          </p:nvPr>
        </p:nvGraphicFramePr>
        <p:xfrm>
          <a:off x="467546" y="2520404"/>
          <a:ext cx="8219254" cy="3759430"/>
        </p:xfrm>
        <a:graphic>
          <a:graphicData uri="http://schemas.openxmlformats.org/drawingml/2006/table">
            <a:tbl>
              <a:tblPr/>
              <a:tblGrid>
                <a:gridCol w="774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9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47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741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21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9.607.759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10.003.816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396.057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5.967.342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8.297.897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8.280.871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5.114.266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350.438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354.260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25.972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452.677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425.781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74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414.082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41408,2%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4180</TotalTime>
  <Words>2302</Words>
  <Application>Microsoft Office PowerPoint</Application>
  <PresentationFormat>Presentación en pantalla (4:3)</PresentationFormat>
  <Paragraphs>1360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Times New Roman</vt:lpstr>
      <vt:lpstr>Verdana</vt:lpstr>
      <vt:lpstr>1_Tema de Office</vt:lpstr>
      <vt:lpstr>Tema de Office</vt:lpstr>
      <vt:lpstr>EJECUCIÓN PRESUPUESTARIA DE GASTOS ACUMULADA AL MES DE AGOSTO DE 2021 PARTIDA 06: MINISTERIO DE RELACIONES EXTERIORES</vt:lpstr>
      <vt:lpstr>EJECUCIÓN ACUMULADA DE GASTOS A AGOSTO DE 2021  PARTIDA 06 MINISTERIO DE RELACIONES EXTERIORES</vt:lpstr>
      <vt:lpstr>EJECUCIÓN ACUMULADA DE GASTOS A AGOSTO DE 2021  PARTIDA 06 MINISTERIO DE RELACIONES EXTERIORES</vt:lpstr>
      <vt:lpstr>EJECUCIÓN ACUMULADA DE GASTOS A AGOSTO DE 2021  PARTIDA 06 MINISTERIO DE RELACIONES EXTERIORES</vt:lpstr>
      <vt:lpstr>EJECUCIÓN ACUMULADA DE GASTOS A AGOSTO DE 2021  PARTIDA 06 MINISTERIO DE RELACIONES EXTERIORES</vt:lpstr>
      <vt:lpstr>EJECUCIÓN ACUMULADA DE GASTOS A AGOSTO DE 2021  PARTIDA 06 MINISTERIO DE RELACIONES EXTERIORES</vt:lpstr>
      <vt:lpstr>EJECUCIÓN ACUMULADA DE GASTOS A AGOSTO DE 2021  PARTIDA 06 RESUMEN POR CAPÍTULOS</vt:lpstr>
      <vt:lpstr>EJECUCIÓN ACUMULADA DE GASTOS A AGOSTO DE 2021  PARTIDA 06. CAPÍTULO 01. PROGRAMA 01: SECRETARÍA Y ADMINISTRACIÓN GENERAL Y SERVICIO EXTERIOR</vt:lpstr>
      <vt:lpstr>EJECUCIÓN ACUMULADA DE GASTOS A AGOSTO DE 2021  PARTIDA 06. CAPÍTULO 02. PROGRAMA 01: DIRECCIÓN GENERAL DE RELACIONES ECONÓMICAS INTERNACIONALES</vt:lpstr>
      <vt:lpstr>EJECUCIÓN ACUMULADA DE GASTOS A AGOSTO DE 2021  PARTIDA 06. CAPÍTULO 02. PROGRAMA 02: PROMOCIÓN DE EXPORTACIONES</vt:lpstr>
      <vt:lpstr>EJECUCIÓN ACUMULADA DE GASTOS A AGOSTO DE 2021  PARTIDA 06. CAPÍTULO 03. PROGRAMA 01: DIRECCIÓN DE FRONTERAS Y LÍMITES DE ESTADO</vt:lpstr>
      <vt:lpstr>EJECUCIÓN ACUMULADA DE GASTOS A AGOSTO DE 2021  PARTIDA 06. CAPÍTULO 04. PROGRAMA 01: INSTITUTO ANTÁRTICO CHILENO</vt:lpstr>
      <vt:lpstr>EJECUCIÓN ACUMULADA DE GASTOS A AGOSTO DE 2021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342</cp:revision>
  <cp:lastPrinted>2019-06-03T14:10:49Z</cp:lastPrinted>
  <dcterms:created xsi:type="dcterms:W3CDTF">2016-06-23T13:38:47Z</dcterms:created>
  <dcterms:modified xsi:type="dcterms:W3CDTF">2021-10-18T17:03:59Z</dcterms:modified>
</cp:coreProperties>
</file>