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21" autoAdjust="0"/>
  </p:normalViewPr>
  <p:slideViewPr>
    <p:cSldViewPr>
      <p:cViewPr varScale="1">
        <p:scale>
          <a:sx n="42" d="100"/>
          <a:sy n="42" d="100"/>
        </p:scale>
        <p:origin x="78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Hoja_de_c_lculo_de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 Presupuesto Inicial por Subtítulo de Gasto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286195678978621E-2"/>
          <c:y val="0.18072727272727274"/>
          <c:w val="0.87265597658597682"/>
          <c:h val="0.484689731965322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378-4699-A620-D13C7B6EE8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378-4699-A620-D13C7B6EE8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378-4699-A620-D13C7B6EE8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378-4699-A620-D13C7B6EE820}"/>
              </c:ext>
            </c:extLst>
          </c:dPt>
          <c:dLbls>
            <c:dLbl>
              <c:idx val="0"/>
              <c:layout>
                <c:manualLayout>
                  <c:x val="4.4300178233641123E-2"/>
                  <c:y val="-3.11142925316153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378-4699-A620-D13C7B6EE820}"/>
                </c:ext>
              </c:extLst>
            </c:dLbl>
            <c:dLbl>
              <c:idx val="1"/>
              <c:layout>
                <c:manualLayout>
                  <c:x val="5.4319175547584836E-3"/>
                  <c:y val="3.613457408732999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378-4699-A620-D13C7B6EE82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04'!$C$62:$C$65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04'!$D$62:$D$65</c:f>
              <c:numCache>
                <c:formatCode>#,##0</c:formatCode>
                <c:ptCount val="4"/>
                <c:pt idx="0">
                  <c:v>66711795</c:v>
                </c:pt>
                <c:pt idx="1">
                  <c:v>10389315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378-4699-A620-D13C7B6EE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04'!$D$34:$O$34</c:f>
              <c:numCache>
                <c:formatCode>0.0%</c:formatCode>
                <c:ptCount val="12"/>
                <c:pt idx="0">
                  <c:v>0.108</c:v>
                </c:pt>
                <c:pt idx="1">
                  <c:v>6.7000000000000004E-2</c:v>
                </c:pt>
                <c:pt idx="2">
                  <c:v>9.1999999999999998E-2</c:v>
                </c:pt>
                <c:pt idx="3">
                  <c:v>0.10199999999999999</c:v>
                </c:pt>
                <c:pt idx="4">
                  <c:v>6.9000000000000006E-2</c:v>
                </c:pt>
                <c:pt idx="5">
                  <c:v>0.11</c:v>
                </c:pt>
                <c:pt idx="6">
                  <c:v>7.0000000000000007E-2</c:v>
                </c:pt>
                <c:pt idx="7">
                  <c:v>6.7000000000000004E-2</c:v>
                </c:pt>
                <c:pt idx="8">
                  <c:v>0.10199999999999999</c:v>
                </c:pt>
                <c:pt idx="9">
                  <c:v>0.06</c:v>
                </c:pt>
                <c:pt idx="10">
                  <c:v>6.5000000000000002E-2</c:v>
                </c:pt>
                <c:pt idx="11">
                  <c:v>0.151865051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04'!$D$35:$K$35</c:f>
              <c:numCache>
                <c:formatCode>0.0%</c:formatCode>
                <c:ptCount val="8"/>
                <c:pt idx="0">
                  <c:v>0.11545879724450414</c:v>
                </c:pt>
                <c:pt idx="1">
                  <c:v>6.2270974893008819E-2</c:v>
                </c:pt>
                <c:pt idx="2">
                  <c:v>7.9252597546362533E-2</c:v>
                </c:pt>
                <c:pt idx="3">
                  <c:v>9.8494854592052358E-2</c:v>
                </c:pt>
                <c:pt idx="4">
                  <c:v>6.9635731597825976E-2</c:v>
                </c:pt>
                <c:pt idx="5">
                  <c:v>0.10853921919544084</c:v>
                </c:pt>
                <c:pt idx="6">
                  <c:v>7.5270065655227161E-2</c:v>
                </c:pt>
                <c:pt idx="7">
                  <c:v>6.8546720577677592E-2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75005784"/>
        <c:axId val="475010488"/>
      </c:barChart>
      <c:catAx>
        <c:axId val="475005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5010488"/>
        <c:crosses val="autoZero"/>
        <c:auto val="0"/>
        <c:lblAlgn val="ctr"/>
        <c:lblOffset val="100"/>
        <c:noMultiLvlLbl val="0"/>
      </c:catAx>
      <c:valAx>
        <c:axId val="4750104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50057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2019-2020-2021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04'!$D$29:$O$29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04'!$C$30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04'!$D$30:$O$30</c:f>
              <c:numCache>
                <c:formatCode>0.0%</c:formatCode>
                <c:ptCount val="12"/>
                <c:pt idx="0">
                  <c:v>0.108</c:v>
                </c:pt>
                <c:pt idx="1">
                  <c:v>0.17100000000000001</c:v>
                </c:pt>
                <c:pt idx="2">
                  <c:v>0.26300000000000001</c:v>
                </c:pt>
                <c:pt idx="3">
                  <c:v>0.36599999999999999</c:v>
                </c:pt>
                <c:pt idx="4">
                  <c:v>0.44600000000000001</c:v>
                </c:pt>
                <c:pt idx="5">
                  <c:v>0.55700000000000005</c:v>
                </c:pt>
                <c:pt idx="6">
                  <c:v>0.626</c:v>
                </c:pt>
                <c:pt idx="7">
                  <c:v>0.69399999999999995</c:v>
                </c:pt>
                <c:pt idx="8">
                  <c:v>0.71699999999999997</c:v>
                </c:pt>
                <c:pt idx="9">
                  <c:v>0.77300000000000002</c:v>
                </c:pt>
                <c:pt idx="10">
                  <c:v>0.83799999999999997</c:v>
                </c:pt>
                <c:pt idx="11">
                  <c:v>0.99299999999999999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1784670993132794E-2"/>
                  <c:y val="-5.374089050467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6F1-473E-A29D-DFA2FBF805F0}"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6F1-473E-A29D-DFA2FBF805F0}"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6F1-473E-A29D-DFA2FBF805F0}"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6F1-473E-A29D-DFA2FBF805F0}"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6F1-473E-A29D-DFA2FBF805F0}"/>
                </c:ext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5C9-4B6E-ABB2-8873D419A96E}"/>
                </c:ext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423-4666-AF66-F34895B8AFF3}"/>
                </c:ext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D99-4FDB-B806-B2E12559D7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'[04.xlsx]Partida 04'!$D$31:$K$31</c:f>
              <c:numCache>
                <c:formatCode>0.0%</c:formatCode>
                <c:ptCount val="8"/>
                <c:pt idx="0">
                  <c:v>0.11545879724450414</c:v>
                </c:pt>
                <c:pt idx="1">
                  <c:v>0.17220450851896296</c:v>
                </c:pt>
                <c:pt idx="2">
                  <c:v>0.25145710606532551</c:v>
                </c:pt>
                <c:pt idx="3">
                  <c:v>0.34995196065737788</c:v>
                </c:pt>
                <c:pt idx="4">
                  <c:v>0.41915686662521956</c:v>
                </c:pt>
                <c:pt idx="5">
                  <c:v>0.52769608582066041</c:v>
                </c:pt>
                <c:pt idx="6">
                  <c:v>0.6029661514758875</c:v>
                </c:pt>
                <c:pt idx="7">
                  <c:v>0.67151287205356514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1087728"/>
        <c:axId val="491082632"/>
      </c:lineChart>
      <c:catAx>
        <c:axId val="491087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1082632"/>
        <c:crosses val="autoZero"/>
        <c:auto val="1"/>
        <c:lblAlgn val="ctr"/>
        <c:lblOffset val="100"/>
        <c:tickLblSkip val="1"/>
        <c:noMultiLvlLbl val="0"/>
      </c:catAx>
      <c:valAx>
        <c:axId val="49108263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10877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 de texto 2"/>
          <p:cNvSpPr txBox="1">
            <a:spLocks noChangeArrowheads="1"/>
          </p:cNvSpPr>
          <p:nvPr userDrawn="1"/>
        </p:nvSpPr>
        <p:spPr bwMode="auto">
          <a:xfrm>
            <a:off x="539552" y="620688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20688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48680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 de texto 2"/>
          <p:cNvSpPr txBox="1">
            <a:spLocks noChangeArrowheads="1"/>
          </p:cNvSpPr>
          <p:nvPr userDrawn="1"/>
        </p:nvSpPr>
        <p:spPr bwMode="auto">
          <a:xfrm>
            <a:off x="755576" y="420450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2865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2</a:t>
            </a:fld>
            <a:endParaRPr lang="es-CL" sz="1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068199"/>
              </p:ext>
            </p:extLst>
          </p:nvPr>
        </p:nvGraphicFramePr>
        <p:xfrm>
          <a:off x="457200" y="2060848"/>
          <a:ext cx="8229600" cy="406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3</a:t>
            </a:fld>
            <a:endParaRPr lang="es-CL" sz="1200" dirty="0"/>
          </a:p>
          <a:p>
            <a:endParaRPr lang="es-CL" sz="1200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73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6575372"/>
              </p:ext>
            </p:extLst>
          </p:nvPr>
        </p:nvGraphicFramePr>
        <p:xfrm>
          <a:off x="479235" y="2111047"/>
          <a:ext cx="8207565" cy="3936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4</a:t>
            </a:fld>
            <a:endParaRPr lang="es-CL" sz="12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1431478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3709137"/>
              </p:ext>
            </p:extLst>
          </p:nvPr>
        </p:nvGraphicFramePr>
        <p:xfrm>
          <a:off x="467544" y="2076126"/>
          <a:ext cx="8219256" cy="4296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6588" y="12293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5</a:t>
            </a:fld>
            <a:endParaRPr lang="es-CL" sz="12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1541" y="18740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0099" y="5918293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09044"/>
              </p:ext>
            </p:extLst>
          </p:nvPr>
        </p:nvGraphicFramePr>
        <p:xfrm>
          <a:off x="371521" y="2209150"/>
          <a:ext cx="8210797" cy="3522752"/>
        </p:xfrm>
        <a:graphic>
          <a:graphicData uri="http://schemas.openxmlformats.org/drawingml/2006/table">
            <a:tbl>
              <a:tblPr/>
              <a:tblGrid>
                <a:gridCol w="93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2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47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053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76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87.135.941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58.512.906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66.717.215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48.940.323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4.011.199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4.490.842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8963" y="6411872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6</a:t>
            </a:fld>
            <a:endParaRPr lang="es-CL" sz="120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8963" y="129002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0139" y="1908880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2021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926507"/>
              </p:ext>
            </p:extLst>
          </p:nvPr>
        </p:nvGraphicFramePr>
        <p:xfrm>
          <a:off x="391214" y="2204858"/>
          <a:ext cx="8210798" cy="4138706"/>
        </p:xfrm>
        <a:graphic>
          <a:graphicData uri="http://schemas.openxmlformats.org/drawingml/2006/table">
            <a:tbl>
              <a:tblPr/>
              <a:tblGrid>
                <a:gridCol w="889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91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9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87.135.941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4.272.017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58.512.906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66.717.215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48.940.323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4.011.199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6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395.531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193.297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1.342.543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202.234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660.226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660.226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4.490.842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23.978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9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4.164.754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4.109.713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4048</TotalTime>
  <Words>455</Words>
  <Application>Microsoft Office PowerPoint</Application>
  <PresentationFormat>Presentación en pantalla (4:3)</PresentationFormat>
  <Paragraphs>272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AGOSTO DE 2021 PARTIDA 04: CONTRALORÍA GENERAL DE LA REPÚBLICA</vt:lpstr>
      <vt:lpstr>EJECUCIÓN ACUMULADA DE GASTOS A AGOSTO DE 2021  PARTIDA 04 CONTRALORÍA GENERAL DE LA REPÚBLICA</vt:lpstr>
      <vt:lpstr>EJECUCIÓN ACUMULADA DE GASTOS A AGOSTO DE 2021  PARTIDA 04 CONTRALORÍA GENERAL DE LA REPÚBLICA</vt:lpstr>
      <vt:lpstr>EJECUCION ACUMULADA DE GASTOS A AGOSTO DE 2021  PARTIDA 04 CONTRALORÍA GENERAL DE LA REPÚBLICA</vt:lpstr>
      <vt:lpstr>EJECUCIÓN ACUMULADA DE GASTOS A AGOSTO DE 2021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286</cp:revision>
  <cp:lastPrinted>2019-10-18T21:20:26Z</cp:lastPrinted>
  <dcterms:created xsi:type="dcterms:W3CDTF">2016-06-23T13:38:47Z</dcterms:created>
  <dcterms:modified xsi:type="dcterms:W3CDTF">2021-10-18T17:07:04Z</dcterms:modified>
</cp:coreProperties>
</file>