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4" r:id="rId4"/>
    <p:sldId id="302" r:id="rId5"/>
    <p:sldId id="303" r:id="rId6"/>
    <p:sldId id="264" r:id="rId7"/>
    <p:sldId id="305" r:id="rId8"/>
    <p:sldId id="306" r:id="rId9"/>
    <p:sldId id="309" r:id="rId10"/>
    <p:sldId id="308" r:id="rId11"/>
    <p:sldId id="307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7" autoAdjust="0"/>
    <p:restoredTop sz="94620" autoAdjust="0"/>
  </p:normalViewPr>
  <p:slideViewPr>
    <p:cSldViewPr>
      <p:cViewPr varScale="1">
        <p:scale>
          <a:sx n="42" d="100"/>
          <a:sy n="42" d="100"/>
        </p:scale>
        <p:origin x="834" y="4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Subtítulo de gasto</a:t>
            </a:r>
            <a:endParaRPr lang="es-CL" sz="14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014609824257404E-2"/>
          <c:y val="0.29345556589288008"/>
          <c:w val="0.50555598025974913"/>
          <c:h val="0.6251157654284569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4CB-4DA0-AB7C-56D1FB1F53E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4CB-4DA0-AB7C-56D1FB1F53E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4CB-4DA0-AB7C-56D1FB1F53E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4CB-4DA0-AB7C-56D1FB1F53E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4CB-4DA0-AB7C-56D1FB1F53E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04CB-4DA0-AB7C-56D1FB1F53E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04CB-4DA0-AB7C-56D1FB1F53E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04CB-4DA0-AB7C-56D1FB1F53E1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'Partida 03'!$B$50:$C$54</c:f>
              <c:multiLvlStrCache>
                <c:ptCount val="5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ADQUISICIÓN DE ACTIVOS NO FINANCIEROS</c:v>
                  </c:pt>
                  <c:pt idx="4">
                    <c:v>INICIATIVAS DE INVERSIÓN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29</c:v>
                  </c:pt>
                  <c:pt idx="4">
                    <c:v>31</c:v>
                  </c:pt>
                </c:lvl>
              </c:multiLvlStrCache>
            </c:multiLvlStrRef>
          </c:cat>
          <c:val>
            <c:numRef>
              <c:f>'Partida 03'!$D$50:$D$54</c:f>
              <c:numCache>
                <c:formatCode>0.0%</c:formatCode>
                <c:ptCount val="5"/>
                <c:pt idx="0">
                  <c:v>0.76374866326007207</c:v>
                </c:pt>
                <c:pt idx="1">
                  <c:v>0.13434901025577126</c:v>
                </c:pt>
                <c:pt idx="2">
                  <c:v>1.4758210119153587E-2</c:v>
                </c:pt>
                <c:pt idx="3">
                  <c:v>7.1829608970746528E-2</c:v>
                </c:pt>
                <c:pt idx="4">
                  <c:v>4.4820992403369828E-4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4CB-4DA0-AB7C-56D1FB1F53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tr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Calibri Light" panose="020F0302020204030204" pitchFamily="34" charset="0"/>
              </a:defRPr>
            </a:pPr>
            <a:r>
              <a:rPr lang="es-CL" sz="1100" b="1">
                <a:latin typeface="+mn-lt"/>
                <a:cs typeface="Calibri Light" panose="020F0302020204030204" pitchFamily="34" charset="0"/>
              </a:rPr>
              <a:t>% Ejecución Acumulada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Calibri Light" panose="020F0302020204030204" pitchFamily="34" charset="0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'[03.xlsx]Partida 03'!$C$19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03'!$D$19:$O$19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0.15004105275012086</c:v>
                </c:pt>
                <c:pt idx="2">
                  <c:v>0.23133099877771038</c:v>
                </c:pt>
                <c:pt idx="3">
                  <c:v>0.30350892925033768</c:v>
                </c:pt>
                <c:pt idx="4">
                  <c:v>0.37792567435457142</c:v>
                </c:pt>
                <c:pt idx="5">
                  <c:v>0.46131124435108906</c:v>
                </c:pt>
                <c:pt idx="6">
                  <c:v>0.53320309905497776</c:v>
                </c:pt>
                <c:pt idx="7">
                  <c:v>0.58632149028562663</c:v>
                </c:pt>
                <c:pt idx="8">
                  <c:v>0.67723332299816841</c:v>
                </c:pt>
                <c:pt idx="9">
                  <c:v>0.74672579225614666</c:v>
                </c:pt>
                <c:pt idx="10">
                  <c:v>0.81996608369868074</c:v>
                </c:pt>
                <c:pt idx="11">
                  <c:v>0.97228243480396603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3E5-4D04-8E89-E5BD963C7D13}"/>
            </c:ext>
          </c:extLst>
        </c:ser>
        <c:ser>
          <c:idx val="1"/>
          <c:order val="1"/>
          <c:tx>
            <c:strRef>
              <c:f>'[03.xlsx]Partida 03'!$C$20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03'!$D$20:$O$20</c:f>
              <c:numCache>
                <c:formatCode>0.0%</c:formatCode>
                <c:ptCount val="12"/>
                <c:pt idx="0">
                  <c:v>6.3273550601731426E-2</c:v>
                </c:pt>
                <c:pt idx="1">
                  <c:v>0.13199186269030733</c:v>
                </c:pt>
                <c:pt idx="2">
                  <c:v>0.22779735799235701</c:v>
                </c:pt>
                <c:pt idx="3">
                  <c:v>0.30116123385235261</c:v>
                </c:pt>
                <c:pt idx="4">
                  <c:v>0.38875463573836228</c:v>
                </c:pt>
                <c:pt idx="5">
                  <c:v>0.47720163540389221</c:v>
                </c:pt>
                <c:pt idx="6">
                  <c:v>0.55209118133229473</c:v>
                </c:pt>
                <c:pt idx="7">
                  <c:v>0.62463723597846699</c:v>
                </c:pt>
                <c:pt idx="8">
                  <c:v>0.69509214281564202</c:v>
                </c:pt>
                <c:pt idx="9">
                  <c:v>0.76686829194734274</c:v>
                </c:pt>
                <c:pt idx="10">
                  <c:v>0.85879596777161282</c:v>
                </c:pt>
                <c:pt idx="11">
                  <c:v>0.99788942499024436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3E5-4D04-8E89-E5BD963C7D13}"/>
            </c:ext>
          </c:extLst>
        </c:ser>
        <c:ser>
          <c:idx val="2"/>
          <c:order val="2"/>
          <c:tx>
            <c:strRef>
              <c:f>'[03.xlsx]Partida 03'!$C$21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2373949523542049E-2"/>
                  <c:y val="3.09160097217461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046-4910-9C76-EC481F0D3DCA}"/>
                </c:ext>
              </c:extLst>
            </c:dLbl>
            <c:dLbl>
              <c:idx val="1"/>
              <c:layout>
                <c:manualLayout>
                  <c:x val="-1.0827144937678407E-2"/>
                  <c:y val="3.091600972174617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0308140572938217E-2"/>
                      <c:h val="4.56476100707319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046-4910-9C76-EC481F0D3DCA}"/>
                </c:ext>
              </c:extLst>
            </c:dLbl>
            <c:dLbl>
              <c:idx val="2"/>
              <c:layout>
                <c:manualLayout>
                  <c:x val="-9.2804621426565651E-3"/>
                  <c:y val="2.16412068052222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046-4910-9C76-EC481F0D3DCA}"/>
                </c:ext>
              </c:extLst>
            </c:dLbl>
            <c:dLbl>
              <c:idx val="3"/>
              <c:layout>
                <c:manualLayout>
                  <c:x val="-1.3920693213984861E-2"/>
                  <c:y val="2.00954063191350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401627953823733E-2"/>
                      <c:h val="4.873921104290655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046-4910-9C76-EC481F0D3DCA}"/>
                </c:ext>
              </c:extLst>
            </c:dLbl>
            <c:dLbl>
              <c:idx val="4"/>
              <c:layout>
                <c:manualLayout>
                  <c:x val="-1.3920693213984748E-2"/>
                  <c:y val="3.09160097217460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046-4910-9C76-EC481F0D3DCA}"/>
                </c:ext>
              </c:extLst>
            </c:dLbl>
            <c:dLbl>
              <c:idx val="5"/>
              <c:layout>
                <c:manualLayout>
                  <c:x val="-1.3920693213984803E-2"/>
                  <c:y val="3.40076106939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046-4910-9C76-EC481F0D3DCA}"/>
                </c:ext>
              </c:extLst>
            </c:dLbl>
            <c:dLbl>
              <c:idx val="6"/>
              <c:layout>
                <c:manualLayout>
                  <c:x val="-7.73371845221378E-3"/>
                  <c:y val="3.09004300003115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3E5-4D04-8E89-E5BD963C7D13}"/>
                </c:ext>
              </c:extLst>
            </c:dLbl>
            <c:dLbl>
              <c:idx val="7"/>
              <c:layout>
                <c:manualLayout>
                  <c:x val="-4.9495798094168195E-2"/>
                  <c:y val="-9.27480291652390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3046-4910-9C76-EC481F0D3D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03'!$D$21:$K$21</c:f>
              <c:numCache>
                <c:formatCode>0.0%</c:formatCode>
                <c:ptCount val="8"/>
                <c:pt idx="0">
                  <c:v>7.4058890598359031E-2</c:v>
                </c:pt>
                <c:pt idx="1">
                  <c:v>0.15006238881118455</c:v>
                </c:pt>
                <c:pt idx="2">
                  <c:v>0.24630796484617012</c:v>
                </c:pt>
                <c:pt idx="3">
                  <c:v>0.32114781278853677</c:v>
                </c:pt>
                <c:pt idx="4">
                  <c:v>0.40146149727613079</c:v>
                </c:pt>
                <c:pt idx="5">
                  <c:v>0.4953749606912321</c:v>
                </c:pt>
                <c:pt idx="6">
                  <c:v>0.5697668634406311</c:v>
                </c:pt>
                <c:pt idx="7">
                  <c:v>0.64992070329832208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3E5-4D04-8E89-E5BD963C7D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888528"/>
        <c:axId val="454887704"/>
      </c:lineChart>
      <c:catAx>
        <c:axId val="56888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4887704"/>
        <c:crosses val="autoZero"/>
        <c:auto val="1"/>
        <c:lblAlgn val="ctr"/>
        <c:lblOffset val="100"/>
        <c:noMultiLvlLbl val="0"/>
      </c:catAx>
      <c:valAx>
        <c:axId val="454887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6888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>
                <a:latin typeface="+mn-lt"/>
              </a:rPr>
              <a:t>% Ejecución Mensual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'[03.xlsx]Partida 03'!$C$25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03'!$D$25:$O$25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8.5139185567236778E-2</c:v>
                </c:pt>
                <c:pt idx="2">
                  <c:v>8.2748293343990018E-2</c:v>
                </c:pt>
                <c:pt idx="3">
                  <c:v>7.2177930472627286E-2</c:v>
                </c:pt>
                <c:pt idx="4">
                  <c:v>7.4416745104233753E-2</c:v>
                </c:pt>
                <c:pt idx="5">
                  <c:v>8.3385569996517667E-2</c:v>
                </c:pt>
                <c:pt idx="6">
                  <c:v>7.615054045739969E-2</c:v>
                </c:pt>
                <c:pt idx="7">
                  <c:v>6.9300673043399458E-2</c:v>
                </c:pt>
                <c:pt idx="8">
                  <c:v>9.0911832712541732E-2</c:v>
                </c:pt>
                <c:pt idx="9">
                  <c:v>6.9492469257978279E-2</c:v>
                </c:pt>
                <c:pt idx="10">
                  <c:v>7.3240291442534133E-2</c:v>
                </c:pt>
                <c:pt idx="11">
                  <c:v>0.17693593112665268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0B-4E11-9FE5-CC39EDB184ED}"/>
            </c:ext>
          </c:extLst>
        </c:ser>
        <c:ser>
          <c:idx val="1"/>
          <c:order val="1"/>
          <c:tx>
            <c:strRef>
              <c:f>'[03.xlsx]Partida 03'!$C$26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03'!$D$26:$O$26</c:f>
              <c:numCache>
                <c:formatCode>0.0%</c:formatCode>
                <c:ptCount val="12"/>
                <c:pt idx="0">
                  <c:v>6.3273550601731426E-2</c:v>
                </c:pt>
                <c:pt idx="1">
                  <c:v>6.8956036951775948E-2</c:v>
                </c:pt>
                <c:pt idx="2">
                  <c:v>9.5805495302049695E-2</c:v>
                </c:pt>
                <c:pt idx="3">
                  <c:v>7.3363875859995584E-2</c:v>
                </c:pt>
                <c:pt idx="4">
                  <c:v>7.8136406185909169E-2</c:v>
                </c:pt>
                <c:pt idx="5">
                  <c:v>8.8446999665529963E-2</c:v>
                </c:pt>
                <c:pt idx="6">
                  <c:v>7.4889545928402454E-2</c:v>
                </c:pt>
                <c:pt idx="7">
                  <c:v>7.2546054646172267E-2</c:v>
                </c:pt>
                <c:pt idx="8">
                  <c:v>9.047525765646218E-2</c:v>
                </c:pt>
                <c:pt idx="9">
                  <c:v>7.1293949262612427E-2</c:v>
                </c:pt>
                <c:pt idx="10">
                  <c:v>8.0196624337514871E-2</c:v>
                </c:pt>
                <c:pt idx="11">
                  <c:v>0.12204241591071617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0B-4E11-9FE5-CC39EDB184ED}"/>
            </c:ext>
          </c:extLst>
        </c:ser>
        <c:ser>
          <c:idx val="2"/>
          <c:order val="2"/>
          <c:tx>
            <c:strRef>
              <c:f>'[03.xlsx]Partida 03'!$C$27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03'!$D$27:$K$27</c:f>
              <c:numCache>
                <c:formatCode>0.0%</c:formatCode>
                <c:ptCount val="8"/>
                <c:pt idx="0">
                  <c:v>7.4058890598359031E-2</c:v>
                </c:pt>
                <c:pt idx="1">
                  <c:v>7.6003498212825524E-2</c:v>
                </c:pt>
                <c:pt idx="2">
                  <c:v>9.7105897449084683E-2</c:v>
                </c:pt>
                <c:pt idx="3">
                  <c:v>7.4839847942366658E-2</c:v>
                </c:pt>
                <c:pt idx="4">
                  <c:v>8.0380290748850128E-2</c:v>
                </c:pt>
                <c:pt idx="5">
                  <c:v>9.2685884148705794E-2</c:v>
                </c:pt>
                <c:pt idx="6">
                  <c:v>7.4391902749398997E-2</c:v>
                </c:pt>
                <c:pt idx="7">
                  <c:v>7.9429943371157608E-2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0B-4E11-9FE5-CC39EDB184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9247128"/>
        <c:axId val="459245168"/>
      </c:barChart>
      <c:catAx>
        <c:axId val="459247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9245168"/>
        <c:crosses val="autoZero"/>
        <c:auto val="1"/>
        <c:lblAlgn val="ctr"/>
        <c:lblOffset val="100"/>
        <c:noMultiLvlLbl val="0"/>
      </c:catAx>
      <c:valAx>
        <c:axId val="459245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9247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18-10-2021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18-10-2021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18-10-2021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18-10-2021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Cuadro de texto 2"/>
          <p:cNvSpPr txBox="1">
            <a:spLocks noChangeArrowheads="1"/>
          </p:cNvSpPr>
          <p:nvPr userDrawn="1"/>
        </p:nvSpPr>
        <p:spPr bwMode="auto">
          <a:xfrm>
            <a:off x="45720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8643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Cuadro de texto 2"/>
          <p:cNvSpPr txBox="1">
            <a:spLocks noChangeArrowheads="1"/>
          </p:cNvSpPr>
          <p:nvPr userDrawn="1"/>
        </p:nvSpPr>
        <p:spPr bwMode="auto">
          <a:xfrm>
            <a:off x="457200" y="474007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5021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PODER JUDICIAL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 septiembre 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19" y="1984861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19" y="6214915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8405" y="1372396"/>
            <a:ext cx="823553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809110"/>
              </p:ext>
            </p:extLst>
          </p:nvPr>
        </p:nvGraphicFramePr>
        <p:xfrm>
          <a:off x="405019" y="2272893"/>
          <a:ext cx="8238921" cy="3847617"/>
        </p:xfrm>
        <a:graphic>
          <a:graphicData uri="http://schemas.openxmlformats.org/drawingml/2006/table">
            <a:tbl>
              <a:tblPr/>
              <a:tblGrid>
                <a:gridCol w="313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44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4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43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43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43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43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43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207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3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54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3.487.513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2.870.057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-617.456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1.696.547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1.099.173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1.087.197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-11.976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765.098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458.550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458.550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3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03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03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520.763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3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520.763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03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841.633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671.633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259.116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3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Perfeccionamiento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754.858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224.858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90.879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03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Habilitación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89.370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59.370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24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de Perfeccionamiento Extraordinario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243.919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243.919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165.828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03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118.734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1187440,0%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983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118.734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1187440,0%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060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8802" y="149145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37547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2C2F061-81E3-41E6-BC7C-EF2CA704DC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1061943"/>
              </p:ext>
            </p:extLst>
          </p:nvPr>
        </p:nvGraphicFramePr>
        <p:xfrm>
          <a:off x="457200" y="2564903"/>
          <a:ext cx="8194003" cy="3561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24313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648" y="167992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1F808BE-77FE-40DF-9CC0-6C680C7FEC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5725651"/>
              </p:ext>
            </p:extLst>
          </p:nvPr>
        </p:nvGraphicFramePr>
        <p:xfrm>
          <a:off x="386224" y="2492896"/>
          <a:ext cx="821079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24" y="135478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2EB8C96B-BA8E-403A-A4CD-0734535B9A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8367466"/>
              </p:ext>
            </p:extLst>
          </p:nvPr>
        </p:nvGraphicFramePr>
        <p:xfrm>
          <a:off x="466600" y="2057400"/>
          <a:ext cx="8210798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9420" y="136061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9420" y="1968892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422" y="5927015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522137"/>
              </p:ext>
            </p:extLst>
          </p:nvPr>
        </p:nvGraphicFramePr>
        <p:xfrm>
          <a:off x="389420" y="2256924"/>
          <a:ext cx="8226404" cy="3652911"/>
        </p:xfrm>
        <a:graphic>
          <a:graphicData uri="http://schemas.openxmlformats.org/drawingml/2006/table">
            <a:tbl>
              <a:tblPr/>
              <a:tblGrid>
                <a:gridCol w="534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5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7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7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7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77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77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77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9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7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7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569.086.016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570.016.773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370.465.702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434.638.684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432.893.486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-1.745.198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306.898.049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76.456.143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76.456.143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41.350.853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4.218.098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2.558.452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3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8.398.691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7.668.691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3.803.144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3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3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11.622.107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3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3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17000905,0%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40" y="16613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 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64377" y="2738630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936163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35799"/>
              </p:ext>
            </p:extLst>
          </p:nvPr>
        </p:nvGraphicFramePr>
        <p:xfrm>
          <a:off x="376913" y="3119819"/>
          <a:ext cx="8238911" cy="2808312"/>
        </p:xfrm>
        <a:graphic>
          <a:graphicData uri="http://schemas.openxmlformats.org/drawingml/2006/table">
            <a:tbl>
              <a:tblPr/>
              <a:tblGrid>
                <a:gridCol w="272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7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8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6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3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53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3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9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9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531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416.159.443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414.447.583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-1.711.860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294.268.530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393.303.675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-1.784.016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279.148.319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APOYO A TRIBUNALES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21.143.908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72.156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15.120.211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149.439.060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152.699.133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3.260.073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74.500.625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3.487.513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2.870.057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-617.456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1.696.547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294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72115" y="2984387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2438" y="5661248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22438" y="1991746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363253"/>
              </p:ext>
            </p:extLst>
          </p:nvPr>
        </p:nvGraphicFramePr>
        <p:xfrm>
          <a:off x="496693" y="3413892"/>
          <a:ext cx="8147245" cy="1964409"/>
        </p:xfrm>
        <a:graphic>
          <a:graphicData uri="http://schemas.openxmlformats.org/drawingml/2006/table">
            <a:tbl>
              <a:tblPr/>
              <a:tblGrid>
                <a:gridCol w="319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25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97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97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97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97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699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0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393.303.675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-1.784.016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279.148.319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33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393.303.675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-1.784.016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279.148.319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694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2112" y="2711011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2112" y="5428051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1010" y="1641809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74721"/>
              </p:ext>
            </p:extLst>
          </p:nvPr>
        </p:nvGraphicFramePr>
        <p:xfrm>
          <a:off x="532112" y="3116793"/>
          <a:ext cx="8143873" cy="2160241"/>
        </p:xfrm>
        <a:graphic>
          <a:graphicData uri="http://schemas.openxmlformats.org/drawingml/2006/table">
            <a:tbl>
              <a:tblPr/>
              <a:tblGrid>
                <a:gridCol w="349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1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45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0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73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90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13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745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235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77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21.143.908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15.120.211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86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21.143.908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15.120.211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361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46026" y="2366283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05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846" y="644922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8846" y="1466501"/>
            <a:ext cx="821509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313676"/>
              </p:ext>
            </p:extLst>
          </p:nvPr>
        </p:nvGraphicFramePr>
        <p:xfrm>
          <a:off x="428848" y="2712669"/>
          <a:ext cx="8215090" cy="3899308"/>
        </p:xfrm>
        <a:graphic>
          <a:graphicData uri="http://schemas.openxmlformats.org/drawingml/2006/table">
            <a:tbl>
              <a:tblPr/>
              <a:tblGrid>
                <a:gridCol w="298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53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65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0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63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87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14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654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222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62" marR="8962" marT="8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62" marR="8962" marT="8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91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149.439.060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152.699.133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3.260.073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74.500.625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27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17.380.068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17.358.706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-21.362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11.864.421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27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75.997.593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75.997.593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41.064.697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27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2.552.666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227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2.552.666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227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6.468.911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6.468.911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3.282.381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227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132.386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227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132.386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227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3.149.762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227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3.149.762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227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227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I.A.S.A.J.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7730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Iberoamericana de Tribunales de Justicia Fiscal o Administrativa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227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819.935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227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196.377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196.377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32.229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227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482.010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482.010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31.789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227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1.935.924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1.935.924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205.676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227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1.633.559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1.633.559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550.241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227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11.622.107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227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52.382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52.382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52.382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227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40.824.844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-52.382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11.569.725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227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12.981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227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12.981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2227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3.281.445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32814370,0%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227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3.281.445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32814370,0%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96145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4658</TotalTime>
  <Words>1155</Words>
  <Application>Microsoft Office PowerPoint</Application>
  <PresentationFormat>Presentación en pantalla (4:3)</PresentationFormat>
  <Paragraphs>663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Times New Roman</vt:lpstr>
      <vt:lpstr>Verdana</vt:lpstr>
      <vt:lpstr>1_Tema de Office</vt:lpstr>
      <vt:lpstr>Tema de Office</vt:lpstr>
      <vt:lpstr>EJECUCIÓN ACUMULADA DE GASTOS PRESUPUESTARIOS AL MES DE AGOSTO DE 2021 PARTIDA 03: PODER JUDICIAL</vt:lpstr>
      <vt:lpstr>EJECUCIÓN PRESUPUESTARIA DE GASTOS ACUMULADA A AGOSTO DE 2021 PARTIDA 03 PODER JUDICIAL</vt:lpstr>
      <vt:lpstr>EJECUCIÓN DE GASTOS A AGOSTO DE 2021  PARTIDA 03 PODER JUDICIAL</vt:lpstr>
      <vt:lpstr>EJECUCIÓN DE GASTOS A AGOSTO DE 2021  PARTIDA 03 PODER JUDICIAL</vt:lpstr>
      <vt:lpstr>EJECUCIÓN ACUMULADA DE GASTOS A AGOSTO DE 2021  PARTIDA 03 PODER JUDICIAL</vt:lpstr>
      <vt:lpstr>EJECUCIÓN ACUMULADA DE GASTOS A AGOSTO DE 2021  PARTIDA 03 PODER JUDICIAL  RESUMEN POR CAPÍTULOS</vt:lpstr>
      <vt:lpstr>EJECUCIÓN ACUMULADA DE GASTOS A AGOSTO DE 2021  PARTIDA 03. CAPÍTULO 01. PROGRAMA 01: PODER JUDICIAL</vt:lpstr>
      <vt:lpstr>EJECUCIÓN ACUMULADA DE GASTOS A AGOSTO DE 2021  PARTIDA 03. CAPÍTULO 01. PROGRAMA 02: UNIDAD DE APOYO A TRIBUNALES</vt:lpstr>
      <vt:lpstr>EJECUCIÓN ACUMULADA DE GASTOS A AGOSTO DE 2021  PARTIDA 03. CAPÍTULO 03. PROGRAMA 01: CORPORACIÓN ADMINISTRATIVA DEL PODER JUDICIAL</vt:lpstr>
      <vt:lpstr>EJECUCIÓN ACUMULADA DE GASTOS A AGOSTO DE 2021  PARTIDA 03. CAPÍTULO 04. PROGRAMA 01: ACADEMIA JUDICIAL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291</cp:revision>
  <cp:lastPrinted>2020-09-07T04:49:41Z</cp:lastPrinted>
  <dcterms:created xsi:type="dcterms:W3CDTF">2016-06-23T13:38:47Z</dcterms:created>
  <dcterms:modified xsi:type="dcterms:W3CDTF">2021-10-18T16:52:27Z</dcterms:modified>
</cp:coreProperties>
</file>