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9"/>
  </p:notesMasterIdLst>
  <p:handoutMasterIdLst>
    <p:handoutMasterId r:id="rId30"/>
  </p:handoutMasterIdLst>
  <p:sldIdLst>
    <p:sldId id="256" r:id="rId2"/>
    <p:sldId id="264" r:id="rId3"/>
    <p:sldId id="263" r:id="rId4"/>
    <p:sldId id="265" r:id="rId5"/>
    <p:sldId id="267" r:id="rId6"/>
    <p:sldId id="301" r:id="rId7"/>
    <p:sldId id="302" r:id="rId8"/>
    <p:sldId id="317" r:id="rId9"/>
    <p:sldId id="303" r:id="rId10"/>
    <p:sldId id="268" r:id="rId11"/>
    <p:sldId id="310" r:id="rId12"/>
    <p:sldId id="311" r:id="rId13"/>
    <p:sldId id="309" r:id="rId14"/>
    <p:sldId id="306" r:id="rId15"/>
    <p:sldId id="312" r:id="rId16"/>
    <p:sldId id="307" r:id="rId17"/>
    <p:sldId id="271" r:id="rId18"/>
    <p:sldId id="273" r:id="rId19"/>
    <p:sldId id="274" r:id="rId20"/>
    <p:sldId id="276" r:id="rId21"/>
    <p:sldId id="275" r:id="rId22"/>
    <p:sldId id="318" r:id="rId23"/>
    <p:sldId id="313" r:id="rId24"/>
    <p:sldId id="314" r:id="rId25"/>
    <p:sldId id="315" r:id="rId26"/>
    <p:sldId id="316" r:id="rId27"/>
    <p:sldId id="319" r:id="rId2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30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26" y="102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06-06-2021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5" tIns="46567" rIns="93135" bIns="4656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5" tIns="46567" rIns="93135" bIns="4656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8577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20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18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3585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78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4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06-06-2021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326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161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06-06-2021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41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865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60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49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29CCD330-884C-4E17-9C67-07C7E59AE0B5}"/>
              </a:ext>
            </a:extLst>
          </p:cNvPr>
          <p:cNvSpPr txBox="1">
            <a:spLocks/>
          </p:cNvSpPr>
          <p:nvPr/>
        </p:nvSpPr>
        <p:spPr>
          <a:xfrm>
            <a:off x="539552" y="1988840"/>
            <a:ext cx="8064896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ABRIL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4837" y="672716"/>
            <a:ext cx="809584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97082" y="636684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317" y="1263810"/>
            <a:ext cx="8117366" cy="4137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091BF7C-6E93-4D90-8032-CB66192FAC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641126"/>
              </p:ext>
            </p:extLst>
          </p:nvPr>
        </p:nvGraphicFramePr>
        <p:xfrm>
          <a:off x="534837" y="1677512"/>
          <a:ext cx="8092032" cy="4098095"/>
        </p:xfrm>
        <a:graphic>
          <a:graphicData uri="http://schemas.openxmlformats.org/drawingml/2006/table">
            <a:tbl>
              <a:tblPr/>
              <a:tblGrid>
                <a:gridCol w="261118">
                  <a:extLst>
                    <a:ext uri="{9D8B030D-6E8A-4147-A177-3AD203B41FA5}">
                      <a16:colId xmlns:a16="http://schemas.microsoft.com/office/drawing/2014/main" val="3018262125"/>
                    </a:ext>
                  </a:extLst>
                </a:gridCol>
                <a:gridCol w="261118">
                  <a:extLst>
                    <a:ext uri="{9D8B030D-6E8A-4147-A177-3AD203B41FA5}">
                      <a16:colId xmlns:a16="http://schemas.microsoft.com/office/drawing/2014/main" val="4226635203"/>
                    </a:ext>
                  </a:extLst>
                </a:gridCol>
                <a:gridCol w="261118">
                  <a:extLst>
                    <a:ext uri="{9D8B030D-6E8A-4147-A177-3AD203B41FA5}">
                      <a16:colId xmlns:a16="http://schemas.microsoft.com/office/drawing/2014/main" val="534970095"/>
                    </a:ext>
                  </a:extLst>
                </a:gridCol>
                <a:gridCol w="2945405">
                  <a:extLst>
                    <a:ext uri="{9D8B030D-6E8A-4147-A177-3AD203B41FA5}">
                      <a16:colId xmlns:a16="http://schemas.microsoft.com/office/drawing/2014/main" val="3585254952"/>
                    </a:ext>
                  </a:extLst>
                </a:gridCol>
                <a:gridCol w="806852">
                  <a:extLst>
                    <a:ext uri="{9D8B030D-6E8A-4147-A177-3AD203B41FA5}">
                      <a16:colId xmlns:a16="http://schemas.microsoft.com/office/drawing/2014/main" val="849242950"/>
                    </a:ext>
                  </a:extLst>
                </a:gridCol>
                <a:gridCol w="699795">
                  <a:extLst>
                    <a:ext uri="{9D8B030D-6E8A-4147-A177-3AD203B41FA5}">
                      <a16:colId xmlns:a16="http://schemas.microsoft.com/office/drawing/2014/main" val="3780533539"/>
                    </a:ext>
                  </a:extLst>
                </a:gridCol>
                <a:gridCol w="699795">
                  <a:extLst>
                    <a:ext uri="{9D8B030D-6E8A-4147-A177-3AD203B41FA5}">
                      <a16:colId xmlns:a16="http://schemas.microsoft.com/office/drawing/2014/main" val="4118505924"/>
                    </a:ext>
                  </a:extLst>
                </a:gridCol>
                <a:gridCol w="699795">
                  <a:extLst>
                    <a:ext uri="{9D8B030D-6E8A-4147-A177-3AD203B41FA5}">
                      <a16:colId xmlns:a16="http://schemas.microsoft.com/office/drawing/2014/main" val="1585304994"/>
                    </a:ext>
                  </a:extLst>
                </a:gridCol>
                <a:gridCol w="744185">
                  <a:extLst>
                    <a:ext uri="{9D8B030D-6E8A-4147-A177-3AD203B41FA5}">
                      <a16:colId xmlns:a16="http://schemas.microsoft.com/office/drawing/2014/main" val="2051488104"/>
                    </a:ext>
                  </a:extLst>
                </a:gridCol>
                <a:gridCol w="712851">
                  <a:extLst>
                    <a:ext uri="{9D8B030D-6E8A-4147-A177-3AD203B41FA5}">
                      <a16:colId xmlns:a16="http://schemas.microsoft.com/office/drawing/2014/main" val="2582421213"/>
                    </a:ext>
                  </a:extLst>
                </a:gridCol>
              </a:tblGrid>
              <a:tr h="123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206405"/>
                  </a:ext>
                </a:extLst>
              </a:tr>
              <a:tr h="3781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785247"/>
                  </a:ext>
                </a:extLst>
              </a:tr>
              <a:tr h="1620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3.160.685.389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895211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52.925.894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737015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142.235.085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142.235.085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33.750.311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999034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140.638.857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140.638.857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33.174.560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861301"/>
                  </a:ext>
                </a:extLst>
              </a:tr>
              <a:tr h="17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386.818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386.818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853635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258.031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42718"/>
                  </a:ext>
                </a:extLst>
              </a:tr>
              <a:tr h="162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030198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178.986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039063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138.734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138.734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927140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35.509.873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35.509.873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13.323.875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793364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16.278.376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16.278.376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6.551.385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250942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Crédito de Asistencia Técnica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109.324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992169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1.394.615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1.394.615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656.600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914323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126.176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92601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952546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128.469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128.469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60.110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481017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85.231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979153"/>
                  </a:ext>
                </a:extLst>
              </a:tr>
              <a:tr h="131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357.151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004282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2.822.518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2.822.518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2.076.961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844189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320.415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622982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388.670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388.670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178.752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330149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2.046.489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748680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755.281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973701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1.353.322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1.353.322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625363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4.854.296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4.854.296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473479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227.413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227.413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508251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26.473.305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26.473.305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3.489.573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564358"/>
                  </a:ext>
                </a:extLst>
              </a:tr>
              <a:tr h="123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24.818.622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24.818.622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3.190.751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920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7545" y="665015"/>
            <a:ext cx="80669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544" y="1256108"/>
            <a:ext cx="8066903" cy="3988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1628041D-D1F6-464F-A3E2-1E9945365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09777"/>
              </p:ext>
            </p:extLst>
          </p:nvPr>
        </p:nvGraphicFramePr>
        <p:xfrm>
          <a:off x="537544" y="1675520"/>
          <a:ext cx="8048016" cy="4359603"/>
        </p:xfrm>
        <a:graphic>
          <a:graphicData uri="http://schemas.openxmlformats.org/drawingml/2006/table">
            <a:tbl>
              <a:tblPr/>
              <a:tblGrid>
                <a:gridCol w="259698">
                  <a:extLst>
                    <a:ext uri="{9D8B030D-6E8A-4147-A177-3AD203B41FA5}">
                      <a16:colId xmlns:a16="http://schemas.microsoft.com/office/drawing/2014/main" val="3044603122"/>
                    </a:ext>
                  </a:extLst>
                </a:gridCol>
                <a:gridCol w="259698">
                  <a:extLst>
                    <a:ext uri="{9D8B030D-6E8A-4147-A177-3AD203B41FA5}">
                      <a16:colId xmlns:a16="http://schemas.microsoft.com/office/drawing/2014/main" val="278683790"/>
                    </a:ext>
                  </a:extLst>
                </a:gridCol>
                <a:gridCol w="259698">
                  <a:extLst>
                    <a:ext uri="{9D8B030D-6E8A-4147-A177-3AD203B41FA5}">
                      <a16:colId xmlns:a16="http://schemas.microsoft.com/office/drawing/2014/main" val="1174632941"/>
                    </a:ext>
                  </a:extLst>
                </a:gridCol>
                <a:gridCol w="2929384">
                  <a:extLst>
                    <a:ext uri="{9D8B030D-6E8A-4147-A177-3AD203B41FA5}">
                      <a16:colId xmlns:a16="http://schemas.microsoft.com/office/drawing/2014/main" val="1828936526"/>
                    </a:ext>
                  </a:extLst>
                </a:gridCol>
                <a:gridCol w="802464">
                  <a:extLst>
                    <a:ext uri="{9D8B030D-6E8A-4147-A177-3AD203B41FA5}">
                      <a16:colId xmlns:a16="http://schemas.microsoft.com/office/drawing/2014/main" val="3181489373"/>
                    </a:ext>
                  </a:extLst>
                </a:gridCol>
                <a:gridCol w="695988">
                  <a:extLst>
                    <a:ext uri="{9D8B030D-6E8A-4147-A177-3AD203B41FA5}">
                      <a16:colId xmlns:a16="http://schemas.microsoft.com/office/drawing/2014/main" val="3535403563"/>
                    </a:ext>
                  </a:extLst>
                </a:gridCol>
                <a:gridCol w="695988">
                  <a:extLst>
                    <a:ext uri="{9D8B030D-6E8A-4147-A177-3AD203B41FA5}">
                      <a16:colId xmlns:a16="http://schemas.microsoft.com/office/drawing/2014/main" val="922655347"/>
                    </a:ext>
                  </a:extLst>
                </a:gridCol>
                <a:gridCol w="695988">
                  <a:extLst>
                    <a:ext uri="{9D8B030D-6E8A-4147-A177-3AD203B41FA5}">
                      <a16:colId xmlns:a16="http://schemas.microsoft.com/office/drawing/2014/main" val="1039552779"/>
                    </a:ext>
                  </a:extLst>
                </a:gridCol>
                <a:gridCol w="740137">
                  <a:extLst>
                    <a:ext uri="{9D8B030D-6E8A-4147-A177-3AD203B41FA5}">
                      <a16:colId xmlns:a16="http://schemas.microsoft.com/office/drawing/2014/main" val="3039215516"/>
                    </a:ext>
                  </a:extLst>
                </a:gridCol>
                <a:gridCol w="708973">
                  <a:extLst>
                    <a:ext uri="{9D8B030D-6E8A-4147-A177-3AD203B41FA5}">
                      <a16:colId xmlns:a16="http://schemas.microsoft.com/office/drawing/2014/main" val="3370277459"/>
                    </a:ext>
                  </a:extLst>
                </a:gridCol>
              </a:tblGrid>
              <a:tr h="1206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802587"/>
                  </a:ext>
                </a:extLst>
              </a:tr>
              <a:tr h="3620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621409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393.180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393.180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12586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Valores y Seguros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47.925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454632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21.793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49701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956476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229.104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735995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47.925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213721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9.435.413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9.435.413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2.122.767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544826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3.100.955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3.100.955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1.476.772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547313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2.423.889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2.423.889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42.754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304848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Crédito de Asistencia Técnica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964568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20.843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20.843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9.935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598276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220236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562679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10.301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10.301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785165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63811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23.978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726643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92.812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92.812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46.578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853788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1.459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4816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33.506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33.506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34760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206.270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913617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348581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506.774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506.774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102.799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131200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908.459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908.459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193211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336.158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336.158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67.604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066902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639.948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639.948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009991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702743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243.513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243.513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321739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Pública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404.119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404.119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89.362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128507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500.243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500.243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239.368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097704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258.973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258.973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127.332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485361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118.365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118.365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7.823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521243"/>
                  </a:ext>
                </a:extLst>
              </a:tr>
              <a:tr h="120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24.768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19.705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562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8352" y="729973"/>
            <a:ext cx="79895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9206" y="1385191"/>
            <a:ext cx="8018661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408C8FF-5B46-4CCF-BACD-8F8D9D147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573859"/>
              </p:ext>
            </p:extLst>
          </p:nvPr>
        </p:nvGraphicFramePr>
        <p:xfrm>
          <a:off x="550640" y="1799212"/>
          <a:ext cx="7991150" cy="1315337"/>
        </p:xfrm>
        <a:graphic>
          <a:graphicData uri="http://schemas.openxmlformats.org/drawingml/2006/table">
            <a:tbl>
              <a:tblPr/>
              <a:tblGrid>
                <a:gridCol w="257862">
                  <a:extLst>
                    <a:ext uri="{9D8B030D-6E8A-4147-A177-3AD203B41FA5}">
                      <a16:colId xmlns:a16="http://schemas.microsoft.com/office/drawing/2014/main" val="1009457619"/>
                    </a:ext>
                  </a:extLst>
                </a:gridCol>
                <a:gridCol w="257862">
                  <a:extLst>
                    <a:ext uri="{9D8B030D-6E8A-4147-A177-3AD203B41FA5}">
                      <a16:colId xmlns:a16="http://schemas.microsoft.com/office/drawing/2014/main" val="1969959404"/>
                    </a:ext>
                  </a:extLst>
                </a:gridCol>
                <a:gridCol w="257862">
                  <a:extLst>
                    <a:ext uri="{9D8B030D-6E8A-4147-A177-3AD203B41FA5}">
                      <a16:colId xmlns:a16="http://schemas.microsoft.com/office/drawing/2014/main" val="1085348487"/>
                    </a:ext>
                  </a:extLst>
                </a:gridCol>
                <a:gridCol w="2908685">
                  <a:extLst>
                    <a:ext uri="{9D8B030D-6E8A-4147-A177-3AD203B41FA5}">
                      <a16:colId xmlns:a16="http://schemas.microsoft.com/office/drawing/2014/main" val="4159862219"/>
                    </a:ext>
                  </a:extLst>
                </a:gridCol>
                <a:gridCol w="796794">
                  <a:extLst>
                    <a:ext uri="{9D8B030D-6E8A-4147-A177-3AD203B41FA5}">
                      <a16:colId xmlns:a16="http://schemas.microsoft.com/office/drawing/2014/main" val="3577116127"/>
                    </a:ext>
                  </a:extLst>
                </a:gridCol>
                <a:gridCol w="691071">
                  <a:extLst>
                    <a:ext uri="{9D8B030D-6E8A-4147-A177-3AD203B41FA5}">
                      <a16:colId xmlns:a16="http://schemas.microsoft.com/office/drawing/2014/main" val="2566551321"/>
                    </a:ext>
                  </a:extLst>
                </a:gridCol>
                <a:gridCol w="691071">
                  <a:extLst>
                    <a:ext uri="{9D8B030D-6E8A-4147-A177-3AD203B41FA5}">
                      <a16:colId xmlns:a16="http://schemas.microsoft.com/office/drawing/2014/main" val="3708111193"/>
                    </a:ext>
                  </a:extLst>
                </a:gridCol>
                <a:gridCol w="691071">
                  <a:extLst>
                    <a:ext uri="{9D8B030D-6E8A-4147-A177-3AD203B41FA5}">
                      <a16:colId xmlns:a16="http://schemas.microsoft.com/office/drawing/2014/main" val="3892945117"/>
                    </a:ext>
                  </a:extLst>
                </a:gridCol>
                <a:gridCol w="734908">
                  <a:extLst>
                    <a:ext uri="{9D8B030D-6E8A-4147-A177-3AD203B41FA5}">
                      <a16:colId xmlns:a16="http://schemas.microsoft.com/office/drawing/2014/main" val="1494594781"/>
                    </a:ext>
                  </a:extLst>
                </a:gridCol>
                <a:gridCol w="703964">
                  <a:extLst>
                    <a:ext uri="{9D8B030D-6E8A-4147-A177-3AD203B41FA5}">
                      <a16:colId xmlns:a16="http://schemas.microsoft.com/office/drawing/2014/main" val="1415561472"/>
                    </a:ext>
                  </a:extLst>
                </a:gridCol>
              </a:tblGrid>
              <a:tr h="1195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87813"/>
                  </a:ext>
                </a:extLst>
              </a:tr>
              <a:tr h="2391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486385"/>
                  </a:ext>
                </a:extLst>
              </a:tr>
              <a:tr h="119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98.137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98.137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84.508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060967"/>
                  </a:ext>
                </a:extLst>
              </a:tr>
              <a:tr h="119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3.107.759.495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232509"/>
                  </a:ext>
                </a:extLst>
              </a:tr>
              <a:tr h="119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5.254.952.992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5.254.952.992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2.354.028.224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199938"/>
                  </a:ext>
                </a:extLst>
              </a:tr>
              <a:tr h="119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743555"/>
                  </a:ext>
                </a:extLst>
              </a:tr>
              <a:tr h="119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1.630.170.557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1.630.170.557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753.592.111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261207"/>
                  </a:ext>
                </a:extLst>
              </a:tr>
              <a:tr h="119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827980"/>
                  </a:ext>
                </a:extLst>
              </a:tr>
              <a:tr h="119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220.317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220.317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138.475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612654"/>
                  </a:ext>
                </a:extLst>
              </a:tr>
              <a:tr h="119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528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1728" y="787951"/>
            <a:ext cx="8062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31981" y="1412776"/>
            <a:ext cx="8062451" cy="3297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EBC0ACC-2845-4FA8-BE0C-5C919A858F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66302"/>
              </p:ext>
            </p:extLst>
          </p:nvPr>
        </p:nvGraphicFramePr>
        <p:xfrm>
          <a:off x="561728" y="1812086"/>
          <a:ext cx="8062453" cy="1776381"/>
        </p:xfrm>
        <a:graphic>
          <a:graphicData uri="http://schemas.openxmlformats.org/drawingml/2006/table">
            <a:tbl>
              <a:tblPr/>
              <a:tblGrid>
                <a:gridCol w="263651">
                  <a:extLst>
                    <a:ext uri="{9D8B030D-6E8A-4147-A177-3AD203B41FA5}">
                      <a16:colId xmlns:a16="http://schemas.microsoft.com/office/drawing/2014/main" val="417382642"/>
                    </a:ext>
                  </a:extLst>
                </a:gridCol>
                <a:gridCol w="263651">
                  <a:extLst>
                    <a:ext uri="{9D8B030D-6E8A-4147-A177-3AD203B41FA5}">
                      <a16:colId xmlns:a16="http://schemas.microsoft.com/office/drawing/2014/main" val="4180347199"/>
                    </a:ext>
                  </a:extLst>
                </a:gridCol>
                <a:gridCol w="263651">
                  <a:extLst>
                    <a:ext uri="{9D8B030D-6E8A-4147-A177-3AD203B41FA5}">
                      <a16:colId xmlns:a16="http://schemas.microsoft.com/office/drawing/2014/main" val="83947316"/>
                    </a:ext>
                  </a:extLst>
                </a:gridCol>
                <a:gridCol w="2973986">
                  <a:extLst>
                    <a:ext uri="{9D8B030D-6E8A-4147-A177-3AD203B41FA5}">
                      <a16:colId xmlns:a16="http://schemas.microsoft.com/office/drawing/2014/main" val="1683964960"/>
                    </a:ext>
                  </a:extLst>
                </a:gridCol>
                <a:gridCol w="706585">
                  <a:extLst>
                    <a:ext uri="{9D8B030D-6E8A-4147-A177-3AD203B41FA5}">
                      <a16:colId xmlns:a16="http://schemas.microsoft.com/office/drawing/2014/main" val="3361200272"/>
                    </a:ext>
                  </a:extLst>
                </a:gridCol>
                <a:gridCol w="706585">
                  <a:extLst>
                    <a:ext uri="{9D8B030D-6E8A-4147-A177-3AD203B41FA5}">
                      <a16:colId xmlns:a16="http://schemas.microsoft.com/office/drawing/2014/main" val="1856986249"/>
                    </a:ext>
                  </a:extLst>
                </a:gridCol>
                <a:gridCol w="706585">
                  <a:extLst>
                    <a:ext uri="{9D8B030D-6E8A-4147-A177-3AD203B41FA5}">
                      <a16:colId xmlns:a16="http://schemas.microsoft.com/office/drawing/2014/main" val="1786739206"/>
                    </a:ext>
                  </a:extLst>
                </a:gridCol>
                <a:gridCol w="706585">
                  <a:extLst>
                    <a:ext uri="{9D8B030D-6E8A-4147-A177-3AD203B41FA5}">
                      <a16:colId xmlns:a16="http://schemas.microsoft.com/office/drawing/2014/main" val="2732355496"/>
                    </a:ext>
                  </a:extLst>
                </a:gridCol>
                <a:gridCol w="751406">
                  <a:extLst>
                    <a:ext uri="{9D8B030D-6E8A-4147-A177-3AD203B41FA5}">
                      <a16:colId xmlns:a16="http://schemas.microsoft.com/office/drawing/2014/main" val="1331816861"/>
                    </a:ext>
                  </a:extLst>
                </a:gridCol>
                <a:gridCol w="719768">
                  <a:extLst>
                    <a:ext uri="{9D8B030D-6E8A-4147-A177-3AD203B41FA5}">
                      <a16:colId xmlns:a16="http://schemas.microsoft.com/office/drawing/2014/main" val="2020472631"/>
                    </a:ext>
                  </a:extLst>
                </a:gridCol>
              </a:tblGrid>
              <a:tr h="1558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131501"/>
                  </a:ext>
                </a:extLst>
              </a:tr>
              <a:tr h="3817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570196"/>
                  </a:ext>
                </a:extLst>
              </a:tr>
              <a:tr h="1636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259.706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299697"/>
                  </a:ext>
                </a:extLst>
              </a:tr>
              <a:tr h="155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259.706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412196"/>
                  </a:ext>
                </a:extLst>
              </a:tr>
              <a:tr h="155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758615"/>
                  </a:ext>
                </a:extLst>
              </a:tr>
              <a:tr h="155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528.477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528.477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936867"/>
                  </a:ext>
                </a:extLst>
              </a:tr>
              <a:tr h="1402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70383"/>
                  </a:ext>
                </a:extLst>
              </a:tr>
              <a:tr h="155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254.003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484784"/>
                  </a:ext>
                </a:extLst>
              </a:tr>
              <a:tr h="155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42485"/>
                  </a:ext>
                </a:extLst>
              </a:tr>
              <a:tr h="155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079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6798" y="684410"/>
            <a:ext cx="80704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6798" y="1317476"/>
            <a:ext cx="807040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7C89F46-4FAF-4252-A29E-A803FB82D3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417469"/>
              </p:ext>
            </p:extLst>
          </p:nvPr>
        </p:nvGraphicFramePr>
        <p:xfrm>
          <a:off x="546348" y="1700808"/>
          <a:ext cx="8060854" cy="2569251"/>
        </p:xfrm>
        <a:graphic>
          <a:graphicData uri="http://schemas.openxmlformats.org/drawingml/2006/table">
            <a:tbl>
              <a:tblPr/>
              <a:tblGrid>
                <a:gridCol w="312639">
                  <a:extLst>
                    <a:ext uri="{9D8B030D-6E8A-4147-A177-3AD203B41FA5}">
                      <a16:colId xmlns:a16="http://schemas.microsoft.com/office/drawing/2014/main" val="3923848729"/>
                    </a:ext>
                  </a:extLst>
                </a:gridCol>
                <a:gridCol w="260532">
                  <a:extLst>
                    <a:ext uri="{9D8B030D-6E8A-4147-A177-3AD203B41FA5}">
                      <a16:colId xmlns:a16="http://schemas.microsoft.com/office/drawing/2014/main" val="4079833150"/>
                    </a:ext>
                  </a:extLst>
                </a:gridCol>
                <a:gridCol w="260532">
                  <a:extLst>
                    <a:ext uri="{9D8B030D-6E8A-4147-A177-3AD203B41FA5}">
                      <a16:colId xmlns:a16="http://schemas.microsoft.com/office/drawing/2014/main" val="3956056883"/>
                    </a:ext>
                  </a:extLst>
                </a:gridCol>
                <a:gridCol w="2980483">
                  <a:extLst>
                    <a:ext uri="{9D8B030D-6E8A-4147-A177-3AD203B41FA5}">
                      <a16:colId xmlns:a16="http://schemas.microsoft.com/office/drawing/2014/main" val="3469117386"/>
                    </a:ext>
                  </a:extLst>
                </a:gridCol>
                <a:gridCol w="698225">
                  <a:extLst>
                    <a:ext uri="{9D8B030D-6E8A-4147-A177-3AD203B41FA5}">
                      <a16:colId xmlns:a16="http://schemas.microsoft.com/office/drawing/2014/main" val="3998918012"/>
                    </a:ext>
                  </a:extLst>
                </a:gridCol>
                <a:gridCol w="698225">
                  <a:extLst>
                    <a:ext uri="{9D8B030D-6E8A-4147-A177-3AD203B41FA5}">
                      <a16:colId xmlns:a16="http://schemas.microsoft.com/office/drawing/2014/main" val="1093662526"/>
                    </a:ext>
                  </a:extLst>
                </a:gridCol>
                <a:gridCol w="698225">
                  <a:extLst>
                    <a:ext uri="{9D8B030D-6E8A-4147-A177-3AD203B41FA5}">
                      <a16:colId xmlns:a16="http://schemas.microsoft.com/office/drawing/2014/main" val="284699318"/>
                    </a:ext>
                  </a:extLst>
                </a:gridCol>
                <a:gridCol w="698225">
                  <a:extLst>
                    <a:ext uri="{9D8B030D-6E8A-4147-A177-3AD203B41FA5}">
                      <a16:colId xmlns:a16="http://schemas.microsoft.com/office/drawing/2014/main" val="1282847758"/>
                    </a:ext>
                  </a:extLst>
                </a:gridCol>
                <a:gridCol w="742516">
                  <a:extLst>
                    <a:ext uri="{9D8B030D-6E8A-4147-A177-3AD203B41FA5}">
                      <a16:colId xmlns:a16="http://schemas.microsoft.com/office/drawing/2014/main" val="4210653000"/>
                    </a:ext>
                  </a:extLst>
                </a:gridCol>
                <a:gridCol w="711252">
                  <a:extLst>
                    <a:ext uri="{9D8B030D-6E8A-4147-A177-3AD203B41FA5}">
                      <a16:colId xmlns:a16="http://schemas.microsoft.com/office/drawing/2014/main" val="2206932296"/>
                    </a:ext>
                  </a:extLst>
                </a:gridCol>
              </a:tblGrid>
              <a:tr h="1502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998011"/>
                  </a:ext>
                </a:extLst>
              </a:tr>
              <a:tr h="4582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911585"/>
                  </a:ext>
                </a:extLst>
              </a:tr>
              <a:tr h="1577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40.655.092.122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504.763.694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16.232.709.576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738484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40.655.092.122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504.763.694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16.232.709.576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621526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16.881.364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16.881.364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5.183.874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81933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129.276.587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129.276.587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36.661.113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213969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556.506.383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556.506.383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198.248.300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223358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80.347.539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80.347.539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26.734.954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985365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2.383.881.973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2.345.104.418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-38.777.555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727.532.987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887608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78.366.965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78.983.172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616.207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26.294.725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629250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256.205.704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349.125.704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92.920.000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100.761.156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510305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417.949.376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418.057.403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108.027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181.475.686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613940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11.398.958.732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11.454.973.161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56.014.429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3.593.325.969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001329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1.192.129.620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1.195.274.101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3.144.481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420.869.796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151072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1.172.020.927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1.191.125.508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19.104.581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393.865.578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998235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2.055.010.768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2.055.010.768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595.643.096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69489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539.048.387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574.909.461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35.861.074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216.065.249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506862"/>
                  </a:ext>
                </a:extLst>
              </a:tr>
              <a:tr h="120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9.420.135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9.121.621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-298.514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1.184.163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518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7920" y="655558"/>
            <a:ext cx="81052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920" y="1288885"/>
            <a:ext cx="8105286" cy="391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7098000-CF85-4170-98A1-3147A838DA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623287"/>
              </p:ext>
            </p:extLst>
          </p:nvPr>
        </p:nvGraphicFramePr>
        <p:xfrm>
          <a:off x="529706" y="1679944"/>
          <a:ext cx="8113497" cy="2705567"/>
        </p:xfrm>
        <a:graphic>
          <a:graphicData uri="http://schemas.openxmlformats.org/drawingml/2006/table">
            <a:tbl>
              <a:tblPr/>
              <a:tblGrid>
                <a:gridCol w="314680">
                  <a:extLst>
                    <a:ext uri="{9D8B030D-6E8A-4147-A177-3AD203B41FA5}">
                      <a16:colId xmlns:a16="http://schemas.microsoft.com/office/drawing/2014/main" val="2681096671"/>
                    </a:ext>
                  </a:extLst>
                </a:gridCol>
                <a:gridCol w="262233">
                  <a:extLst>
                    <a:ext uri="{9D8B030D-6E8A-4147-A177-3AD203B41FA5}">
                      <a16:colId xmlns:a16="http://schemas.microsoft.com/office/drawing/2014/main" val="162503942"/>
                    </a:ext>
                  </a:extLst>
                </a:gridCol>
                <a:gridCol w="262233">
                  <a:extLst>
                    <a:ext uri="{9D8B030D-6E8A-4147-A177-3AD203B41FA5}">
                      <a16:colId xmlns:a16="http://schemas.microsoft.com/office/drawing/2014/main" val="2243851111"/>
                    </a:ext>
                  </a:extLst>
                </a:gridCol>
                <a:gridCol w="2999950">
                  <a:extLst>
                    <a:ext uri="{9D8B030D-6E8A-4147-A177-3AD203B41FA5}">
                      <a16:colId xmlns:a16="http://schemas.microsoft.com/office/drawing/2014/main" val="3492795998"/>
                    </a:ext>
                  </a:extLst>
                </a:gridCol>
                <a:gridCol w="702785">
                  <a:extLst>
                    <a:ext uri="{9D8B030D-6E8A-4147-A177-3AD203B41FA5}">
                      <a16:colId xmlns:a16="http://schemas.microsoft.com/office/drawing/2014/main" val="1746145038"/>
                    </a:ext>
                  </a:extLst>
                </a:gridCol>
                <a:gridCol w="702785">
                  <a:extLst>
                    <a:ext uri="{9D8B030D-6E8A-4147-A177-3AD203B41FA5}">
                      <a16:colId xmlns:a16="http://schemas.microsoft.com/office/drawing/2014/main" val="3061939404"/>
                    </a:ext>
                  </a:extLst>
                </a:gridCol>
                <a:gridCol w="702785">
                  <a:extLst>
                    <a:ext uri="{9D8B030D-6E8A-4147-A177-3AD203B41FA5}">
                      <a16:colId xmlns:a16="http://schemas.microsoft.com/office/drawing/2014/main" val="782249979"/>
                    </a:ext>
                  </a:extLst>
                </a:gridCol>
                <a:gridCol w="702785">
                  <a:extLst>
                    <a:ext uri="{9D8B030D-6E8A-4147-A177-3AD203B41FA5}">
                      <a16:colId xmlns:a16="http://schemas.microsoft.com/office/drawing/2014/main" val="1629241360"/>
                    </a:ext>
                  </a:extLst>
                </a:gridCol>
                <a:gridCol w="747364">
                  <a:extLst>
                    <a:ext uri="{9D8B030D-6E8A-4147-A177-3AD203B41FA5}">
                      <a16:colId xmlns:a16="http://schemas.microsoft.com/office/drawing/2014/main" val="702174468"/>
                    </a:ext>
                  </a:extLst>
                </a:gridCol>
                <a:gridCol w="715897">
                  <a:extLst>
                    <a:ext uri="{9D8B030D-6E8A-4147-A177-3AD203B41FA5}">
                      <a16:colId xmlns:a16="http://schemas.microsoft.com/office/drawing/2014/main" val="1773791437"/>
                    </a:ext>
                  </a:extLst>
                </a:gridCol>
              </a:tblGrid>
              <a:tr h="1532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5999555"/>
                  </a:ext>
                </a:extLst>
              </a:tr>
              <a:tr h="4598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46985"/>
                  </a:ext>
                </a:extLst>
              </a:tr>
              <a:tr h="130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5.859.127.506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6.180.497.203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321.369.697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4.808.440.921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281071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7.503.567.038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7.511.233.428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7.666.390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3.270.178.253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18765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47.901.760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48.336.232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434.472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12.818.203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243866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2.836.812.340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2.836.944.336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131.996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620.606.874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830007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1.053.760.819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1.053.760.819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294.902.251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943300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25.702.335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25.702.335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8.029.715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075752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749.587.978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762.928.862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13.340.884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210.374.416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324599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21.821.317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23.353.309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1.531.992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5.515.984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25536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199.545.855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199.545.855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77.629.665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625610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116.034.971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116.955.318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920.347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23.337.773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317720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59.951.089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60.367.488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416.399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18.240.060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249715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127.380.764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127.380.764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26.043.244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293652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64.260.180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64.260.180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28.029.105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825151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93.907.690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93.933.350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25.660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13.386.146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27777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LAS CULTURAS, LAS ARTES Y EL PATRIMONIO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208.996.304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211.045.248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2.048.944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51.173.535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293434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CIENCIA, TECNOLOGÍA, CONOCIMIENTO E INNOVACIÓN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444.141.686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444.141.686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71.759.259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924748"/>
                  </a:ext>
                </a:extLst>
              </a:tr>
              <a:tr h="122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TESORO PUBLICO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451.824.336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440.008.519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-11.815.817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168.397.526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949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488" y="715917"/>
            <a:ext cx="807996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24488" y="1356354"/>
            <a:ext cx="770164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8F651E0-8AEC-4D9F-9583-F85FC31BE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69054"/>
              </p:ext>
            </p:extLst>
          </p:nvPr>
        </p:nvGraphicFramePr>
        <p:xfrm>
          <a:off x="520030" y="1770823"/>
          <a:ext cx="8084416" cy="1912320"/>
        </p:xfrm>
        <a:graphic>
          <a:graphicData uri="http://schemas.openxmlformats.org/drawingml/2006/table">
            <a:tbl>
              <a:tblPr/>
              <a:tblGrid>
                <a:gridCol w="264370">
                  <a:extLst>
                    <a:ext uri="{9D8B030D-6E8A-4147-A177-3AD203B41FA5}">
                      <a16:colId xmlns:a16="http://schemas.microsoft.com/office/drawing/2014/main" val="2574994463"/>
                    </a:ext>
                  </a:extLst>
                </a:gridCol>
                <a:gridCol w="264370">
                  <a:extLst>
                    <a:ext uri="{9D8B030D-6E8A-4147-A177-3AD203B41FA5}">
                      <a16:colId xmlns:a16="http://schemas.microsoft.com/office/drawing/2014/main" val="1395663235"/>
                    </a:ext>
                  </a:extLst>
                </a:gridCol>
                <a:gridCol w="264370">
                  <a:extLst>
                    <a:ext uri="{9D8B030D-6E8A-4147-A177-3AD203B41FA5}">
                      <a16:colId xmlns:a16="http://schemas.microsoft.com/office/drawing/2014/main" val="2842849134"/>
                    </a:ext>
                  </a:extLst>
                </a:gridCol>
                <a:gridCol w="2982088">
                  <a:extLst>
                    <a:ext uri="{9D8B030D-6E8A-4147-A177-3AD203B41FA5}">
                      <a16:colId xmlns:a16="http://schemas.microsoft.com/office/drawing/2014/main" val="471591092"/>
                    </a:ext>
                  </a:extLst>
                </a:gridCol>
                <a:gridCol w="708509">
                  <a:extLst>
                    <a:ext uri="{9D8B030D-6E8A-4147-A177-3AD203B41FA5}">
                      <a16:colId xmlns:a16="http://schemas.microsoft.com/office/drawing/2014/main" val="1567096998"/>
                    </a:ext>
                  </a:extLst>
                </a:gridCol>
                <a:gridCol w="708509">
                  <a:extLst>
                    <a:ext uri="{9D8B030D-6E8A-4147-A177-3AD203B41FA5}">
                      <a16:colId xmlns:a16="http://schemas.microsoft.com/office/drawing/2014/main" val="3927570701"/>
                    </a:ext>
                  </a:extLst>
                </a:gridCol>
                <a:gridCol w="708509">
                  <a:extLst>
                    <a:ext uri="{9D8B030D-6E8A-4147-A177-3AD203B41FA5}">
                      <a16:colId xmlns:a16="http://schemas.microsoft.com/office/drawing/2014/main" val="2198910658"/>
                    </a:ext>
                  </a:extLst>
                </a:gridCol>
                <a:gridCol w="708509">
                  <a:extLst>
                    <a:ext uri="{9D8B030D-6E8A-4147-A177-3AD203B41FA5}">
                      <a16:colId xmlns:a16="http://schemas.microsoft.com/office/drawing/2014/main" val="3850788520"/>
                    </a:ext>
                  </a:extLst>
                </a:gridCol>
                <a:gridCol w="753453">
                  <a:extLst>
                    <a:ext uri="{9D8B030D-6E8A-4147-A177-3AD203B41FA5}">
                      <a16:colId xmlns:a16="http://schemas.microsoft.com/office/drawing/2014/main" val="2198266971"/>
                    </a:ext>
                  </a:extLst>
                </a:gridCol>
                <a:gridCol w="721729">
                  <a:extLst>
                    <a:ext uri="{9D8B030D-6E8A-4147-A177-3AD203B41FA5}">
                      <a16:colId xmlns:a16="http://schemas.microsoft.com/office/drawing/2014/main" val="1237236676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485212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760677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101.739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65040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101.739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89060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164.715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164.715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62.006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19869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143.674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143.674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60.063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56282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40700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15.750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15.750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05358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115.158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70250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18.494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18.494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29357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50.931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22.902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77732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9037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133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08820" y="661625"/>
            <a:ext cx="81351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8519" y="3861048"/>
            <a:ext cx="8095416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ABRIL 2021 de Fondo FRP en millones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AEBB8F4-5B2F-4F37-837D-F8DB297C74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094504"/>
              </p:ext>
            </p:extLst>
          </p:nvPr>
        </p:nvGraphicFramePr>
        <p:xfrm>
          <a:off x="2555776" y="1997162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1741657273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183419597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abril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85918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9.477,13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108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-4.473,81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68767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2.186,58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62279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1.632,91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77687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-48,27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43908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8.774,54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367210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DB973FDB-BE45-4602-9613-91DB1519CA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421070"/>
              </p:ext>
            </p:extLst>
          </p:nvPr>
        </p:nvGraphicFramePr>
        <p:xfrm>
          <a:off x="515033" y="4273848"/>
          <a:ext cx="8128902" cy="1550844"/>
        </p:xfrm>
        <a:graphic>
          <a:graphicData uri="http://schemas.openxmlformats.org/drawingml/2006/table">
            <a:tbl>
              <a:tblPr/>
              <a:tblGrid>
                <a:gridCol w="267751">
                  <a:extLst>
                    <a:ext uri="{9D8B030D-6E8A-4147-A177-3AD203B41FA5}">
                      <a16:colId xmlns:a16="http://schemas.microsoft.com/office/drawing/2014/main" val="3450865632"/>
                    </a:ext>
                  </a:extLst>
                </a:gridCol>
                <a:gridCol w="267751">
                  <a:extLst>
                    <a:ext uri="{9D8B030D-6E8A-4147-A177-3AD203B41FA5}">
                      <a16:colId xmlns:a16="http://schemas.microsoft.com/office/drawing/2014/main" val="3197958685"/>
                    </a:ext>
                  </a:extLst>
                </a:gridCol>
                <a:gridCol w="267751">
                  <a:extLst>
                    <a:ext uri="{9D8B030D-6E8A-4147-A177-3AD203B41FA5}">
                      <a16:colId xmlns:a16="http://schemas.microsoft.com/office/drawing/2014/main" val="1254168601"/>
                    </a:ext>
                  </a:extLst>
                </a:gridCol>
                <a:gridCol w="3020223">
                  <a:extLst>
                    <a:ext uri="{9D8B030D-6E8A-4147-A177-3AD203B41FA5}">
                      <a16:colId xmlns:a16="http://schemas.microsoft.com/office/drawing/2014/main" val="2361696718"/>
                    </a:ext>
                  </a:extLst>
                </a:gridCol>
                <a:gridCol w="717571">
                  <a:extLst>
                    <a:ext uri="{9D8B030D-6E8A-4147-A177-3AD203B41FA5}">
                      <a16:colId xmlns:a16="http://schemas.microsoft.com/office/drawing/2014/main" val="401614786"/>
                    </a:ext>
                  </a:extLst>
                </a:gridCol>
                <a:gridCol w="717571">
                  <a:extLst>
                    <a:ext uri="{9D8B030D-6E8A-4147-A177-3AD203B41FA5}">
                      <a16:colId xmlns:a16="http://schemas.microsoft.com/office/drawing/2014/main" val="3592674403"/>
                    </a:ext>
                  </a:extLst>
                </a:gridCol>
                <a:gridCol w="717571">
                  <a:extLst>
                    <a:ext uri="{9D8B030D-6E8A-4147-A177-3AD203B41FA5}">
                      <a16:colId xmlns:a16="http://schemas.microsoft.com/office/drawing/2014/main" val="513916452"/>
                    </a:ext>
                  </a:extLst>
                </a:gridCol>
                <a:gridCol w="717571">
                  <a:extLst>
                    <a:ext uri="{9D8B030D-6E8A-4147-A177-3AD203B41FA5}">
                      <a16:colId xmlns:a16="http://schemas.microsoft.com/office/drawing/2014/main" val="224662852"/>
                    </a:ext>
                  </a:extLst>
                </a:gridCol>
                <a:gridCol w="717571">
                  <a:extLst>
                    <a:ext uri="{9D8B030D-6E8A-4147-A177-3AD203B41FA5}">
                      <a16:colId xmlns:a16="http://schemas.microsoft.com/office/drawing/2014/main" val="2966179934"/>
                    </a:ext>
                  </a:extLst>
                </a:gridCol>
                <a:gridCol w="717571">
                  <a:extLst>
                    <a:ext uri="{9D8B030D-6E8A-4147-A177-3AD203B41FA5}">
                      <a16:colId xmlns:a16="http://schemas.microsoft.com/office/drawing/2014/main" val="3168153914"/>
                    </a:ext>
                  </a:extLst>
                </a:gridCol>
              </a:tblGrid>
              <a:tr h="1324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1280804"/>
                  </a:ext>
                </a:extLst>
              </a:tr>
              <a:tr h="3818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79077"/>
                  </a:ext>
                </a:extLst>
              </a:tr>
              <a:tr h="1636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1.534.970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83041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11.284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11.284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2916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1.481.822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329285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1.481.822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30653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1.481.822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8280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231.646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231.646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50.893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01073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231.636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231.636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50.893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03063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84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9552" y="679104"/>
            <a:ext cx="80648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564967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ABRIL 2021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769" y="3744537"/>
            <a:ext cx="8064461" cy="2411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6E352C5-7891-47F5-8850-1B72B64542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106075"/>
              </p:ext>
            </p:extLst>
          </p:nvPr>
        </p:nvGraphicFramePr>
        <p:xfrm>
          <a:off x="2355849" y="2176463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4064525372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12276672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abril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3102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50938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-19.798,27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61578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3.327,82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0757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1.675,82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9682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-30,24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36812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6.940,84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6354178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99E5DA0F-324A-4FC8-9588-B3295C257A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510423"/>
              </p:ext>
            </p:extLst>
          </p:nvPr>
        </p:nvGraphicFramePr>
        <p:xfrm>
          <a:off x="539552" y="4150720"/>
          <a:ext cx="8064462" cy="1912320"/>
        </p:xfrm>
        <a:graphic>
          <a:graphicData uri="http://schemas.openxmlformats.org/drawingml/2006/table">
            <a:tbl>
              <a:tblPr/>
              <a:tblGrid>
                <a:gridCol w="263717">
                  <a:extLst>
                    <a:ext uri="{9D8B030D-6E8A-4147-A177-3AD203B41FA5}">
                      <a16:colId xmlns:a16="http://schemas.microsoft.com/office/drawing/2014/main" val="814884545"/>
                    </a:ext>
                  </a:extLst>
                </a:gridCol>
                <a:gridCol w="263717">
                  <a:extLst>
                    <a:ext uri="{9D8B030D-6E8A-4147-A177-3AD203B41FA5}">
                      <a16:colId xmlns:a16="http://schemas.microsoft.com/office/drawing/2014/main" val="2660268015"/>
                    </a:ext>
                  </a:extLst>
                </a:gridCol>
                <a:gridCol w="263717">
                  <a:extLst>
                    <a:ext uri="{9D8B030D-6E8A-4147-A177-3AD203B41FA5}">
                      <a16:colId xmlns:a16="http://schemas.microsoft.com/office/drawing/2014/main" val="2910359193"/>
                    </a:ext>
                  </a:extLst>
                </a:gridCol>
                <a:gridCol w="2974727">
                  <a:extLst>
                    <a:ext uri="{9D8B030D-6E8A-4147-A177-3AD203B41FA5}">
                      <a16:colId xmlns:a16="http://schemas.microsoft.com/office/drawing/2014/main" val="3620849936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1164666362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2877491718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3815398479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334961113"/>
                    </a:ext>
                  </a:extLst>
                </a:gridCol>
                <a:gridCol w="751593">
                  <a:extLst>
                    <a:ext uri="{9D8B030D-6E8A-4147-A177-3AD203B41FA5}">
                      <a16:colId xmlns:a16="http://schemas.microsoft.com/office/drawing/2014/main" val="2420140347"/>
                    </a:ext>
                  </a:extLst>
                </a:gridCol>
                <a:gridCol w="719947">
                  <a:extLst>
                    <a:ext uri="{9D8B030D-6E8A-4147-A177-3AD203B41FA5}">
                      <a16:colId xmlns:a16="http://schemas.microsoft.com/office/drawing/2014/main" val="496192046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250875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74415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1.769.995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63985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86265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82590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84829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17903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71.767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71.767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19.265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04260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71.757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19.265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50472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97417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78637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45070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398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528176" y="754789"/>
            <a:ext cx="808764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28175" y="1509220"/>
            <a:ext cx="8087647" cy="311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F126C65-55B2-4361-A432-B0BD37DA74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372918"/>
              </p:ext>
            </p:extLst>
          </p:nvPr>
        </p:nvGraphicFramePr>
        <p:xfrm>
          <a:off x="523239" y="1849321"/>
          <a:ext cx="8083020" cy="1508242"/>
        </p:xfrm>
        <a:graphic>
          <a:graphicData uri="http://schemas.openxmlformats.org/drawingml/2006/table">
            <a:tbl>
              <a:tblPr/>
              <a:tblGrid>
                <a:gridCol w="264324">
                  <a:extLst>
                    <a:ext uri="{9D8B030D-6E8A-4147-A177-3AD203B41FA5}">
                      <a16:colId xmlns:a16="http://schemas.microsoft.com/office/drawing/2014/main" val="2953782611"/>
                    </a:ext>
                  </a:extLst>
                </a:gridCol>
                <a:gridCol w="264324">
                  <a:extLst>
                    <a:ext uri="{9D8B030D-6E8A-4147-A177-3AD203B41FA5}">
                      <a16:colId xmlns:a16="http://schemas.microsoft.com/office/drawing/2014/main" val="3221502126"/>
                    </a:ext>
                  </a:extLst>
                </a:gridCol>
                <a:gridCol w="264324">
                  <a:extLst>
                    <a:ext uri="{9D8B030D-6E8A-4147-A177-3AD203B41FA5}">
                      <a16:colId xmlns:a16="http://schemas.microsoft.com/office/drawing/2014/main" val="2366298496"/>
                    </a:ext>
                  </a:extLst>
                </a:gridCol>
                <a:gridCol w="2981573">
                  <a:extLst>
                    <a:ext uri="{9D8B030D-6E8A-4147-A177-3AD203B41FA5}">
                      <a16:colId xmlns:a16="http://schemas.microsoft.com/office/drawing/2014/main" val="2026274274"/>
                    </a:ext>
                  </a:extLst>
                </a:gridCol>
                <a:gridCol w="708387">
                  <a:extLst>
                    <a:ext uri="{9D8B030D-6E8A-4147-A177-3AD203B41FA5}">
                      <a16:colId xmlns:a16="http://schemas.microsoft.com/office/drawing/2014/main" val="2983529436"/>
                    </a:ext>
                  </a:extLst>
                </a:gridCol>
                <a:gridCol w="708387">
                  <a:extLst>
                    <a:ext uri="{9D8B030D-6E8A-4147-A177-3AD203B41FA5}">
                      <a16:colId xmlns:a16="http://schemas.microsoft.com/office/drawing/2014/main" val="544196561"/>
                    </a:ext>
                  </a:extLst>
                </a:gridCol>
                <a:gridCol w="708387">
                  <a:extLst>
                    <a:ext uri="{9D8B030D-6E8A-4147-A177-3AD203B41FA5}">
                      <a16:colId xmlns:a16="http://schemas.microsoft.com/office/drawing/2014/main" val="3664505179"/>
                    </a:ext>
                  </a:extLst>
                </a:gridCol>
                <a:gridCol w="708387">
                  <a:extLst>
                    <a:ext uri="{9D8B030D-6E8A-4147-A177-3AD203B41FA5}">
                      <a16:colId xmlns:a16="http://schemas.microsoft.com/office/drawing/2014/main" val="2003745888"/>
                    </a:ext>
                  </a:extLst>
                </a:gridCol>
                <a:gridCol w="753323">
                  <a:extLst>
                    <a:ext uri="{9D8B030D-6E8A-4147-A177-3AD203B41FA5}">
                      <a16:colId xmlns:a16="http://schemas.microsoft.com/office/drawing/2014/main" val="3492365851"/>
                    </a:ext>
                  </a:extLst>
                </a:gridCol>
                <a:gridCol w="721604">
                  <a:extLst>
                    <a:ext uri="{9D8B030D-6E8A-4147-A177-3AD203B41FA5}">
                      <a16:colId xmlns:a16="http://schemas.microsoft.com/office/drawing/2014/main" val="870827953"/>
                    </a:ext>
                  </a:extLst>
                </a:gridCol>
              </a:tblGrid>
              <a:tr h="1287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024744"/>
                  </a:ext>
                </a:extLst>
              </a:tr>
              <a:tr h="3711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09211"/>
                  </a:ext>
                </a:extLst>
              </a:tr>
              <a:tr h="1590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202.250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505625,0%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505625,0%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78886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088193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575600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603027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927574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202.250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1011250,0%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1011250,0%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352324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202.209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2022090,0%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2022090,0%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501437"/>
                  </a:ext>
                </a:extLst>
              </a:tr>
              <a:tr h="1211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52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559889" y="749675"/>
            <a:ext cx="801357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1188" y="1410726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1937" y="4128202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D784C22-695E-4BB7-B15B-0476A42E3D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884247"/>
              </p:ext>
            </p:extLst>
          </p:nvPr>
        </p:nvGraphicFramePr>
        <p:xfrm>
          <a:off x="554454" y="1807519"/>
          <a:ext cx="8013571" cy="2220187"/>
        </p:xfrm>
        <a:graphic>
          <a:graphicData uri="http://schemas.openxmlformats.org/drawingml/2006/table">
            <a:tbl>
              <a:tblPr/>
              <a:tblGrid>
                <a:gridCol w="285791">
                  <a:extLst>
                    <a:ext uri="{9D8B030D-6E8A-4147-A177-3AD203B41FA5}">
                      <a16:colId xmlns:a16="http://schemas.microsoft.com/office/drawing/2014/main" val="429123839"/>
                    </a:ext>
                  </a:extLst>
                </a:gridCol>
                <a:gridCol w="3223719">
                  <a:extLst>
                    <a:ext uri="{9D8B030D-6E8A-4147-A177-3AD203B41FA5}">
                      <a16:colId xmlns:a16="http://schemas.microsoft.com/office/drawing/2014/main" val="2403638747"/>
                    </a:ext>
                  </a:extLst>
                </a:gridCol>
                <a:gridCol w="765919">
                  <a:extLst>
                    <a:ext uri="{9D8B030D-6E8A-4147-A177-3AD203B41FA5}">
                      <a16:colId xmlns:a16="http://schemas.microsoft.com/office/drawing/2014/main" val="2622870714"/>
                    </a:ext>
                  </a:extLst>
                </a:gridCol>
                <a:gridCol w="765919">
                  <a:extLst>
                    <a:ext uri="{9D8B030D-6E8A-4147-A177-3AD203B41FA5}">
                      <a16:colId xmlns:a16="http://schemas.microsoft.com/office/drawing/2014/main" val="1763262257"/>
                    </a:ext>
                  </a:extLst>
                </a:gridCol>
                <a:gridCol w="765919">
                  <a:extLst>
                    <a:ext uri="{9D8B030D-6E8A-4147-A177-3AD203B41FA5}">
                      <a16:colId xmlns:a16="http://schemas.microsoft.com/office/drawing/2014/main" val="1616513530"/>
                    </a:ext>
                  </a:extLst>
                </a:gridCol>
                <a:gridCol w="765919">
                  <a:extLst>
                    <a:ext uri="{9D8B030D-6E8A-4147-A177-3AD203B41FA5}">
                      <a16:colId xmlns:a16="http://schemas.microsoft.com/office/drawing/2014/main" val="4234227021"/>
                    </a:ext>
                  </a:extLst>
                </a:gridCol>
                <a:gridCol w="697329">
                  <a:extLst>
                    <a:ext uri="{9D8B030D-6E8A-4147-A177-3AD203B41FA5}">
                      <a16:colId xmlns:a16="http://schemas.microsoft.com/office/drawing/2014/main" val="634020580"/>
                    </a:ext>
                  </a:extLst>
                </a:gridCol>
                <a:gridCol w="743056">
                  <a:extLst>
                    <a:ext uri="{9D8B030D-6E8A-4147-A177-3AD203B41FA5}">
                      <a16:colId xmlns:a16="http://schemas.microsoft.com/office/drawing/2014/main" val="1304710729"/>
                    </a:ext>
                  </a:extLst>
                </a:gridCol>
              </a:tblGrid>
              <a:tr h="135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38" marR="8438" marT="8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38" marR="8438" marT="8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3751196"/>
                  </a:ext>
                </a:extLst>
              </a:tr>
              <a:tr h="4152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537265"/>
                  </a:ext>
                </a:extLst>
              </a:tr>
              <a:tr h="144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60.178.364.208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60.240.512.746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62.148.538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24.028.776.707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468882"/>
                  </a:ext>
                </a:extLst>
              </a:tr>
              <a:tr h="135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150.010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150.010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36.654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659392"/>
                  </a:ext>
                </a:extLst>
              </a:tr>
              <a:tr h="135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295.642.821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295.642.821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91.098.307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843460"/>
                  </a:ext>
                </a:extLst>
              </a:tr>
              <a:tr h="135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5.698.493.896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5.487.265.649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-211.228.247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1.369.949.125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363055"/>
                  </a:ext>
                </a:extLst>
              </a:tr>
              <a:tr h="135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30.333.738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151668690,0%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151668690,0%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49052"/>
                  </a:ext>
                </a:extLst>
              </a:tr>
              <a:tr h="135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40.655.092.122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504.763.694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16.232.709.576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194424"/>
                  </a:ext>
                </a:extLst>
              </a:tr>
              <a:tr h="169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52.925.894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586412"/>
                  </a:ext>
                </a:extLst>
              </a:tr>
              <a:tr h="135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2.103.393.706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1.523.708.006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-579.685.700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1.701.900.518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111,7%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174858"/>
                  </a:ext>
                </a:extLst>
              </a:tr>
              <a:tr h="135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15.050.340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150503400,0%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150503400,0%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529066"/>
                  </a:ext>
                </a:extLst>
              </a:tr>
              <a:tr h="135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4.825.857.502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5.174.156.293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348.298.791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1.427.013.060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6702"/>
                  </a:ext>
                </a:extLst>
              </a:tr>
              <a:tr h="135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3.107.759.495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71970"/>
                  </a:ext>
                </a:extLst>
              </a:tr>
              <a:tr h="135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332403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96157C8B-54F4-45EF-ADFD-3221B4A8EE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747732"/>
              </p:ext>
            </p:extLst>
          </p:nvPr>
        </p:nvGraphicFramePr>
        <p:xfrm>
          <a:off x="562496" y="4494457"/>
          <a:ext cx="7997486" cy="1655343"/>
        </p:xfrm>
        <a:graphic>
          <a:graphicData uri="http://schemas.openxmlformats.org/drawingml/2006/table">
            <a:tbl>
              <a:tblPr/>
              <a:tblGrid>
                <a:gridCol w="286854">
                  <a:extLst>
                    <a:ext uri="{9D8B030D-6E8A-4147-A177-3AD203B41FA5}">
                      <a16:colId xmlns:a16="http://schemas.microsoft.com/office/drawing/2014/main" val="2771568837"/>
                    </a:ext>
                  </a:extLst>
                </a:gridCol>
                <a:gridCol w="3235712">
                  <a:extLst>
                    <a:ext uri="{9D8B030D-6E8A-4147-A177-3AD203B41FA5}">
                      <a16:colId xmlns:a16="http://schemas.microsoft.com/office/drawing/2014/main" val="1358238983"/>
                    </a:ext>
                  </a:extLst>
                </a:gridCol>
                <a:gridCol w="768768">
                  <a:extLst>
                    <a:ext uri="{9D8B030D-6E8A-4147-A177-3AD203B41FA5}">
                      <a16:colId xmlns:a16="http://schemas.microsoft.com/office/drawing/2014/main" val="1613674243"/>
                    </a:ext>
                  </a:extLst>
                </a:gridCol>
                <a:gridCol w="768768">
                  <a:extLst>
                    <a:ext uri="{9D8B030D-6E8A-4147-A177-3AD203B41FA5}">
                      <a16:colId xmlns:a16="http://schemas.microsoft.com/office/drawing/2014/main" val="3161677435"/>
                    </a:ext>
                  </a:extLst>
                </a:gridCol>
                <a:gridCol w="768768">
                  <a:extLst>
                    <a:ext uri="{9D8B030D-6E8A-4147-A177-3AD203B41FA5}">
                      <a16:colId xmlns:a16="http://schemas.microsoft.com/office/drawing/2014/main" val="3706408213"/>
                    </a:ext>
                  </a:extLst>
                </a:gridCol>
                <a:gridCol w="768768">
                  <a:extLst>
                    <a:ext uri="{9D8B030D-6E8A-4147-A177-3AD203B41FA5}">
                      <a16:colId xmlns:a16="http://schemas.microsoft.com/office/drawing/2014/main" val="1800616252"/>
                    </a:ext>
                  </a:extLst>
                </a:gridCol>
                <a:gridCol w="699924">
                  <a:extLst>
                    <a:ext uri="{9D8B030D-6E8A-4147-A177-3AD203B41FA5}">
                      <a16:colId xmlns:a16="http://schemas.microsoft.com/office/drawing/2014/main" val="1664536427"/>
                    </a:ext>
                  </a:extLst>
                </a:gridCol>
                <a:gridCol w="699924">
                  <a:extLst>
                    <a:ext uri="{9D8B030D-6E8A-4147-A177-3AD203B41FA5}">
                      <a16:colId xmlns:a16="http://schemas.microsoft.com/office/drawing/2014/main" val="2346968893"/>
                    </a:ext>
                  </a:extLst>
                </a:gridCol>
              </a:tblGrid>
              <a:tr h="1365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695379"/>
                  </a:ext>
                </a:extLst>
              </a:tr>
              <a:tr h="4181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947877"/>
                  </a:ext>
                </a:extLst>
              </a:tr>
              <a:tr h="145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13.393.564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13.393.564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4.638.221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435144"/>
                  </a:ext>
                </a:extLst>
              </a:tr>
              <a:tr h="136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575521"/>
                  </a:ext>
                </a:extLst>
              </a:tr>
              <a:tr h="136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427794"/>
                  </a:ext>
                </a:extLst>
              </a:tr>
              <a:tr h="136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923753"/>
                  </a:ext>
                </a:extLst>
              </a:tr>
              <a:tr h="136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561329"/>
                  </a:ext>
                </a:extLst>
              </a:tr>
              <a:tr h="136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12.095.378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12.095.378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4.270.443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295873"/>
                  </a:ext>
                </a:extLst>
              </a:tr>
              <a:tr h="136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259.706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737675"/>
                  </a:ext>
                </a:extLst>
              </a:tr>
              <a:tr h="136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824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6585" y="709927"/>
            <a:ext cx="801357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212" y="1339889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1AF3012-4646-4355-9CD4-1F00928EFC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006875"/>
              </p:ext>
            </p:extLst>
          </p:nvPr>
        </p:nvGraphicFramePr>
        <p:xfrm>
          <a:off x="565212" y="1675424"/>
          <a:ext cx="8023707" cy="1509526"/>
        </p:xfrm>
        <a:graphic>
          <a:graphicData uri="http://schemas.openxmlformats.org/drawingml/2006/table">
            <a:tbl>
              <a:tblPr/>
              <a:tblGrid>
                <a:gridCol w="256677">
                  <a:extLst>
                    <a:ext uri="{9D8B030D-6E8A-4147-A177-3AD203B41FA5}">
                      <a16:colId xmlns:a16="http://schemas.microsoft.com/office/drawing/2014/main" val="1360285470"/>
                    </a:ext>
                  </a:extLst>
                </a:gridCol>
                <a:gridCol w="256677">
                  <a:extLst>
                    <a:ext uri="{9D8B030D-6E8A-4147-A177-3AD203B41FA5}">
                      <a16:colId xmlns:a16="http://schemas.microsoft.com/office/drawing/2014/main" val="299536102"/>
                    </a:ext>
                  </a:extLst>
                </a:gridCol>
                <a:gridCol w="256677">
                  <a:extLst>
                    <a:ext uri="{9D8B030D-6E8A-4147-A177-3AD203B41FA5}">
                      <a16:colId xmlns:a16="http://schemas.microsoft.com/office/drawing/2014/main" val="1272224496"/>
                    </a:ext>
                  </a:extLst>
                </a:gridCol>
                <a:gridCol w="3069850">
                  <a:extLst>
                    <a:ext uri="{9D8B030D-6E8A-4147-A177-3AD203B41FA5}">
                      <a16:colId xmlns:a16="http://schemas.microsoft.com/office/drawing/2014/main" val="852118417"/>
                    </a:ext>
                  </a:extLst>
                </a:gridCol>
                <a:gridCol w="687893">
                  <a:extLst>
                    <a:ext uri="{9D8B030D-6E8A-4147-A177-3AD203B41FA5}">
                      <a16:colId xmlns:a16="http://schemas.microsoft.com/office/drawing/2014/main" val="444396437"/>
                    </a:ext>
                  </a:extLst>
                </a:gridCol>
                <a:gridCol w="687893">
                  <a:extLst>
                    <a:ext uri="{9D8B030D-6E8A-4147-A177-3AD203B41FA5}">
                      <a16:colId xmlns:a16="http://schemas.microsoft.com/office/drawing/2014/main" val="2194528498"/>
                    </a:ext>
                  </a:extLst>
                </a:gridCol>
                <a:gridCol w="687893">
                  <a:extLst>
                    <a:ext uri="{9D8B030D-6E8A-4147-A177-3AD203B41FA5}">
                      <a16:colId xmlns:a16="http://schemas.microsoft.com/office/drawing/2014/main" val="2060603409"/>
                    </a:ext>
                  </a:extLst>
                </a:gridCol>
                <a:gridCol w="687893">
                  <a:extLst>
                    <a:ext uri="{9D8B030D-6E8A-4147-A177-3AD203B41FA5}">
                      <a16:colId xmlns:a16="http://schemas.microsoft.com/office/drawing/2014/main" val="1851527264"/>
                    </a:ext>
                  </a:extLst>
                </a:gridCol>
                <a:gridCol w="731528">
                  <a:extLst>
                    <a:ext uri="{9D8B030D-6E8A-4147-A177-3AD203B41FA5}">
                      <a16:colId xmlns:a16="http://schemas.microsoft.com/office/drawing/2014/main" val="2215654272"/>
                    </a:ext>
                  </a:extLst>
                </a:gridCol>
                <a:gridCol w="700726">
                  <a:extLst>
                    <a:ext uri="{9D8B030D-6E8A-4147-A177-3AD203B41FA5}">
                      <a16:colId xmlns:a16="http://schemas.microsoft.com/office/drawing/2014/main" val="20605116"/>
                    </a:ext>
                  </a:extLst>
                </a:gridCol>
              </a:tblGrid>
              <a:tr h="1296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437566"/>
                  </a:ext>
                </a:extLst>
              </a:tr>
              <a:tr h="3715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298142"/>
                  </a:ext>
                </a:extLst>
              </a:tr>
              <a:tr h="1592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677.527.266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08043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401.603.282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4016032820,0%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4016032820,0%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769359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401.603.282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4016032820,0%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4016032820,0%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136659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525.537.340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525.537.340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275.923.984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910495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525.537.330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525.537.330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275.923.984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483546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23.255.021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23.255.021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095265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Programa Financiamiento Gobiernos Regionales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502.282.309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502.282.309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275.923.984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12946"/>
                  </a:ext>
                </a:extLst>
              </a:tr>
              <a:tr h="1213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648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662059"/>
            <a:ext cx="7972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2110" y="1648584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D028065-0A99-465A-85D1-CFD7070DA5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012994"/>
              </p:ext>
            </p:extLst>
          </p:nvPr>
        </p:nvGraphicFramePr>
        <p:xfrm>
          <a:off x="542101" y="1975059"/>
          <a:ext cx="7972474" cy="1455082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2044113750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682563485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3832226322"/>
                    </a:ext>
                  </a:extLst>
                </a:gridCol>
                <a:gridCol w="2940796">
                  <a:extLst>
                    <a:ext uri="{9D8B030D-6E8A-4147-A177-3AD203B41FA5}">
                      <a16:colId xmlns:a16="http://schemas.microsoft.com/office/drawing/2014/main" val="119504366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328604000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514501758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3659542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765458689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2811381320"/>
                    </a:ext>
                  </a:extLst>
                </a:gridCol>
                <a:gridCol w="711735">
                  <a:extLst>
                    <a:ext uri="{9D8B030D-6E8A-4147-A177-3AD203B41FA5}">
                      <a16:colId xmlns:a16="http://schemas.microsoft.com/office/drawing/2014/main" val="2148771919"/>
                    </a:ext>
                  </a:extLst>
                </a:gridCol>
              </a:tblGrid>
              <a:tr h="1337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840480"/>
                  </a:ext>
                </a:extLst>
              </a:tr>
              <a:tr h="385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769281"/>
                  </a:ext>
                </a:extLst>
              </a:tr>
              <a:tr h="1651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195.342.312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488865"/>
                  </a:ext>
                </a:extLst>
              </a:tr>
              <a:tr h="125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35.922.476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389775"/>
                  </a:ext>
                </a:extLst>
              </a:tr>
              <a:tr h="141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35.922.476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739116"/>
                  </a:ext>
                </a:extLst>
              </a:tr>
              <a:tr h="251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35.922.476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04825"/>
                  </a:ext>
                </a:extLst>
              </a:tr>
              <a:tr h="125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159.419.836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377684"/>
                  </a:ext>
                </a:extLst>
              </a:tr>
              <a:tr h="125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159.419.836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580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6585" y="709927"/>
            <a:ext cx="801357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11:  EMPRESAS Y SOCIEDADES DEL ESTADO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212" y="1339889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460CBD3-BB81-4673-B353-0CC2B57368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90002"/>
              </p:ext>
            </p:extLst>
          </p:nvPr>
        </p:nvGraphicFramePr>
        <p:xfrm>
          <a:off x="557983" y="1689141"/>
          <a:ext cx="8028033" cy="2300096"/>
        </p:xfrm>
        <a:graphic>
          <a:graphicData uri="http://schemas.openxmlformats.org/drawingml/2006/table">
            <a:tbl>
              <a:tblPr/>
              <a:tblGrid>
                <a:gridCol w="262526">
                  <a:extLst>
                    <a:ext uri="{9D8B030D-6E8A-4147-A177-3AD203B41FA5}">
                      <a16:colId xmlns:a16="http://schemas.microsoft.com/office/drawing/2014/main" val="4199706819"/>
                    </a:ext>
                  </a:extLst>
                </a:gridCol>
                <a:gridCol w="262526">
                  <a:extLst>
                    <a:ext uri="{9D8B030D-6E8A-4147-A177-3AD203B41FA5}">
                      <a16:colId xmlns:a16="http://schemas.microsoft.com/office/drawing/2014/main" val="3099731935"/>
                    </a:ext>
                  </a:extLst>
                </a:gridCol>
                <a:gridCol w="262526">
                  <a:extLst>
                    <a:ext uri="{9D8B030D-6E8A-4147-A177-3AD203B41FA5}">
                      <a16:colId xmlns:a16="http://schemas.microsoft.com/office/drawing/2014/main" val="3977879324"/>
                    </a:ext>
                  </a:extLst>
                </a:gridCol>
                <a:gridCol w="2961290">
                  <a:extLst>
                    <a:ext uri="{9D8B030D-6E8A-4147-A177-3AD203B41FA5}">
                      <a16:colId xmlns:a16="http://schemas.microsoft.com/office/drawing/2014/main" val="2621080650"/>
                    </a:ext>
                  </a:extLst>
                </a:gridCol>
                <a:gridCol w="703568">
                  <a:extLst>
                    <a:ext uri="{9D8B030D-6E8A-4147-A177-3AD203B41FA5}">
                      <a16:colId xmlns:a16="http://schemas.microsoft.com/office/drawing/2014/main" val="2676847148"/>
                    </a:ext>
                  </a:extLst>
                </a:gridCol>
                <a:gridCol w="703568">
                  <a:extLst>
                    <a:ext uri="{9D8B030D-6E8A-4147-A177-3AD203B41FA5}">
                      <a16:colId xmlns:a16="http://schemas.microsoft.com/office/drawing/2014/main" val="921665281"/>
                    </a:ext>
                  </a:extLst>
                </a:gridCol>
                <a:gridCol w="703568">
                  <a:extLst>
                    <a:ext uri="{9D8B030D-6E8A-4147-A177-3AD203B41FA5}">
                      <a16:colId xmlns:a16="http://schemas.microsoft.com/office/drawing/2014/main" val="726324651"/>
                    </a:ext>
                  </a:extLst>
                </a:gridCol>
                <a:gridCol w="703568">
                  <a:extLst>
                    <a:ext uri="{9D8B030D-6E8A-4147-A177-3AD203B41FA5}">
                      <a16:colId xmlns:a16="http://schemas.microsoft.com/office/drawing/2014/main" val="869660319"/>
                    </a:ext>
                  </a:extLst>
                </a:gridCol>
                <a:gridCol w="748198">
                  <a:extLst>
                    <a:ext uri="{9D8B030D-6E8A-4147-A177-3AD203B41FA5}">
                      <a16:colId xmlns:a16="http://schemas.microsoft.com/office/drawing/2014/main" val="3501469376"/>
                    </a:ext>
                  </a:extLst>
                </a:gridCol>
                <a:gridCol w="716695">
                  <a:extLst>
                    <a:ext uri="{9D8B030D-6E8A-4147-A177-3AD203B41FA5}">
                      <a16:colId xmlns:a16="http://schemas.microsoft.com/office/drawing/2014/main" val="1576662168"/>
                    </a:ext>
                  </a:extLst>
                </a:gridCol>
              </a:tblGrid>
              <a:tr h="1316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604432"/>
                  </a:ext>
                </a:extLst>
              </a:tr>
              <a:tr h="3794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288213"/>
                  </a:ext>
                </a:extLst>
              </a:tr>
              <a:tr h="1626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36.987.080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652779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662.080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44496"/>
                  </a:ext>
                </a:extLst>
              </a:tr>
              <a:tr h="139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662.080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274169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891859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1.940.807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1.940.807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662.080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165496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36.325.000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9345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36.325.000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713427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Infraestructura S.A.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33.314.788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33.314.788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460472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Transporte de Pasajeros Metro S.A.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119.118.481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119.118.481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36.000.000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224556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Banco del Estado de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391.719.750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391.719.750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61825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28984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042947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116145"/>
                  </a:ext>
                </a:extLst>
              </a:tr>
              <a:tr h="123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316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8554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785169"/>
            <a:ext cx="7972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12:  FONDO DE CONTINGENCIA ESTRATÉGICO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8836" y="1464047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1D9B3A1-0D3B-419E-93EC-98473A8413FE}"/>
              </a:ext>
            </a:extLst>
          </p:cNvPr>
          <p:cNvSpPr txBox="1">
            <a:spLocks/>
          </p:cNvSpPr>
          <p:nvPr/>
        </p:nvSpPr>
        <p:spPr>
          <a:xfrm>
            <a:off x="481250" y="3791456"/>
            <a:ext cx="7972477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006E5046-6984-4F67-A416-A5EC637D3B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60665"/>
              </p:ext>
            </p:extLst>
          </p:nvPr>
        </p:nvGraphicFramePr>
        <p:xfrm>
          <a:off x="538836" y="1787750"/>
          <a:ext cx="7972474" cy="1580827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3635907060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3185694988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1024731156"/>
                    </a:ext>
                  </a:extLst>
                </a:gridCol>
                <a:gridCol w="2940796">
                  <a:extLst>
                    <a:ext uri="{9D8B030D-6E8A-4147-A177-3AD203B41FA5}">
                      <a16:colId xmlns:a16="http://schemas.microsoft.com/office/drawing/2014/main" val="27746543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36093062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80133757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27957749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545207567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540140785"/>
                    </a:ext>
                  </a:extLst>
                </a:gridCol>
                <a:gridCol w="711735">
                  <a:extLst>
                    <a:ext uri="{9D8B030D-6E8A-4147-A177-3AD203B41FA5}">
                      <a16:colId xmlns:a16="http://schemas.microsoft.com/office/drawing/2014/main" val="1638818711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447072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94914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72242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003779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83948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192269"/>
                  </a:ext>
                </a:extLst>
              </a:tr>
              <a:tr h="148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28893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95663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6305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153090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116F25A7-C4FF-4DA5-B04D-85B42AD847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863683"/>
              </p:ext>
            </p:extLst>
          </p:nvPr>
        </p:nvGraphicFramePr>
        <p:xfrm>
          <a:off x="538836" y="4264808"/>
          <a:ext cx="7972474" cy="1552041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1411286680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1738407473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547860278"/>
                    </a:ext>
                  </a:extLst>
                </a:gridCol>
                <a:gridCol w="2940796">
                  <a:extLst>
                    <a:ext uri="{9D8B030D-6E8A-4147-A177-3AD203B41FA5}">
                      <a16:colId xmlns:a16="http://schemas.microsoft.com/office/drawing/2014/main" val="56377785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76314378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97176615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75963994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505438817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472732171"/>
                    </a:ext>
                  </a:extLst>
                </a:gridCol>
                <a:gridCol w="711735">
                  <a:extLst>
                    <a:ext uri="{9D8B030D-6E8A-4147-A177-3AD203B41FA5}">
                      <a16:colId xmlns:a16="http://schemas.microsoft.com/office/drawing/2014/main" val="3623086270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637231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682301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37021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096542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08681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498292"/>
                  </a:ext>
                </a:extLst>
              </a:tr>
              <a:tr h="119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7550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2390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15313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089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6200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64869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622" y="1401988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3164248-DABE-4AD4-B4BD-CD23E6DE0A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989410"/>
              </p:ext>
            </p:extLst>
          </p:nvPr>
        </p:nvGraphicFramePr>
        <p:xfrm>
          <a:off x="533677" y="1736046"/>
          <a:ext cx="7972478" cy="3503162"/>
        </p:xfrm>
        <a:graphic>
          <a:graphicData uri="http://schemas.openxmlformats.org/drawingml/2006/table">
            <a:tbl>
              <a:tblPr/>
              <a:tblGrid>
                <a:gridCol w="263292">
                  <a:extLst>
                    <a:ext uri="{9D8B030D-6E8A-4147-A177-3AD203B41FA5}">
                      <a16:colId xmlns:a16="http://schemas.microsoft.com/office/drawing/2014/main" val="662478808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2599119476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4224798386"/>
                    </a:ext>
                  </a:extLst>
                </a:gridCol>
                <a:gridCol w="2969933">
                  <a:extLst>
                    <a:ext uri="{9D8B030D-6E8A-4147-A177-3AD203B41FA5}">
                      <a16:colId xmlns:a16="http://schemas.microsoft.com/office/drawing/2014/main" val="1759162361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513714837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4206075394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3330239336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3258216901"/>
                    </a:ext>
                  </a:extLst>
                </a:gridCol>
                <a:gridCol w="652964">
                  <a:extLst>
                    <a:ext uri="{9D8B030D-6E8A-4147-A177-3AD203B41FA5}">
                      <a16:colId xmlns:a16="http://schemas.microsoft.com/office/drawing/2014/main" val="3694960205"/>
                    </a:ext>
                  </a:extLst>
                </a:gridCol>
                <a:gridCol w="737217">
                  <a:extLst>
                    <a:ext uri="{9D8B030D-6E8A-4147-A177-3AD203B41FA5}">
                      <a16:colId xmlns:a16="http://schemas.microsoft.com/office/drawing/2014/main" val="3289017278"/>
                    </a:ext>
                  </a:extLst>
                </a:gridCol>
              </a:tblGrid>
              <a:tr h="1371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455829"/>
                  </a:ext>
                </a:extLst>
              </a:tr>
              <a:tr h="3358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402097"/>
                  </a:ext>
                </a:extLst>
              </a:tr>
              <a:tr h="1439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1.045.795.403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1.033.979.586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-11.815.817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323.046.857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825659"/>
                  </a:ext>
                </a:extLst>
              </a:tr>
              <a:tr h="109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164.544.943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173.473.462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8.928.519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47.048.989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379345"/>
                  </a:ext>
                </a:extLst>
              </a:tr>
              <a:tr h="109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164.544.943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173.473.462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8.928.519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47.048.989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555731"/>
                  </a:ext>
                </a:extLst>
              </a:tr>
              <a:tr h="136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4.114.734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4.114.734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1.350.104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448355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4.374.687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4.374.687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1.784.628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982111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4.166.504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4.183.996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17.492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1.251.679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425106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4.757.859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4.757.859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1.396.380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34869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5.193.284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5.122.775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-70.509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1.694.866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479503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3.840.438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3.888.507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48.069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1.268.162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923503"/>
                  </a:ext>
                </a:extLst>
              </a:tr>
              <a:tr h="109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4.503.402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7.000.048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2.496.646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1.435.844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60721"/>
                  </a:ext>
                </a:extLst>
              </a:tr>
              <a:tr h="109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5.627.583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5.627.583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1.734.085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531633"/>
                  </a:ext>
                </a:extLst>
              </a:tr>
              <a:tr h="140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5.177.698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8.763.698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3.586.000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1.906.856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890987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4.981.712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5.681.712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1.625.718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764913"/>
                  </a:ext>
                </a:extLst>
              </a:tr>
              <a:tr h="109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5.273.963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5.273.963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1.680.911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220477"/>
                  </a:ext>
                </a:extLst>
              </a:tr>
              <a:tr h="106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4.498.541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4.498.541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1.522.887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301102"/>
                  </a:ext>
                </a:extLst>
              </a:tr>
              <a:tr h="175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7.170.932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7.284.151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113.219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2.762.289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645064"/>
                  </a:ext>
                </a:extLst>
              </a:tr>
              <a:tr h="109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4.539.494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4.539.494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1.341.899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136285"/>
                  </a:ext>
                </a:extLst>
              </a:tr>
              <a:tr h="147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4.162.418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4.162.418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1.455.466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088045"/>
                  </a:ext>
                </a:extLst>
              </a:tr>
              <a:tr h="109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2.475.764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2.475.764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790.451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260625"/>
                  </a:ext>
                </a:extLst>
              </a:tr>
              <a:tr h="109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3.032.444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3.032.444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353871"/>
                  </a:ext>
                </a:extLst>
              </a:tr>
              <a:tr h="109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5.634.902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5.634.902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1.401.885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521863"/>
                  </a:ext>
                </a:extLst>
              </a:tr>
              <a:tr h="109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4.085.220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4.085.220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05770"/>
                  </a:ext>
                </a:extLst>
              </a:tr>
              <a:tr h="109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6.109.131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6.109.131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199.354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555144"/>
                  </a:ext>
                </a:extLst>
              </a:tr>
              <a:tr h="109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5.158.763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5.158.763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410.000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06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3799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4689" y="1331925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A151C85-D888-48FB-95DF-442F035675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53837"/>
              </p:ext>
            </p:extLst>
          </p:nvPr>
        </p:nvGraphicFramePr>
        <p:xfrm>
          <a:off x="544292" y="1716982"/>
          <a:ext cx="7972479" cy="3542838"/>
        </p:xfrm>
        <a:graphic>
          <a:graphicData uri="http://schemas.openxmlformats.org/drawingml/2006/table">
            <a:tbl>
              <a:tblPr/>
              <a:tblGrid>
                <a:gridCol w="263291">
                  <a:extLst>
                    <a:ext uri="{9D8B030D-6E8A-4147-A177-3AD203B41FA5}">
                      <a16:colId xmlns:a16="http://schemas.microsoft.com/office/drawing/2014/main" val="2859821093"/>
                    </a:ext>
                  </a:extLst>
                </a:gridCol>
                <a:gridCol w="263291">
                  <a:extLst>
                    <a:ext uri="{9D8B030D-6E8A-4147-A177-3AD203B41FA5}">
                      <a16:colId xmlns:a16="http://schemas.microsoft.com/office/drawing/2014/main" val="2807324323"/>
                    </a:ext>
                  </a:extLst>
                </a:gridCol>
                <a:gridCol w="263291">
                  <a:extLst>
                    <a:ext uri="{9D8B030D-6E8A-4147-A177-3AD203B41FA5}">
                      <a16:colId xmlns:a16="http://schemas.microsoft.com/office/drawing/2014/main" val="3832128650"/>
                    </a:ext>
                  </a:extLst>
                </a:gridCol>
                <a:gridCol w="2969932">
                  <a:extLst>
                    <a:ext uri="{9D8B030D-6E8A-4147-A177-3AD203B41FA5}">
                      <a16:colId xmlns:a16="http://schemas.microsoft.com/office/drawing/2014/main" val="2876960000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2254660835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2243963153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2746039355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3005237003"/>
                    </a:ext>
                  </a:extLst>
                </a:gridCol>
                <a:gridCol w="652964">
                  <a:extLst>
                    <a:ext uri="{9D8B030D-6E8A-4147-A177-3AD203B41FA5}">
                      <a16:colId xmlns:a16="http://schemas.microsoft.com/office/drawing/2014/main" val="574925190"/>
                    </a:ext>
                  </a:extLst>
                </a:gridCol>
                <a:gridCol w="737218">
                  <a:extLst>
                    <a:ext uri="{9D8B030D-6E8A-4147-A177-3AD203B41FA5}">
                      <a16:colId xmlns:a16="http://schemas.microsoft.com/office/drawing/2014/main" val="4020445344"/>
                    </a:ext>
                  </a:extLst>
                </a:gridCol>
              </a:tblGrid>
              <a:tr h="1164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276" marR="7276" marT="7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276" marR="7276" marT="7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1711382"/>
                  </a:ext>
                </a:extLst>
              </a:tr>
              <a:tr h="232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814381"/>
                  </a:ext>
                </a:extLst>
              </a:tr>
              <a:tr h="116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4.550.529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4.550.529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3.182.882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058954"/>
                  </a:ext>
                </a:extLst>
              </a:tr>
              <a:tr h="116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6.026.222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6.026.222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2.100.000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336558"/>
                  </a:ext>
                </a:extLst>
              </a:tr>
              <a:tr h="116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5.356.027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5.356.027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1.704.587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422790"/>
                  </a:ext>
                </a:extLst>
              </a:tr>
              <a:tr h="116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7.114.127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7.114.127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7.114.127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333576"/>
                  </a:ext>
                </a:extLst>
              </a:tr>
              <a:tr h="116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9.016.155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9.016.155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1.026.250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504878"/>
                  </a:ext>
                </a:extLst>
              </a:tr>
              <a:tr h="116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5.900.867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5.900.867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1.168.669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94735"/>
                  </a:ext>
                </a:extLst>
              </a:tr>
              <a:tr h="116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2.921.323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2.921.323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810.000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754477"/>
                  </a:ext>
                </a:extLst>
              </a:tr>
              <a:tr h="116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15.201.572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17.239.174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2.037.602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2.011.710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863608"/>
                  </a:ext>
                </a:extLst>
              </a:tr>
              <a:tr h="116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4.338.580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4.338.580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917.300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840719"/>
                  </a:ext>
                </a:extLst>
              </a:tr>
              <a:tr h="170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2.107.449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2.107.449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648034"/>
                  </a:ext>
                </a:extLst>
              </a:tr>
              <a:tr h="116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3.132.619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3.132.619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030305"/>
                  </a:ext>
                </a:extLst>
              </a:tr>
              <a:tr h="145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881.250.460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860.506.124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-20.744.336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275.997.868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570639"/>
                  </a:ext>
                </a:extLst>
              </a:tr>
              <a:tr h="116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881.250.460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860.506.124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-20.744.336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275.997.868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821454"/>
                  </a:ext>
                </a:extLst>
              </a:tr>
              <a:tr h="135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5.121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283060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45.410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45.410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939070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67.489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67.489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117536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30.899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30.899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854385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33.459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33.459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012294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40.596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40.596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782685"/>
                  </a:ext>
                </a:extLst>
              </a:tr>
              <a:tr h="1455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3.951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3.951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157178"/>
                  </a:ext>
                </a:extLst>
              </a:tr>
              <a:tr h="160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32.751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32.751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80655"/>
                  </a:ext>
                </a:extLst>
              </a:tr>
              <a:tr h="116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16.929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921555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47.266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47.266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25.843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440560"/>
                  </a:ext>
                </a:extLst>
              </a:tr>
              <a:tr h="174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55.451 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55.451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76" marR="7276" marT="7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76" marR="7276" marT="72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161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4226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63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753" y="1412776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01686A9-8CF5-4747-8564-46128A4A95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242327"/>
              </p:ext>
            </p:extLst>
          </p:nvPr>
        </p:nvGraphicFramePr>
        <p:xfrm>
          <a:off x="544292" y="1802241"/>
          <a:ext cx="7963937" cy="3253517"/>
        </p:xfrm>
        <a:graphic>
          <a:graphicData uri="http://schemas.openxmlformats.org/drawingml/2006/table">
            <a:tbl>
              <a:tblPr/>
              <a:tblGrid>
                <a:gridCol w="263010">
                  <a:extLst>
                    <a:ext uri="{9D8B030D-6E8A-4147-A177-3AD203B41FA5}">
                      <a16:colId xmlns:a16="http://schemas.microsoft.com/office/drawing/2014/main" val="53131355"/>
                    </a:ext>
                  </a:extLst>
                </a:gridCol>
                <a:gridCol w="263010">
                  <a:extLst>
                    <a:ext uri="{9D8B030D-6E8A-4147-A177-3AD203B41FA5}">
                      <a16:colId xmlns:a16="http://schemas.microsoft.com/office/drawing/2014/main" val="971382996"/>
                    </a:ext>
                  </a:extLst>
                </a:gridCol>
                <a:gridCol w="263010">
                  <a:extLst>
                    <a:ext uri="{9D8B030D-6E8A-4147-A177-3AD203B41FA5}">
                      <a16:colId xmlns:a16="http://schemas.microsoft.com/office/drawing/2014/main" val="2540310620"/>
                    </a:ext>
                  </a:extLst>
                </a:gridCol>
                <a:gridCol w="2966752">
                  <a:extLst>
                    <a:ext uri="{9D8B030D-6E8A-4147-A177-3AD203B41FA5}">
                      <a16:colId xmlns:a16="http://schemas.microsoft.com/office/drawing/2014/main" val="1072205797"/>
                    </a:ext>
                  </a:extLst>
                </a:gridCol>
                <a:gridCol w="704866">
                  <a:extLst>
                    <a:ext uri="{9D8B030D-6E8A-4147-A177-3AD203B41FA5}">
                      <a16:colId xmlns:a16="http://schemas.microsoft.com/office/drawing/2014/main" val="2231900239"/>
                    </a:ext>
                  </a:extLst>
                </a:gridCol>
                <a:gridCol w="704866">
                  <a:extLst>
                    <a:ext uri="{9D8B030D-6E8A-4147-A177-3AD203B41FA5}">
                      <a16:colId xmlns:a16="http://schemas.microsoft.com/office/drawing/2014/main" val="2803131788"/>
                    </a:ext>
                  </a:extLst>
                </a:gridCol>
                <a:gridCol w="704866">
                  <a:extLst>
                    <a:ext uri="{9D8B030D-6E8A-4147-A177-3AD203B41FA5}">
                      <a16:colId xmlns:a16="http://schemas.microsoft.com/office/drawing/2014/main" val="204106875"/>
                    </a:ext>
                  </a:extLst>
                </a:gridCol>
                <a:gridCol w="704866">
                  <a:extLst>
                    <a:ext uri="{9D8B030D-6E8A-4147-A177-3AD203B41FA5}">
                      <a16:colId xmlns:a16="http://schemas.microsoft.com/office/drawing/2014/main" val="20109937"/>
                    </a:ext>
                  </a:extLst>
                </a:gridCol>
                <a:gridCol w="652264">
                  <a:extLst>
                    <a:ext uri="{9D8B030D-6E8A-4147-A177-3AD203B41FA5}">
                      <a16:colId xmlns:a16="http://schemas.microsoft.com/office/drawing/2014/main" val="2721222625"/>
                    </a:ext>
                  </a:extLst>
                </a:gridCol>
                <a:gridCol w="736427">
                  <a:extLst>
                    <a:ext uri="{9D8B030D-6E8A-4147-A177-3AD203B41FA5}">
                      <a16:colId xmlns:a16="http://schemas.microsoft.com/office/drawing/2014/main" val="1548449534"/>
                    </a:ext>
                  </a:extLst>
                </a:gridCol>
              </a:tblGrid>
              <a:tr h="1252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6307078"/>
                  </a:ext>
                </a:extLst>
              </a:tr>
              <a:tr h="250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434549"/>
                  </a:ext>
                </a:extLst>
              </a:tr>
              <a:tr h="192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16.401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16.401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90330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72.027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651467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43.227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220849"/>
                  </a:ext>
                </a:extLst>
              </a:tr>
              <a:tr h="16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12.403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55388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873624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35.222.732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34.988.558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-234.174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12.491.932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243538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60.913.626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60.913.626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33.875.450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185788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44.857.385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43.756.787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-1.100.598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6.458.421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096266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55.936.825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52.489.115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-3.447.710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8.053.971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567921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53.617.971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51.142.266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-2.475.705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11.372.235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59425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54.088.263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54.088.263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21.187.000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773559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71.295.712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67.435.585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-3.860.127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6.432.500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129167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75.172.586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73.793.716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-1.378.870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30.058.560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87697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85.603.328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81.965.800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-3.637.528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30.187.473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584435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62.701.903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61.348.886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-1.353.017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31.886.848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009410"/>
                  </a:ext>
                </a:extLst>
              </a:tr>
              <a:tr h="134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34.591.721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34.591.721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7.158.095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336218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36.386.096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36.386.096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21.138.083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938899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96.943.206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94.580.942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-2.362.264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45.341.705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421023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37.144.589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37.144.589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5.202.010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244367"/>
                  </a:ext>
                </a:extLst>
              </a:tr>
              <a:tr h="106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24.119.377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24.119.377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2.281.413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445277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47.348.379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46.454.036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-894.343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2.798.288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153672"/>
                  </a:ext>
                </a:extLst>
              </a:tr>
              <a:tr h="12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FONDEMA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275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0189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63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50:  PROGRAMA DE BENEFICIOS FET –Covid - 19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753" y="1412776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2D5A182-36C7-4757-BB88-18A61585F1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292165"/>
              </p:ext>
            </p:extLst>
          </p:nvPr>
        </p:nvGraphicFramePr>
        <p:xfrm>
          <a:off x="544292" y="1760924"/>
          <a:ext cx="7972479" cy="1502642"/>
        </p:xfrm>
        <a:graphic>
          <a:graphicData uri="http://schemas.openxmlformats.org/drawingml/2006/table">
            <a:tbl>
              <a:tblPr/>
              <a:tblGrid>
                <a:gridCol w="263292">
                  <a:extLst>
                    <a:ext uri="{9D8B030D-6E8A-4147-A177-3AD203B41FA5}">
                      <a16:colId xmlns:a16="http://schemas.microsoft.com/office/drawing/2014/main" val="2345053522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578047229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174399125"/>
                    </a:ext>
                  </a:extLst>
                </a:gridCol>
                <a:gridCol w="2969934">
                  <a:extLst>
                    <a:ext uri="{9D8B030D-6E8A-4147-A177-3AD203B41FA5}">
                      <a16:colId xmlns:a16="http://schemas.microsoft.com/office/drawing/2014/main" val="4092481956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2794905641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1794007255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3826038263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3623923811"/>
                    </a:ext>
                  </a:extLst>
                </a:gridCol>
                <a:gridCol w="652964">
                  <a:extLst>
                    <a:ext uri="{9D8B030D-6E8A-4147-A177-3AD203B41FA5}">
                      <a16:colId xmlns:a16="http://schemas.microsoft.com/office/drawing/2014/main" val="2329224045"/>
                    </a:ext>
                  </a:extLst>
                </a:gridCol>
                <a:gridCol w="737217">
                  <a:extLst>
                    <a:ext uri="{9D8B030D-6E8A-4147-A177-3AD203B41FA5}">
                      <a16:colId xmlns:a16="http://schemas.microsoft.com/office/drawing/2014/main" val="1318575270"/>
                    </a:ext>
                  </a:extLst>
                </a:gridCol>
              </a:tblGrid>
              <a:tr h="1615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859316"/>
                  </a:ext>
                </a:extLst>
              </a:tr>
              <a:tr h="3958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435180"/>
                  </a:ext>
                </a:extLst>
              </a:tr>
              <a:tr h="1696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760.943.400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63638"/>
                  </a:ext>
                </a:extLst>
              </a:tr>
              <a:tr h="129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760.943.400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268452"/>
                  </a:ext>
                </a:extLst>
              </a:tr>
              <a:tr h="129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760.943.400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401440"/>
                  </a:ext>
                </a:extLst>
              </a:tr>
              <a:tr h="129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Clase Media ley N° 21.323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760.943.400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403984"/>
                  </a:ext>
                </a:extLst>
              </a:tr>
              <a:tr h="129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IFE Rebrote Cuarentena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645421"/>
                  </a:ext>
                </a:extLst>
              </a:tr>
              <a:tr h="129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IFE Rebrote Transición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863816"/>
                  </a:ext>
                </a:extLst>
              </a:tr>
              <a:tr h="129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Covid Rebrote Preparación y Apertura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373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609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4960" y="742486"/>
            <a:ext cx="80140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4959" y="1387999"/>
            <a:ext cx="8014082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8284" y="3829005"/>
            <a:ext cx="8070757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483900B-48A0-4ADC-9FE2-4B9B891584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94309"/>
              </p:ext>
            </p:extLst>
          </p:nvPr>
        </p:nvGraphicFramePr>
        <p:xfrm>
          <a:off x="564958" y="1770411"/>
          <a:ext cx="8014083" cy="1730989"/>
        </p:xfrm>
        <a:graphic>
          <a:graphicData uri="http://schemas.openxmlformats.org/drawingml/2006/table">
            <a:tbl>
              <a:tblPr/>
              <a:tblGrid>
                <a:gridCol w="275208">
                  <a:extLst>
                    <a:ext uri="{9D8B030D-6E8A-4147-A177-3AD203B41FA5}">
                      <a16:colId xmlns:a16="http://schemas.microsoft.com/office/drawing/2014/main" val="2814590422"/>
                    </a:ext>
                  </a:extLst>
                </a:gridCol>
                <a:gridCol w="275208">
                  <a:extLst>
                    <a:ext uri="{9D8B030D-6E8A-4147-A177-3AD203B41FA5}">
                      <a16:colId xmlns:a16="http://schemas.microsoft.com/office/drawing/2014/main" val="1626771493"/>
                    </a:ext>
                  </a:extLst>
                </a:gridCol>
                <a:gridCol w="3104357">
                  <a:extLst>
                    <a:ext uri="{9D8B030D-6E8A-4147-A177-3AD203B41FA5}">
                      <a16:colId xmlns:a16="http://schemas.microsoft.com/office/drawing/2014/main" val="2596174898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960233222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2067130436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2551465674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3464280899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3175802354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3230953003"/>
                    </a:ext>
                  </a:extLst>
                </a:gridCol>
              </a:tblGrid>
              <a:tr h="130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814690"/>
                  </a:ext>
                </a:extLst>
              </a:tr>
              <a:tr h="398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462482"/>
                  </a:ext>
                </a:extLst>
              </a:tr>
              <a:tr h="13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1.370.787.418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1.417.374.845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423.075.232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195517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10.950.937.410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10.473.550.644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-477.386.766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2.917.856.270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260418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3.160.685.389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391870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40.655.092.122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504.763.694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16.232.709.576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336451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202.250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505625,0%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505625,0%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346709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677.527.266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310308"/>
                  </a:ext>
                </a:extLst>
              </a:tr>
              <a:tr h="154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Diagnósticos y Tratamientos de Alto Costo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195.342.312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511270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36.987.080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521922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Beneficios FET - Covid - 19 2021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760.943.400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443547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478ADB60-854D-41D3-A2CA-206140B8DA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203969"/>
              </p:ext>
            </p:extLst>
          </p:nvPr>
        </p:nvGraphicFramePr>
        <p:xfrm>
          <a:off x="564957" y="4219916"/>
          <a:ext cx="8014086" cy="1314583"/>
        </p:xfrm>
        <a:graphic>
          <a:graphicData uri="http://schemas.openxmlformats.org/drawingml/2006/table">
            <a:tbl>
              <a:tblPr/>
              <a:tblGrid>
                <a:gridCol w="275209">
                  <a:extLst>
                    <a:ext uri="{9D8B030D-6E8A-4147-A177-3AD203B41FA5}">
                      <a16:colId xmlns:a16="http://schemas.microsoft.com/office/drawing/2014/main" val="579808990"/>
                    </a:ext>
                  </a:extLst>
                </a:gridCol>
                <a:gridCol w="275209">
                  <a:extLst>
                    <a:ext uri="{9D8B030D-6E8A-4147-A177-3AD203B41FA5}">
                      <a16:colId xmlns:a16="http://schemas.microsoft.com/office/drawing/2014/main" val="2402132170"/>
                    </a:ext>
                  </a:extLst>
                </a:gridCol>
                <a:gridCol w="3104358">
                  <a:extLst>
                    <a:ext uri="{9D8B030D-6E8A-4147-A177-3AD203B41FA5}">
                      <a16:colId xmlns:a16="http://schemas.microsoft.com/office/drawing/2014/main" val="3013260574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3349970424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634320625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946690597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4220589501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1138046566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3379717969"/>
                    </a:ext>
                  </a:extLst>
                </a:gridCol>
              </a:tblGrid>
              <a:tr h="1295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33287"/>
                  </a:ext>
                </a:extLst>
              </a:tr>
              <a:tr h="396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303685"/>
                  </a:ext>
                </a:extLst>
              </a:tr>
              <a:tr h="13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4.001.383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310023"/>
                  </a:ext>
                </a:extLst>
              </a:tr>
              <a:tr h="129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259.706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903296"/>
                  </a:ext>
                </a:extLst>
              </a:tr>
              <a:tr h="129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101.739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50913"/>
                  </a:ext>
                </a:extLst>
              </a:tr>
              <a:tr h="129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1.534.970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813083"/>
                  </a:ext>
                </a:extLst>
              </a:tr>
              <a:tr h="129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1.769.995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591739"/>
                  </a:ext>
                </a:extLst>
              </a:tr>
              <a:tr h="129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101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9208" y="734166"/>
            <a:ext cx="80752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18862" y="1412776"/>
            <a:ext cx="8085583" cy="3161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DE88338-0A5D-41F8-965A-8814870D63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229613"/>
              </p:ext>
            </p:extLst>
          </p:nvPr>
        </p:nvGraphicFramePr>
        <p:xfrm>
          <a:off x="518860" y="1816453"/>
          <a:ext cx="8085585" cy="4078745"/>
        </p:xfrm>
        <a:graphic>
          <a:graphicData uri="http://schemas.openxmlformats.org/drawingml/2006/table">
            <a:tbl>
              <a:tblPr/>
              <a:tblGrid>
                <a:gridCol w="253149">
                  <a:extLst>
                    <a:ext uri="{9D8B030D-6E8A-4147-A177-3AD203B41FA5}">
                      <a16:colId xmlns:a16="http://schemas.microsoft.com/office/drawing/2014/main" val="2477400511"/>
                    </a:ext>
                  </a:extLst>
                </a:gridCol>
                <a:gridCol w="253149">
                  <a:extLst>
                    <a:ext uri="{9D8B030D-6E8A-4147-A177-3AD203B41FA5}">
                      <a16:colId xmlns:a16="http://schemas.microsoft.com/office/drawing/2014/main" val="2889528267"/>
                    </a:ext>
                  </a:extLst>
                </a:gridCol>
                <a:gridCol w="253149">
                  <a:extLst>
                    <a:ext uri="{9D8B030D-6E8A-4147-A177-3AD203B41FA5}">
                      <a16:colId xmlns:a16="http://schemas.microsoft.com/office/drawing/2014/main" val="212142130"/>
                    </a:ext>
                  </a:extLst>
                </a:gridCol>
                <a:gridCol w="2855523">
                  <a:extLst>
                    <a:ext uri="{9D8B030D-6E8A-4147-A177-3AD203B41FA5}">
                      <a16:colId xmlns:a16="http://schemas.microsoft.com/office/drawing/2014/main" val="1764692037"/>
                    </a:ext>
                  </a:extLst>
                </a:gridCol>
                <a:gridCol w="850581">
                  <a:extLst>
                    <a:ext uri="{9D8B030D-6E8A-4147-A177-3AD203B41FA5}">
                      <a16:colId xmlns:a16="http://schemas.microsoft.com/office/drawing/2014/main" val="2924068592"/>
                    </a:ext>
                  </a:extLst>
                </a:gridCol>
                <a:gridCol w="830329">
                  <a:extLst>
                    <a:ext uri="{9D8B030D-6E8A-4147-A177-3AD203B41FA5}">
                      <a16:colId xmlns:a16="http://schemas.microsoft.com/office/drawing/2014/main" val="2719030776"/>
                    </a:ext>
                  </a:extLst>
                </a:gridCol>
                <a:gridCol w="751853">
                  <a:extLst>
                    <a:ext uri="{9D8B030D-6E8A-4147-A177-3AD203B41FA5}">
                      <a16:colId xmlns:a16="http://schemas.microsoft.com/office/drawing/2014/main" val="3382236639"/>
                    </a:ext>
                  </a:extLst>
                </a:gridCol>
                <a:gridCol w="812609">
                  <a:extLst>
                    <a:ext uri="{9D8B030D-6E8A-4147-A177-3AD203B41FA5}">
                      <a16:colId xmlns:a16="http://schemas.microsoft.com/office/drawing/2014/main" val="4274428805"/>
                    </a:ext>
                  </a:extLst>
                </a:gridCol>
                <a:gridCol w="617685">
                  <a:extLst>
                    <a:ext uri="{9D8B030D-6E8A-4147-A177-3AD203B41FA5}">
                      <a16:colId xmlns:a16="http://schemas.microsoft.com/office/drawing/2014/main" val="4185652508"/>
                    </a:ext>
                  </a:extLst>
                </a:gridCol>
                <a:gridCol w="607558">
                  <a:extLst>
                    <a:ext uri="{9D8B030D-6E8A-4147-A177-3AD203B41FA5}">
                      <a16:colId xmlns:a16="http://schemas.microsoft.com/office/drawing/2014/main" val="3838135756"/>
                    </a:ext>
                  </a:extLst>
                </a:gridCol>
              </a:tblGrid>
              <a:tr h="1502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252610"/>
                  </a:ext>
                </a:extLst>
              </a:tr>
              <a:tr h="3981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470891"/>
                  </a:ext>
                </a:extLst>
              </a:tr>
              <a:tr h="1577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1.370.787.418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1.417.374.845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423.075.232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090767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39.219.485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711328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39.219.485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799055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52.559.611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52.559.611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22.651.493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287154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49.217.666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49.217.666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16.567.992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317006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1.194.558.118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1.194.558.118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360.240.299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293131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1.078.602.931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1.078.602.931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323.778.529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813474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3.536.264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3.536.264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316.300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770731"/>
                  </a:ext>
                </a:extLst>
              </a:tr>
              <a:tr h="24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Magallanes y de la Antártica Chilena, y Subsidio Isla de Pascua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38.656.814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38.656.814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7.857.443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002690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573.035.509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573.035.509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154.025.010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854401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064932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312.712.853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312.712.853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117.001.000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273831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79.437.143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79.437.143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22.091.376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566786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70.726.041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70.726.041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22.487.400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082018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(E.F. y T.) N° 4, de 2006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682516"/>
                  </a:ext>
                </a:extLst>
              </a:tr>
              <a:tr h="240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488.287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488.287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171193"/>
                  </a:ext>
                </a:extLst>
              </a:tr>
              <a:tr h="127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149816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115.955.187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115.955.187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36.461.770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757536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114.014.370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114.014.370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36.045.720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347058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416.050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006249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74.452.023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121.039.450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23.615.448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878088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73.429.513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120.016.940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23.615.448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230480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115.241.862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22.705.397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176177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3.143.723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3.143.723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259.210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447898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650.841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341617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583181"/>
                  </a:ext>
                </a:extLst>
              </a:tr>
              <a:tr h="120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934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19855"/>
            <a:ext cx="81046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83399"/>
            <a:ext cx="8104606" cy="3297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3658366-149D-4BB6-8DC1-38A878B5FA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31737"/>
              </p:ext>
            </p:extLst>
          </p:nvPr>
        </p:nvGraphicFramePr>
        <p:xfrm>
          <a:off x="539552" y="1713158"/>
          <a:ext cx="8104606" cy="4195229"/>
        </p:xfrm>
        <a:graphic>
          <a:graphicData uri="http://schemas.openxmlformats.org/drawingml/2006/table">
            <a:tbl>
              <a:tblPr/>
              <a:tblGrid>
                <a:gridCol w="242871">
                  <a:extLst>
                    <a:ext uri="{9D8B030D-6E8A-4147-A177-3AD203B41FA5}">
                      <a16:colId xmlns:a16="http://schemas.microsoft.com/office/drawing/2014/main" val="966173901"/>
                    </a:ext>
                  </a:extLst>
                </a:gridCol>
                <a:gridCol w="242871">
                  <a:extLst>
                    <a:ext uri="{9D8B030D-6E8A-4147-A177-3AD203B41FA5}">
                      <a16:colId xmlns:a16="http://schemas.microsoft.com/office/drawing/2014/main" val="4082507745"/>
                    </a:ext>
                  </a:extLst>
                </a:gridCol>
                <a:gridCol w="242871">
                  <a:extLst>
                    <a:ext uri="{9D8B030D-6E8A-4147-A177-3AD203B41FA5}">
                      <a16:colId xmlns:a16="http://schemas.microsoft.com/office/drawing/2014/main" val="200494787"/>
                    </a:ext>
                  </a:extLst>
                </a:gridCol>
                <a:gridCol w="2739585">
                  <a:extLst>
                    <a:ext uri="{9D8B030D-6E8A-4147-A177-3AD203B41FA5}">
                      <a16:colId xmlns:a16="http://schemas.microsoft.com/office/drawing/2014/main" val="1770633093"/>
                    </a:ext>
                  </a:extLst>
                </a:gridCol>
                <a:gridCol w="721326">
                  <a:extLst>
                    <a:ext uri="{9D8B030D-6E8A-4147-A177-3AD203B41FA5}">
                      <a16:colId xmlns:a16="http://schemas.microsoft.com/office/drawing/2014/main" val="3198837500"/>
                    </a:ext>
                  </a:extLst>
                </a:gridCol>
                <a:gridCol w="757758">
                  <a:extLst>
                    <a:ext uri="{9D8B030D-6E8A-4147-A177-3AD203B41FA5}">
                      <a16:colId xmlns:a16="http://schemas.microsoft.com/office/drawing/2014/main" val="3733004632"/>
                    </a:ext>
                  </a:extLst>
                </a:gridCol>
                <a:gridCol w="757758">
                  <a:extLst>
                    <a:ext uri="{9D8B030D-6E8A-4147-A177-3AD203B41FA5}">
                      <a16:colId xmlns:a16="http://schemas.microsoft.com/office/drawing/2014/main" val="951339454"/>
                    </a:ext>
                  </a:extLst>
                </a:gridCol>
                <a:gridCol w="786902">
                  <a:extLst>
                    <a:ext uri="{9D8B030D-6E8A-4147-A177-3AD203B41FA5}">
                      <a16:colId xmlns:a16="http://schemas.microsoft.com/office/drawing/2014/main" val="3046779425"/>
                    </a:ext>
                  </a:extLst>
                </a:gridCol>
                <a:gridCol w="835476">
                  <a:extLst>
                    <a:ext uri="{9D8B030D-6E8A-4147-A177-3AD203B41FA5}">
                      <a16:colId xmlns:a16="http://schemas.microsoft.com/office/drawing/2014/main" val="4089027282"/>
                    </a:ext>
                  </a:extLst>
                </a:gridCol>
                <a:gridCol w="777188">
                  <a:extLst>
                    <a:ext uri="{9D8B030D-6E8A-4147-A177-3AD203B41FA5}">
                      <a16:colId xmlns:a16="http://schemas.microsoft.com/office/drawing/2014/main" val="4206808789"/>
                    </a:ext>
                  </a:extLst>
                </a:gridCol>
              </a:tblGrid>
              <a:tr h="1432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140278"/>
                  </a:ext>
                </a:extLst>
              </a:tr>
              <a:tr h="3508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001711"/>
                  </a:ext>
                </a:extLst>
              </a:tr>
              <a:tr h="1503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10.950.937.410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10.473.550.644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-477.386.766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2.917.856.270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87730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36.654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832939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193.865.544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193.865.544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51.878.822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348258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288872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945914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49.378.822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431636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49.378.822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73430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765488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352910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4.223.848.335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4.003.691.569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-220.156.766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165.547.931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102155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137.365.889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137.365.889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15.606.751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614325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1.967.741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1.967.741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387.922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957896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4.601.250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4.601.250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2.305.389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02686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11.598.483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11.598.483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3.860.855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851775"/>
                  </a:ext>
                </a:extLst>
              </a:tr>
              <a:tr h="229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14.252.343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14.252.343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-1.556.306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609217"/>
                  </a:ext>
                </a:extLst>
              </a:tr>
              <a:tr h="121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109997"/>
                  </a:ext>
                </a:extLst>
              </a:tr>
              <a:tr h="229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85.530.169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85.530.169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9.934.006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762118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12.094.306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12.094.306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9.580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732235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6° ley N° 21.256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2.095.567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20955670,0%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20955670,0%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576957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7.321.577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7.321.577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2.326.721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831907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Clase Media ley N° 21.252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-3.756.983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68010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2.144.716.525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2.144.716.525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77.466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273580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28.051.710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28.051.710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884173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77.466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692853"/>
                  </a:ext>
                </a:extLst>
              </a:tr>
              <a:tr h="114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2.116.664.815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2.116.664.815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913107"/>
                  </a:ext>
                </a:extLst>
              </a:tr>
              <a:tr h="143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1.941.765.911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1.721.609.145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-220.156.766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150.056.547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607072"/>
                  </a:ext>
                </a:extLst>
              </a:tr>
              <a:tr h="128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306.750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306.750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-480.491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-156,6%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-156,6%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521940"/>
                  </a:ext>
                </a:extLst>
              </a:tr>
              <a:tr h="143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1.413.259.298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1.276.714.521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-136.544.777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115.415.411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473704"/>
                  </a:ext>
                </a:extLst>
              </a:tr>
              <a:tr h="143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5.292.550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5.400.561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108.011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1.764.180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798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127" y="669976"/>
            <a:ext cx="81116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6710" y="1338877"/>
            <a:ext cx="8124164" cy="2893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B760381-4E2A-4739-8A7A-0C7AE4155A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955096"/>
              </p:ext>
            </p:extLst>
          </p:nvPr>
        </p:nvGraphicFramePr>
        <p:xfrm>
          <a:off x="512332" y="1706071"/>
          <a:ext cx="8122488" cy="4351334"/>
        </p:xfrm>
        <a:graphic>
          <a:graphicData uri="http://schemas.openxmlformats.org/drawingml/2006/table">
            <a:tbl>
              <a:tblPr/>
              <a:tblGrid>
                <a:gridCol w="243407">
                  <a:extLst>
                    <a:ext uri="{9D8B030D-6E8A-4147-A177-3AD203B41FA5}">
                      <a16:colId xmlns:a16="http://schemas.microsoft.com/office/drawing/2014/main" val="3363444618"/>
                    </a:ext>
                  </a:extLst>
                </a:gridCol>
                <a:gridCol w="243407">
                  <a:extLst>
                    <a:ext uri="{9D8B030D-6E8A-4147-A177-3AD203B41FA5}">
                      <a16:colId xmlns:a16="http://schemas.microsoft.com/office/drawing/2014/main" val="3809359725"/>
                    </a:ext>
                  </a:extLst>
                </a:gridCol>
                <a:gridCol w="243407">
                  <a:extLst>
                    <a:ext uri="{9D8B030D-6E8A-4147-A177-3AD203B41FA5}">
                      <a16:colId xmlns:a16="http://schemas.microsoft.com/office/drawing/2014/main" val="2549893329"/>
                    </a:ext>
                  </a:extLst>
                </a:gridCol>
                <a:gridCol w="2745630">
                  <a:extLst>
                    <a:ext uri="{9D8B030D-6E8A-4147-A177-3AD203B41FA5}">
                      <a16:colId xmlns:a16="http://schemas.microsoft.com/office/drawing/2014/main" val="2398556970"/>
                    </a:ext>
                  </a:extLst>
                </a:gridCol>
                <a:gridCol w="722918">
                  <a:extLst>
                    <a:ext uri="{9D8B030D-6E8A-4147-A177-3AD203B41FA5}">
                      <a16:colId xmlns:a16="http://schemas.microsoft.com/office/drawing/2014/main" val="2967300064"/>
                    </a:ext>
                  </a:extLst>
                </a:gridCol>
                <a:gridCol w="759429">
                  <a:extLst>
                    <a:ext uri="{9D8B030D-6E8A-4147-A177-3AD203B41FA5}">
                      <a16:colId xmlns:a16="http://schemas.microsoft.com/office/drawing/2014/main" val="1110289572"/>
                    </a:ext>
                  </a:extLst>
                </a:gridCol>
                <a:gridCol w="759429">
                  <a:extLst>
                    <a:ext uri="{9D8B030D-6E8A-4147-A177-3AD203B41FA5}">
                      <a16:colId xmlns:a16="http://schemas.microsoft.com/office/drawing/2014/main" val="521389275"/>
                    </a:ext>
                  </a:extLst>
                </a:gridCol>
                <a:gridCol w="788639">
                  <a:extLst>
                    <a:ext uri="{9D8B030D-6E8A-4147-A177-3AD203B41FA5}">
                      <a16:colId xmlns:a16="http://schemas.microsoft.com/office/drawing/2014/main" val="724628722"/>
                    </a:ext>
                  </a:extLst>
                </a:gridCol>
                <a:gridCol w="837319">
                  <a:extLst>
                    <a:ext uri="{9D8B030D-6E8A-4147-A177-3AD203B41FA5}">
                      <a16:colId xmlns:a16="http://schemas.microsoft.com/office/drawing/2014/main" val="2889718363"/>
                    </a:ext>
                  </a:extLst>
                </a:gridCol>
                <a:gridCol w="778903">
                  <a:extLst>
                    <a:ext uri="{9D8B030D-6E8A-4147-A177-3AD203B41FA5}">
                      <a16:colId xmlns:a16="http://schemas.microsoft.com/office/drawing/2014/main" val="3689639628"/>
                    </a:ext>
                  </a:extLst>
                </a:gridCol>
              </a:tblGrid>
              <a:tr h="1229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146" marR="6146" marT="61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093471"/>
                  </a:ext>
                </a:extLst>
              </a:tr>
              <a:tr h="295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646050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52.991.344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52.991.344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410141"/>
                  </a:ext>
                </a:extLst>
              </a:tr>
              <a:tr h="196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4.527.767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4.527.767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4.211.507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005971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6.781.495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6.781.495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2.298.180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314924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2.229.799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2.229.799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1.564.213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639443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6.687.474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6.687.474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2.440.869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547934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379560"/>
                  </a:ext>
                </a:extLst>
              </a:tr>
              <a:tr h="196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2.089.137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2.089.137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709.699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680152"/>
                  </a:ext>
                </a:extLst>
              </a:tr>
              <a:tr h="196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289.009.895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289.009.895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379914"/>
                  </a:ext>
                </a:extLst>
              </a:tr>
              <a:tr h="196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4.615.974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4.615.974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2.416.805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558683"/>
                  </a:ext>
                </a:extLst>
              </a:tr>
              <a:tr h="196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13.008.654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13.008.654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5.877.677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460712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11.635.816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11.635.816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3.946.831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751791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5.516.773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5.516.773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643.606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224747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de los Derechos de la Niñez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2.547.334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2.547.334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849.112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573883"/>
                  </a:ext>
                </a:extLst>
              </a:tr>
              <a:tr h="196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460019"/>
                  </a:ext>
                </a:extLst>
              </a:tr>
              <a:tr h="196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2.375.501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2.375.501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663441"/>
                  </a:ext>
                </a:extLst>
              </a:tr>
              <a:tr h="196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20.883, Bonificación Adicional Zonas Extremas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407.014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7255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Retiro Funcionarios Municipales Ley N° 21.135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7.693.290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7.693.290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2.062.365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105561"/>
                  </a:ext>
                </a:extLst>
              </a:tr>
              <a:tr h="196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mensual funcionarios municipales, ley N° 21.196, Art. 46 y ley N° 21.306, Art. 67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5.929.569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913586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las Pymes y la Innovación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111.197.040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18.277.040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-92.920.000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420729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-192.833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-1928330,0%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-1928330,0%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107933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-192.833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-1928330,0%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-1928330,0%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779300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30.333.738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151668690,0%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151668690,0%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949310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30.333.738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303337380,0%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303337380,0%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922450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30.333.738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303337380,0%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303337380,0%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906944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362043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184480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1.554.849.068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975.163.368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-579.685.700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1.104.552.400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113,3%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339182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1.030.829.400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10308294000,0%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10308294000,0%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087983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766.200.000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766.200.000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73.723.000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657193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788.649.048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208.963.348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-579.685.700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943258"/>
                  </a:ext>
                </a:extLst>
              </a:tr>
              <a:tr h="9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146" marR="6146" marT="6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146" marR="6146" marT="61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253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37008"/>
            <a:ext cx="80826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464" y="1406106"/>
            <a:ext cx="8078770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353D84C-A31D-4D3C-843D-D3ACE89C37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059191"/>
              </p:ext>
            </p:extLst>
          </p:nvPr>
        </p:nvGraphicFramePr>
        <p:xfrm>
          <a:off x="539552" y="1798922"/>
          <a:ext cx="8078771" cy="4252593"/>
        </p:xfrm>
        <a:graphic>
          <a:graphicData uri="http://schemas.openxmlformats.org/drawingml/2006/table">
            <a:tbl>
              <a:tblPr/>
              <a:tblGrid>
                <a:gridCol w="242097">
                  <a:extLst>
                    <a:ext uri="{9D8B030D-6E8A-4147-A177-3AD203B41FA5}">
                      <a16:colId xmlns:a16="http://schemas.microsoft.com/office/drawing/2014/main" val="566389505"/>
                    </a:ext>
                  </a:extLst>
                </a:gridCol>
                <a:gridCol w="242097">
                  <a:extLst>
                    <a:ext uri="{9D8B030D-6E8A-4147-A177-3AD203B41FA5}">
                      <a16:colId xmlns:a16="http://schemas.microsoft.com/office/drawing/2014/main" val="3723098115"/>
                    </a:ext>
                  </a:extLst>
                </a:gridCol>
                <a:gridCol w="242097">
                  <a:extLst>
                    <a:ext uri="{9D8B030D-6E8A-4147-A177-3AD203B41FA5}">
                      <a16:colId xmlns:a16="http://schemas.microsoft.com/office/drawing/2014/main" val="1667977985"/>
                    </a:ext>
                  </a:extLst>
                </a:gridCol>
                <a:gridCol w="2730852">
                  <a:extLst>
                    <a:ext uri="{9D8B030D-6E8A-4147-A177-3AD203B41FA5}">
                      <a16:colId xmlns:a16="http://schemas.microsoft.com/office/drawing/2014/main" val="2130899889"/>
                    </a:ext>
                  </a:extLst>
                </a:gridCol>
                <a:gridCol w="719026">
                  <a:extLst>
                    <a:ext uri="{9D8B030D-6E8A-4147-A177-3AD203B41FA5}">
                      <a16:colId xmlns:a16="http://schemas.microsoft.com/office/drawing/2014/main" val="38524102"/>
                    </a:ext>
                  </a:extLst>
                </a:gridCol>
                <a:gridCol w="755342">
                  <a:extLst>
                    <a:ext uri="{9D8B030D-6E8A-4147-A177-3AD203B41FA5}">
                      <a16:colId xmlns:a16="http://schemas.microsoft.com/office/drawing/2014/main" val="1176208453"/>
                    </a:ext>
                  </a:extLst>
                </a:gridCol>
                <a:gridCol w="755342">
                  <a:extLst>
                    <a:ext uri="{9D8B030D-6E8A-4147-A177-3AD203B41FA5}">
                      <a16:colId xmlns:a16="http://schemas.microsoft.com/office/drawing/2014/main" val="3416312716"/>
                    </a:ext>
                  </a:extLst>
                </a:gridCol>
                <a:gridCol w="784394">
                  <a:extLst>
                    <a:ext uri="{9D8B030D-6E8A-4147-A177-3AD203B41FA5}">
                      <a16:colId xmlns:a16="http://schemas.microsoft.com/office/drawing/2014/main" val="3282735168"/>
                    </a:ext>
                  </a:extLst>
                </a:gridCol>
                <a:gridCol w="832813">
                  <a:extLst>
                    <a:ext uri="{9D8B030D-6E8A-4147-A177-3AD203B41FA5}">
                      <a16:colId xmlns:a16="http://schemas.microsoft.com/office/drawing/2014/main" val="2555339055"/>
                    </a:ext>
                  </a:extLst>
                </a:gridCol>
                <a:gridCol w="774711">
                  <a:extLst>
                    <a:ext uri="{9D8B030D-6E8A-4147-A177-3AD203B41FA5}">
                      <a16:colId xmlns:a16="http://schemas.microsoft.com/office/drawing/2014/main" val="1160689995"/>
                    </a:ext>
                  </a:extLst>
                </a:gridCol>
              </a:tblGrid>
              <a:tr h="1412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072836"/>
                  </a:ext>
                </a:extLst>
              </a:tr>
              <a:tr h="2824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632180"/>
                  </a:ext>
                </a:extLst>
              </a:tr>
              <a:tr h="113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15.050.340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150503400,0%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150503400,0%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46631"/>
                  </a:ext>
                </a:extLst>
              </a:tr>
              <a:tr h="113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15.050.340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150503400,0%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150503400,0%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419115"/>
                  </a:ext>
                </a:extLst>
              </a:tr>
              <a:tr h="113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3° ley N° 21.242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30.451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978584"/>
                  </a:ext>
                </a:extLst>
              </a:tr>
              <a:tr h="113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5° ley N° 21.252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8.641.687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09500"/>
                  </a:ext>
                </a:extLst>
              </a:tr>
              <a:tr h="113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 Estatal Art.6° ley N° 21.256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6.378.202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63782020,0%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63782020,0%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917415"/>
                  </a:ext>
                </a:extLst>
              </a:tr>
              <a:tr h="113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4.973.224.433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5.295.680.133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322.455.700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1.550.456.385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262855"/>
                  </a:ext>
                </a:extLst>
              </a:tr>
              <a:tr h="113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24707"/>
                  </a:ext>
                </a:extLst>
              </a:tr>
              <a:tr h="113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929198"/>
                  </a:ext>
                </a:extLst>
              </a:tr>
              <a:tr h="113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4.927.376.223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5.249.831.923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322.455.700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1.548.277.624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995093"/>
                  </a:ext>
                </a:extLst>
              </a:tr>
              <a:tr h="113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642803"/>
                  </a:ext>
                </a:extLst>
              </a:tr>
              <a:tr h="113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396058"/>
                  </a:ext>
                </a:extLst>
              </a:tr>
              <a:tr h="113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79.185.099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79.185.099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531251"/>
                  </a:ext>
                </a:extLst>
              </a:tr>
              <a:tr h="113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399.272.671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399.272.671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83.387.333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685868"/>
                  </a:ext>
                </a:extLst>
              </a:tr>
              <a:tr h="113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1.608.046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4292"/>
                  </a:ext>
                </a:extLst>
              </a:tr>
              <a:tr h="113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190.513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190.513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491205"/>
                  </a:ext>
                </a:extLst>
              </a:tr>
              <a:tr h="113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380.437.624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380.437.624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275.923.984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482674"/>
                  </a:ext>
                </a:extLst>
              </a:tr>
              <a:tr h="176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110.045.034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110.045.034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110.561.627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755169"/>
                  </a:ext>
                </a:extLst>
              </a:tr>
              <a:tr h="113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561764"/>
                  </a:ext>
                </a:extLst>
              </a:tr>
              <a:tr h="113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15.440.755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15.440.755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433688"/>
                  </a:ext>
                </a:extLst>
              </a:tr>
              <a:tr h="1835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37.214.105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37.214.105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643979"/>
                  </a:ext>
                </a:extLst>
              </a:tr>
              <a:tr h="225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D.L. N° 430, de 1992 ( E.F. y T.)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5.455.484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5.455.484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838227"/>
                  </a:ext>
                </a:extLst>
              </a:tr>
              <a:tr h="148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36.571.030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559015"/>
                  </a:ext>
                </a:extLst>
              </a:tr>
              <a:tr h="148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3.305.493.423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3.627.949.123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322.455.700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1.040.225.604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574283"/>
                  </a:ext>
                </a:extLst>
              </a:tr>
              <a:tr h="162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524054"/>
                  </a:ext>
                </a:extLst>
              </a:tr>
              <a:tr h="176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468156"/>
                  </a:ext>
                </a:extLst>
              </a:tr>
              <a:tr h="113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4107"/>
                  </a:ext>
                </a:extLst>
              </a:tr>
              <a:tr h="113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915362"/>
                  </a:ext>
                </a:extLst>
              </a:tr>
              <a:tr h="169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879572"/>
                  </a:ext>
                </a:extLst>
              </a:tr>
              <a:tr h="162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328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37008"/>
            <a:ext cx="80826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464" y="1406106"/>
            <a:ext cx="8078770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4 de 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E7C8239-552D-4139-AE13-1F46AED46F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467097"/>
              </p:ext>
            </p:extLst>
          </p:nvPr>
        </p:nvGraphicFramePr>
        <p:xfrm>
          <a:off x="539552" y="1720917"/>
          <a:ext cx="8078771" cy="2392667"/>
        </p:xfrm>
        <a:graphic>
          <a:graphicData uri="http://schemas.openxmlformats.org/drawingml/2006/table">
            <a:tbl>
              <a:tblPr/>
              <a:tblGrid>
                <a:gridCol w="242097">
                  <a:extLst>
                    <a:ext uri="{9D8B030D-6E8A-4147-A177-3AD203B41FA5}">
                      <a16:colId xmlns:a16="http://schemas.microsoft.com/office/drawing/2014/main" val="2215317681"/>
                    </a:ext>
                  </a:extLst>
                </a:gridCol>
                <a:gridCol w="242097">
                  <a:extLst>
                    <a:ext uri="{9D8B030D-6E8A-4147-A177-3AD203B41FA5}">
                      <a16:colId xmlns:a16="http://schemas.microsoft.com/office/drawing/2014/main" val="3284933035"/>
                    </a:ext>
                  </a:extLst>
                </a:gridCol>
                <a:gridCol w="242097">
                  <a:extLst>
                    <a:ext uri="{9D8B030D-6E8A-4147-A177-3AD203B41FA5}">
                      <a16:colId xmlns:a16="http://schemas.microsoft.com/office/drawing/2014/main" val="972001063"/>
                    </a:ext>
                  </a:extLst>
                </a:gridCol>
                <a:gridCol w="2730852">
                  <a:extLst>
                    <a:ext uri="{9D8B030D-6E8A-4147-A177-3AD203B41FA5}">
                      <a16:colId xmlns:a16="http://schemas.microsoft.com/office/drawing/2014/main" val="152967153"/>
                    </a:ext>
                  </a:extLst>
                </a:gridCol>
                <a:gridCol w="719027">
                  <a:extLst>
                    <a:ext uri="{9D8B030D-6E8A-4147-A177-3AD203B41FA5}">
                      <a16:colId xmlns:a16="http://schemas.microsoft.com/office/drawing/2014/main" val="982964765"/>
                    </a:ext>
                  </a:extLst>
                </a:gridCol>
                <a:gridCol w="755342">
                  <a:extLst>
                    <a:ext uri="{9D8B030D-6E8A-4147-A177-3AD203B41FA5}">
                      <a16:colId xmlns:a16="http://schemas.microsoft.com/office/drawing/2014/main" val="1353211061"/>
                    </a:ext>
                  </a:extLst>
                </a:gridCol>
                <a:gridCol w="755342">
                  <a:extLst>
                    <a:ext uri="{9D8B030D-6E8A-4147-A177-3AD203B41FA5}">
                      <a16:colId xmlns:a16="http://schemas.microsoft.com/office/drawing/2014/main" val="2782376836"/>
                    </a:ext>
                  </a:extLst>
                </a:gridCol>
                <a:gridCol w="784393">
                  <a:extLst>
                    <a:ext uri="{9D8B030D-6E8A-4147-A177-3AD203B41FA5}">
                      <a16:colId xmlns:a16="http://schemas.microsoft.com/office/drawing/2014/main" val="3730884300"/>
                    </a:ext>
                  </a:extLst>
                </a:gridCol>
                <a:gridCol w="832813">
                  <a:extLst>
                    <a:ext uri="{9D8B030D-6E8A-4147-A177-3AD203B41FA5}">
                      <a16:colId xmlns:a16="http://schemas.microsoft.com/office/drawing/2014/main" val="1526426332"/>
                    </a:ext>
                  </a:extLst>
                </a:gridCol>
                <a:gridCol w="774711">
                  <a:extLst>
                    <a:ext uri="{9D8B030D-6E8A-4147-A177-3AD203B41FA5}">
                      <a16:colId xmlns:a16="http://schemas.microsoft.com/office/drawing/2014/main" val="3922941851"/>
                    </a:ext>
                  </a:extLst>
                </a:gridCol>
              </a:tblGrid>
              <a:tr h="1144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6002861"/>
                  </a:ext>
                </a:extLst>
              </a:tr>
              <a:tr h="2279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266592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345135"/>
                  </a:ext>
                </a:extLst>
              </a:tr>
              <a:tr h="178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488409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451772"/>
                  </a:ext>
                </a:extLst>
              </a:tr>
              <a:tr h="114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895378"/>
                  </a:ext>
                </a:extLst>
              </a:tr>
              <a:tr h="114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576893"/>
                  </a:ext>
                </a:extLst>
              </a:tr>
              <a:tr h="114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17636"/>
                  </a:ext>
                </a:extLst>
              </a:tr>
              <a:tr h="114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409896"/>
                  </a:ext>
                </a:extLst>
              </a:tr>
              <a:tr h="114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726086"/>
                  </a:ext>
                </a:extLst>
              </a:tr>
              <a:tr h="170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536451"/>
                  </a:ext>
                </a:extLst>
              </a:tr>
              <a:tr h="114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218533"/>
                  </a:ext>
                </a:extLst>
              </a:tr>
              <a:tr h="114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45.848.200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45.848.200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2.178.761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128956"/>
                  </a:ext>
                </a:extLst>
              </a:tr>
              <a:tr h="114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495.842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205314"/>
                  </a:ext>
                </a:extLst>
              </a:tr>
              <a:tr h="114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1.608.046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926498"/>
                  </a:ext>
                </a:extLst>
              </a:tr>
              <a:tr h="114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81.649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81.649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74.873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514039"/>
                  </a:ext>
                </a:extLst>
              </a:tr>
              <a:tr h="114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347797"/>
                  </a:ext>
                </a:extLst>
              </a:tr>
              <a:tr h="114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337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424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1" y="693294"/>
            <a:ext cx="81107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335683"/>
            <a:ext cx="8110753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3354DE6-780F-4860-8CF0-2C770B8DEB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417935"/>
              </p:ext>
            </p:extLst>
          </p:nvPr>
        </p:nvGraphicFramePr>
        <p:xfrm>
          <a:off x="534049" y="1673002"/>
          <a:ext cx="8121754" cy="2977269"/>
        </p:xfrm>
        <a:graphic>
          <a:graphicData uri="http://schemas.openxmlformats.org/drawingml/2006/table">
            <a:tbl>
              <a:tblPr/>
              <a:tblGrid>
                <a:gridCol w="265590">
                  <a:extLst>
                    <a:ext uri="{9D8B030D-6E8A-4147-A177-3AD203B41FA5}">
                      <a16:colId xmlns:a16="http://schemas.microsoft.com/office/drawing/2014/main" val="3377400430"/>
                    </a:ext>
                  </a:extLst>
                </a:gridCol>
                <a:gridCol w="265590">
                  <a:extLst>
                    <a:ext uri="{9D8B030D-6E8A-4147-A177-3AD203B41FA5}">
                      <a16:colId xmlns:a16="http://schemas.microsoft.com/office/drawing/2014/main" val="2979448322"/>
                    </a:ext>
                  </a:extLst>
                </a:gridCol>
                <a:gridCol w="265590">
                  <a:extLst>
                    <a:ext uri="{9D8B030D-6E8A-4147-A177-3AD203B41FA5}">
                      <a16:colId xmlns:a16="http://schemas.microsoft.com/office/drawing/2014/main" val="143564514"/>
                    </a:ext>
                  </a:extLst>
                </a:gridCol>
                <a:gridCol w="2995861">
                  <a:extLst>
                    <a:ext uri="{9D8B030D-6E8A-4147-A177-3AD203B41FA5}">
                      <a16:colId xmlns:a16="http://schemas.microsoft.com/office/drawing/2014/main" val="2679161503"/>
                    </a:ext>
                  </a:extLst>
                </a:gridCol>
                <a:gridCol w="711782">
                  <a:extLst>
                    <a:ext uri="{9D8B030D-6E8A-4147-A177-3AD203B41FA5}">
                      <a16:colId xmlns:a16="http://schemas.microsoft.com/office/drawing/2014/main" val="2662597521"/>
                    </a:ext>
                  </a:extLst>
                </a:gridCol>
                <a:gridCol w="711782">
                  <a:extLst>
                    <a:ext uri="{9D8B030D-6E8A-4147-A177-3AD203B41FA5}">
                      <a16:colId xmlns:a16="http://schemas.microsoft.com/office/drawing/2014/main" val="2031457745"/>
                    </a:ext>
                  </a:extLst>
                </a:gridCol>
                <a:gridCol w="711782">
                  <a:extLst>
                    <a:ext uri="{9D8B030D-6E8A-4147-A177-3AD203B41FA5}">
                      <a16:colId xmlns:a16="http://schemas.microsoft.com/office/drawing/2014/main" val="3354328620"/>
                    </a:ext>
                  </a:extLst>
                </a:gridCol>
                <a:gridCol w="711782">
                  <a:extLst>
                    <a:ext uri="{9D8B030D-6E8A-4147-A177-3AD203B41FA5}">
                      <a16:colId xmlns:a16="http://schemas.microsoft.com/office/drawing/2014/main" val="4019280312"/>
                    </a:ext>
                  </a:extLst>
                </a:gridCol>
                <a:gridCol w="756933">
                  <a:extLst>
                    <a:ext uri="{9D8B030D-6E8A-4147-A177-3AD203B41FA5}">
                      <a16:colId xmlns:a16="http://schemas.microsoft.com/office/drawing/2014/main" val="4287073189"/>
                    </a:ext>
                  </a:extLst>
                </a:gridCol>
                <a:gridCol w="725062">
                  <a:extLst>
                    <a:ext uri="{9D8B030D-6E8A-4147-A177-3AD203B41FA5}">
                      <a16:colId xmlns:a16="http://schemas.microsoft.com/office/drawing/2014/main" val="3522365845"/>
                    </a:ext>
                  </a:extLst>
                </a:gridCol>
              </a:tblGrid>
              <a:tr h="1218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922109"/>
                  </a:ext>
                </a:extLst>
              </a:tr>
              <a:tr h="3731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674064"/>
                  </a:ext>
                </a:extLst>
              </a:tr>
              <a:tr h="1599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4.001.383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641020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052186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37594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224489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097223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535936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405379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562839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82509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760984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10.855.935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10.855.935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3.998.035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218338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10.843.020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10.843.020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3.550.125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030652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447.910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015312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979895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159655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7495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28681"/>
                  </a:ext>
                </a:extLst>
              </a:tr>
              <a:tr h="129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07762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201266"/>
                  </a:ext>
                </a:extLst>
              </a:tr>
              <a:tr h="1218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703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4996</TotalTime>
  <Words>9305</Words>
  <Application>Microsoft Office PowerPoint</Application>
  <PresentationFormat>Presentación en pantalla (4:3)</PresentationFormat>
  <Paragraphs>5061</Paragraphs>
  <Slides>27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0" baseType="lpstr">
      <vt:lpstr>Arial</vt:lpstr>
      <vt:lpstr>Calibri</vt:lpstr>
      <vt:lpstr>2_Tema de Office</vt:lpstr>
      <vt:lpstr>Presentación de PowerPoint</vt:lpstr>
      <vt:lpstr>EJECUCIÓN ACUMULADA DE GASTOS A ABRIL DE 2021  PARTIDA 50 TESORO PÚBLICO</vt:lpstr>
      <vt:lpstr>EJECUCIÓN ACUMULADA DE GASTOS A ABRIL DE 2021  PARTIDA 50 RESUMEN POR CAPÍTULOS</vt:lpstr>
      <vt:lpstr>EJECUCIÓN ACUMULADA DE GASTOS A ABRIL DE 2021  PARTIDA 50. CAPÍTULO 01. PROGRAMA 02:  SUBSIDIOS</vt:lpstr>
      <vt:lpstr>EJECUCIÓN ACUMULADA DE GASTOS A ABRIL DE 2021  PARTIDA 50. CAPÍTULO 01. PROGRAMA 03:  OPERACIONES COMPLEMENTARIAS</vt:lpstr>
      <vt:lpstr>EJECUCIÓN ACUMULADA DE GASTOS A ABRIL DE 2021  PARTIDA 50. CAPÍTULO 01. PROGRAMA 03:  OPERACIONES COMPLEMENTARIAS</vt:lpstr>
      <vt:lpstr>EJECUCIÓN ACUMULADA DE GASTOS A ABRIL DE 2021  PARTIDA 50. CAPÍTULO 01. PROGRAMA 03:  OPERACIONES COMPLEMENTARIAS</vt:lpstr>
      <vt:lpstr>EJECUCIÓN ACUMULADA DE GASTOS A ABRIL DE 2021  PARTIDA 50. CAPÍTULO 01. PROGRAMA 03:  OPERACIONES COMPLEMENTARIAS</vt:lpstr>
      <vt:lpstr>EJECUCIÓN ACUMULADA DE GASTOS A ABRIL DE 2021  PARTIDA 50. CAPÍTULO 01. PROGRAMA 03:  OPERACIONES COMPLEMENTARIAS</vt:lpstr>
      <vt:lpstr>EJECUCIÓN ACUMULADA DE GASTOS A ABRIL DE 2021  PARTIDA 50. CAPÍTULO 01. PROGRAMA 04:  SERVICIO DE LA DEUDA PÚBLICA</vt:lpstr>
      <vt:lpstr>EJECUCIÓN ACUMULADA DE GASTOS A ABRIL DE 2021  PARTIDA 50. CAPÍTULO 01. PROGRAMA 04:  SERVICIO DE LA DEUDA PÚBLICA</vt:lpstr>
      <vt:lpstr>EJECUCIÓN ACUMULADA DE GASTOS A ABRIL DE 2021  PARTIDA 50. CAPÍTULO 01. PROGRAMA 04:  SERVICIO DE LA DEUDA PÚBLICA</vt:lpstr>
      <vt:lpstr>EJECUCIÓN ACUMULADA DE GASTOS A ABRIL DE 2021  PARTIDA 50. CAPÍTULO 01. PROGRAMA 04:  SERVICIO DE LA DEUDA PÚBLICA</vt:lpstr>
      <vt:lpstr>EJECUCIÓN ACUMULADA DE GASTOS A ABRIL DE 2021  PARTIDA 50. CAPÍTULO 01. PROGRAMA 05:  APORTE FISCAL LIBRE</vt:lpstr>
      <vt:lpstr>EJECUCIÓN ACUMULADA DE GASTOS A ABRIL DE 2021  PARTIDA 50. CAPÍTULO 01. PROGRAMA 05:  APORTE FISCAL LIBRE</vt:lpstr>
      <vt:lpstr>EJECUCIÓN ACUMULADA DE GASTOS A ABRIL DE 2021  PARTIDA 50. CAPÍTULO 01. PROGRAMA 05:  APORTE FISCAL LIBRE</vt:lpstr>
      <vt:lpstr>EJECUCIÓN ACUMULADA DE GASTOS A ABRIL DE 2021  PARTIDA 50. CAPÍTULO 01. PROGRAMA 06:  FONDO DE RESERVA DE PENSIONES</vt:lpstr>
      <vt:lpstr>EJECUCIÓN ACUMULADA DE GASTOS A ABRIL DE 2021  PARTIDA 50. CAPÍTULO 01. PROGRAMA 07:  FONDO DE ESTABILIZACIÓN ECONÓMICA Y SOCIAL</vt:lpstr>
      <vt:lpstr>EJECUCIÓN ACUMULADA DE GASTOS A ABRIL DE 2021  PARTIDA 50. CAPÍTULO 01. PROGRAMA 08:  FONDO PARA LA EDUCACIÓN</vt:lpstr>
      <vt:lpstr>EJECUCIÓN ACUMULADA DE GASTOS A ABRIL DE 2021  PARTIDA 50. CAPÍTULO 01. PROGRAMA 09:  FONDO DE APOYO REGIONAL</vt:lpstr>
      <vt:lpstr>EJECUCIÓN ACUMULADA DE GASTOS A ABRIL DE 2021  PARTIDA 50. CAPÍTULO 01. PROGRAMA 10:  FONDO PARA DIAGNÓSTICOS Y TRATAMIENTOS DE ALTO COSTO</vt:lpstr>
      <vt:lpstr>EJECUCIÓN ACUMULADA DE GASTOS A ABRIL DE 2021  PARTIDA 50. CAPÍTULO 01. PROGRAMA 11:  EMPRESAS Y SOCIEDADES DEL ESTADO</vt:lpstr>
      <vt:lpstr>EJECUCIÓN ACUMULADA DE GASTOS A ABRIL DE 2021  PARTIDA 50. CAPÍTULO 01. PROGRAMA 12:  FONDO DE CONTINGENCIA ESTRATÉGICO</vt:lpstr>
      <vt:lpstr>EJECUCIÓN ACUMULADA DE GASTOS A ABRIL DE 2021  PARTIDA 50. CAPÍTULO 01. PROGRAMA 13:  FINANCIAMIENTO GOBIERNOS REGIONALES </vt:lpstr>
      <vt:lpstr>EJECUCIÓN ACUMULADA DE GASTOS A ABRIL DE 2021  PARTIDA 50. CAPÍTULO 01. PROGRAMA 13:  FINANCIAMIENTO GOBIERNOS REGIONALES </vt:lpstr>
      <vt:lpstr>EJECUCIÓN ACUMULADA DE GASTOS A ABRIL DE 2021  PARTIDA 50. CAPÍTULO 01. PROGRAMA 13:  FINANCIAMIENTO GOBIERNOS REGIONALES </vt:lpstr>
      <vt:lpstr>EJECUCIÓN ACUMULADA DE GASTOS A ABRIL DE 2021  PARTIDA 50. CAPÍTULO 01. PROGRAMA 50:  PROGRAMA DE BENEFICIOS FET –Covid - 19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388</cp:revision>
  <cp:lastPrinted>2019-10-22T12:56:39Z</cp:lastPrinted>
  <dcterms:created xsi:type="dcterms:W3CDTF">2016-06-23T13:38:47Z</dcterms:created>
  <dcterms:modified xsi:type="dcterms:W3CDTF">2021-06-07T01:21:46Z</dcterms:modified>
</cp:coreProperties>
</file>