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F2-4E70-B0C8-4042F7271484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F2-4E70-B0C8-4042F7271484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F2-4E70-B0C8-4042F7271484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F2-4E70-B0C8-4042F7271484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F2-4E70-B0C8-4042F7271484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F2-4E70-B0C8-4042F7271484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F2-4E70-B0C8-4042F7271484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F2-4E70-B0C8-4042F7271484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F2-4E70-B0C8-4042F7271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29'!$D$29:$G$29</c:f>
              <c:numCache>
                <c:formatCode>0.0%</c:formatCode>
                <c:ptCount val="4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F2-4E70-B0C8-4042F72714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39-4163-B644-F6A5C82030FC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39-4163-B644-F6A5C82030FC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39-4163-B644-F6A5C82030FC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39-4163-B644-F6A5C82030FC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39-4163-B644-F6A5C82030FC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39-4163-B644-F6A5C82030FC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39-4163-B644-F6A5C82030FC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39-4163-B644-F6A5C82030FC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39-4163-B644-F6A5C82030FC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39-4163-B644-F6A5C82030FC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39-4163-B644-F6A5C82030FC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39-4163-B644-F6A5C82030FC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39-4163-B644-F6A5C82030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29'!$D$23:$G$23</c:f>
              <c:numCache>
                <c:formatCode>0.0%</c:formatCode>
                <c:ptCount val="4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D39-4163-B644-F6A5C8203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770380"/>
            <a:ext cx="808033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3017" y="1693945"/>
            <a:ext cx="8080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4D1DC0-21AF-4166-B442-02FD1FD98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71424"/>
              </p:ext>
            </p:extLst>
          </p:nvPr>
        </p:nvGraphicFramePr>
        <p:xfrm>
          <a:off x="523017" y="2059070"/>
          <a:ext cx="8080335" cy="2591196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0784339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414470797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573446772"/>
                    </a:ext>
                  </a:extLst>
                </a:gridCol>
                <a:gridCol w="3054495">
                  <a:extLst>
                    <a:ext uri="{9D8B030D-6E8A-4147-A177-3AD203B41FA5}">
                      <a16:colId xmlns:a16="http://schemas.microsoft.com/office/drawing/2014/main" val="37570714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85018880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22661701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92637329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885965281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982811834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6125474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90350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444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4727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031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482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9595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1594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2538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5468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58949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88369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0651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44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214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92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866C88-0EA7-45DD-B3C1-A76AAD77F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48352"/>
              </p:ext>
            </p:extLst>
          </p:nvPr>
        </p:nvGraphicFramePr>
        <p:xfrm>
          <a:off x="545283" y="1877555"/>
          <a:ext cx="8077662" cy="2591128"/>
        </p:xfrm>
        <a:graphic>
          <a:graphicData uri="http://schemas.openxmlformats.org/drawingml/2006/table">
            <a:tbl>
              <a:tblPr/>
              <a:tblGrid>
                <a:gridCol w="270699">
                  <a:extLst>
                    <a:ext uri="{9D8B030D-6E8A-4147-A177-3AD203B41FA5}">
                      <a16:colId xmlns:a16="http://schemas.microsoft.com/office/drawing/2014/main" val="1447162840"/>
                    </a:ext>
                  </a:extLst>
                </a:gridCol>
                <a:gridCol w="270699">
                  <a:extLst>
                    <a:ext uri="{9D8B030D-6E8A-4147-A177-3AD203B41FA5}">
                      <a16:colId xmlns:a16="http://schemas.microsoft.com/office/drawing/2014/main" val="1304139619"/>
                    </a:ext>
                  </a:extLst>
                </a:gridCol>
                <a:gridCol w="270699">
                  <a:extLst>
                    <a:ext uri="{9D8B030D-6E8A-4147-A177-3AD203B41FA5}">
                      <a16:colId xmlns:a16="http://schemas.microsoft.com/office/drawing/2014/main" val="1366863435"/>
                    </a:ext>
                  </a:extLst>
                </a:gridCol>
                <a:gridCol w="3053485">
                  <a:extLst>
                    <a:ext uri="{9D8B030D-6E8A-4147-A177-3AD203B41FA5}">
                      <a16:colId xmlns:a16="http://schemas.microsoft.com/office/drawing/2014/main" val="4163445359"/>
                    </a:ext>
                  </a:extLst>
                </a:gridCol>
                <a:gridCol w="725474">
                  <a:extLst>
                    <a:ext uri="{9D8B030D-6E8A-4147-A177-3AD203B41FA5}">
                      <a16:colId xmlns:a16="http://schemas.microsoft.com/office/drawing/2014/main" val="4280496882"/>
                    </a:ext>
                  </a:extLst>
                </a:gridCol>
                <a:gridCol w="725474">
                  <a:extLst>
                    <a:ext uri="{9D8B030D-6E8A-4147-A177-3AD203B41FA5}">
                      <a16:colId xmlns:a16="http://schemas.microsoft.com/office/drawing/2014/main" val="4158676896"/>
                    </a:ext>
                  </a:extLst>
                </a:gridCol>
                <a:gridCol w="725474">
                  <a:extLst>
                    <a:ext uri="{9D8B030D-6E8A-4147-A177-3AD203B41FA5}">
                      <a16:colId xmlns:a16="http://schemas.microsoft.com/office/drawing/2014/main" val="2176730326"/>
                    </a:ext>
                  </a:extLst>
                </a:gridCol>
                <a:gridCol w="725474">
                  <a:extLst>
                    <a:ext uri="{9D8B030D-6E8A-4147-A177-3AD203B41FA5}">
                      <a16:colId xmlns:a16="http://schemas.microsoft.com/office/drawing/2014/main" val="3670164645"/>
                    </a:ext>
                  </a:extLst>
                </a:gridCol>
                <a:gridCol w="660506">
                  <a:extLst>
                    <a:ext uri="{9D8B030D-6E8A-4147-A177-3AD203B41FA5}">
                      <a16:colId xmlns:a16="http://schemas.microsoft.com/office/drawing/2014/main" val="3383843561"/>
                    </a:ext>
                  </a:extLst>
                </a:gridCol>
                <a:gridCol w="649678">
                  <a:extLst>
                    <a:ext uri="{9D8B030D-6E8A-4147-A177-3AD203B41FA5}">
                      <a16:colId xmlns:a16="http://schemas.microsoft.com/office/drawing/2014/main" val="1180350325"/>
                    </a:ext>
                  </a:extLst>
                </a:gridCol>
              </a:tblGrid>
              <a:tr h="127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751224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073299"/>
                  </a:ext>
                </a:extLst>
              </a:tr>
              <a:tr h="166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46217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341057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912130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8.304.555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76240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8.096.139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356761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1.278.851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1740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3.840.233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702205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938925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098245"/>
                  </a:ext>
                </a:extLst>
              </a:tr>
              <a:tr h="25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982.717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256246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74544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18830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2027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979046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469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269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5E06C3-1CBF-4903-B87D-730698904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590620"/>
              </p:ext>
            </p:extLst>
          </p:nvPr>
        </p:nvGraphicFramePr>
        <p:xfrm>
          <a:off x="550856" y="1891648"/>
          <a:ext cx="8011585" cy="2331125"/>
        </p:xfrm>
        <a:graphic>
          <a:graphicData uri="http://schemas.openxmlformats.org/drawingml/2006/table">
            <a:tbl>
              <a:tblPr/>
              <a:tblGrid>
                <a:gridCol w="268485">
                  <a:extLst>
                    <a:ext uri="{9D8B030D-6E8A-4147-A177-3AD203B41FA5}">
                      <a16:colId xmlns:a16="http://schemas.microsoft.com/office/drawing/2014/main" val="319093251"/>
                    </a:ext>
                  </a:extLst>
                </a:gridCol>
                <a:gridCol w="268485">
                  <a:extLst>
                    <a:ext uri="{9D8B030D-6E8A-4147-A177-3AD203B41FA5}">
                      <a16:colId xmlns:a16="http://schemas.microsoft.com/office/drawing/2014/main" val="859822225"/>
                    </a:ext>
                  </a:extLst>
                </a:gridCol>
                <a:gridCol w="268485">
                  <a:extLst>
                    <a:ext uri="{9D8B030D-6E8A-4147-A177-3AD203B41FA5}">
                      <a16:colId xmlns:a16="http://schemas.microsoft.com/office/drawing/2014/main" val="2671691573"/>
                    </a:ext>
                  </a:extLst>
                </a:gridCol>
                <a:gridCol w="3028508">
                  <a:extLst>
                    <a:ext uri="{9D8B030D-6E8A-4147-A177-3AD203B41FA5}">
                      <a16:colId xmlns:a16="http://schemas.microsoft.com/office/drawing/2014/main" val="3950318610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3355604382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2303466066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4254658298"/>
                    </a:ext>
                  </a:extLst>
                </a:gridCol>
                <a:gridCol w="719539">
                  <a:extLst>
                    <a:ext uri="{9D8B030D-6E8A-4147-A177-3AD203B41FA5}">
                      <a16:colId xmlns:a16="http://schemas.microsoft.com/office/drawing/2014/main" val="3951695270"/>
                    </a:ext>
                  </a:extLst>
                </a:gridCol>
                <a:gridCol w="655103">
                  <a:extLst>
                    <a:ext uri="{9D8B030D-6E8A-4147-A177-3AD203B41FA5}">
                      <a16:colId xmlns:a16="http://schemas.microsoft.com/office/drawing/2014/main" val="1347325050"/>
                    </a:ext>
                  </a:extLst>
                </a:gridCol>
                <a:gridCol w="644363">
                  <a:extLst>
                    <a:ext uri="{9D8B030D-6E8A-4147-A177-3AD203B41FA5}">
                      <a16:colId xmlns:a16="http://schemas.microsoft.com/office/drawing/2014/main" val="36743986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74511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87796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554.165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952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4906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926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426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4800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845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6110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7410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766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34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8308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398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33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766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03B4B2-E305-42AA-B973-26C86D421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219915"/>
              </p:ext>
            </p:extLst>
          </p:nvPr>
        </p:nvGraphicFramePr>
        <p:xfrm>
          <a:off x="517851" y="1613668"/>
          <a:ext cx="8108297" cy="4223806"/>
        </p:xfrm>
        <a:graphic>
          <a:graphicData uri="http://schemas.openxmlformats.org/drawingml/2006/table">
            <a:tbl>
              <a:tblPr/>
              <a:tblGrid>
                <a:gridCol w="271726">
                  <a:extLst>
                    <a:ext uri="{9D8B030D-6E8A-4147-A177-3AD203B41FA5}">
                      <a16:colId xmlns:a16="http://schemas.microsoft.com/office/drawing/2014/main" val="1284855729"/>
                    </a:ext>
                  </a:extLst>
                </a:gridCol>
                <a:gridCol w="271726">
                  <a:extLst>
                    <a:ext uri="{9D8B030D-6E8A-4147-A177-3AD203B41FA5}">
                      <a16:colId xmlns:a16="http://schemas.microsoft.com/office/drawing/2014/main" val="2349526823"/>
                    </a:ext>
                  </a:extLst>
                </a:gridCol>
                <a:gridCol w="271726">
                  <a:extLst>
                    <a:ext uri="{9D8B030D-6E8A-4147-A177-3AD203B41FA5}">
                      <a16:colId xmlns:a16="http://schemas.microsoft.com/office/drawing/2014/main" val="2942668092"/>
                    </a:ext>
                  </a:extLst>
                </a:gridCol>
                <a:gridCol w="3065066">
                  <a:extLst>
                    <a:ext uri="{9D8B030D-6E8A-4147-A177-3AD203B41FA5}">
                      <a16:colId xmlns:a16="http://schemas.microsoft.com/office/drawing/2014/main" val="1197202787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1134585767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2136169895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595144588"/>
                    </a:ext>
                  </a:extLst>
                </a:gridCol>
                <a:gridCol w="728225">
                  <a:extLst>
                    <a:ext uri="{9D8B030D-6E8A-4147-A177-3AD203B41FA5}">
                      <a16:colId xmlns:a16="http://schemas.microsoft.com/office/drawing/2014/main" val="3694235009"/>
                    </a:ext>
                  </a:extLst>
                </a:gridCol>
                <a:gridCol w="663011">
                  <a:extLst>
                    <a:ext uri="{9D8B030D-6E8A-4147-A177-3AD203B41FA5}">
                      <a16:colId xmlns:a16="http://schemas.microsoft.com/office/drawing/2014/main" val="1630546265"/>
                    </a:ext>
                  </a:extLst>
                </a:gridCol>
                <a:gridCol w="652142">
                  <a:extLst>
                    <a:ext uri="{9D8B030D-6E8A-4147-A177-3AD203B41FA5}">
                      <a16:colId xmlns:a16="http://schemas.microsoft.com/office/drawing/2014/main" val="234149576"/>
                    </a:ext>
                  </a:extLst>
                </a:gridCol>
              </a:tblGrid>
              <a:tr h="126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921726"/>
                  </a:ext>
                </a:extLst>
              </a:tr>
              <a:tr h="387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837071"/>
                  </a:ext>
                </a:extLst>
              </a:tr>
              <a:tr h="1661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64.153.309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-2.205.818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18.393.677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9411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28.881.307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9.814.433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26320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29168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4.568.926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2889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1.616.419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95936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901.770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774154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6327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28371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54113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154667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6869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85578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576210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1521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37854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905731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489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354306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19184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97037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710338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117379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464894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481922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4558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962297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680855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35313"/>
                  </a:ext>
                </a:extLst>
              </a:tr>
              <a:tr h="12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779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C9D12E7-A6F2-4397-94EB-D6788055E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580147"/>
              </p:ext>
            </p:extLst>
          </p:nvPr>
        </p:nvGraphicFramePr>
        <p:xfrm>
          <a:off x="565683" y="2043603"/>
          <a:ext cx="8032746" cy="2935180"/>
        </p:xfrm>
        <a:graphic>
          <a:graphicData uri="http://schemas.openxmlformats.org/drawingml/2006/table">
            <a:tbl>
              <a:tblPr/>
              <a:tblGrid>
                <a:gridCol w="269194">
                  <a:extLst>
                    <a:ext uri="{9D8B030D-6E8A-4147-A177-3AD203B41FA5}">
                      <a16:colId xmlns:a16="http://schemas.microsoft.com/office/drawing/2014/main" val="3986282870"/>
                    </a:ext>
                  </a:extLst>
                </a:gridCol>
                <a:gridCol w="269194">
                  <a:extLst>
                    <a:ext uri="{9D8B030D-6E8A-4147-A177-3AD203B41FA5}">
                      <a16:colId xmlns:a16="http://schemas.microsoft.com/office/drawing/2014/main" val="2579678084"/>
                    </a:ext>
                  </a:extLst>
                </a:gridCol>
                <a:gridCol w="269194">
                  <a:extLst>
                    <a:ext uri="{9D8B030D-6E8A-4147-A177-3AD203B41FA5}">
                      <a16:colId xmlns:a16="http://schemas.microsoft.com/office/drawing/2014/main" val="3419192226"/>
                    </a:ext>
                  </a:extLst>
                </a:gridCol>
                <a:gridCol w="3036506">
                  <a:extLst>
                    <a:ext uri="{9D8B030D-6E8A-4147-A177-3AD203B41FA5}">
                      <a16:colId xmlns:a16="http://schemas.microsoft.com/office/drawing/2014/main" val="2549075359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1777583756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3682987772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4259252608"/>
                    </a:ext>
                  </a:extLst>
                </a:gridCol>
                <a:gridCol w="721440">
                  <a:extLst>
                    <a:ext uri="{9D8B030D-6E8A-4147-A177-3AD203B41FA5}">
                      <a16:colId xmlns:a16="http://schemas.microsoft.com/office/drawing/2014/main" val="324651380"/>
                    </a:ext>
                  </a:extLst>
                </a:gridCol>
                <a:gridCol w="656833">
                  <a:extLst>
                    <a:ext uri="{9D8B030D-6E8A-4147-A177-3AD203B41FA5}">
                      <a16:colId xmlns:a16="http://schemas.microsoft.com/office/drawing/2014/main" val="4200112141"/>
                    </a:ext>
                  </a:extLst>
                </a:gridCol>
                <a:gridCol w="646065">
                  <a:extLst>
                    <a:ext uri="{9D8B030D-6E8A-4147-A177-3AD203B41FA5}">
                      <a16:colId xmlns:a16="http://schemas.microsoft.com/office/drawing/2014/main" val="946969330"/>
                    </a:ext>
                  </a:extLst>
                </a:gridCol>
              </a:tblGrid>
              <a:tr h="127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739795"/>
                  </a:ext>
                </a:extLst>
              </a:tr>
              <a:tr h="3834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88810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339003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809267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18332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849259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371374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329111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1087"/>
                  </a:ext>
                </a:extLst>
              </a:tr>
              <a:tr h="2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79904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221620"/>
                  </a:ext>
                </a:extLst>
              </a:tr>
              <a:tr h="2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169120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79811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189569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841113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0217"/>
                  </a:ext>
                </a:extLst>
              </a:tr>
              <a:tr h="123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21519050,0%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745344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21519050,0%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16383"/>
                  </a:ext>
                </a:extLst>
              </a:tr>
              <a:tr h="127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895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16364"/>
            <a:ext cx="803739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86749C2-201A-4302-B65B-96045045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01916"/>
              </p:ext>
            </p:extLst>
          </p:nvPr>
        </p:nvGraphicFramePr>
        <p:xfrm>
          <a:off x="567108" y="2012824"/>
          <a:ext cx="8037339" cy="2914395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3257652776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513664353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3927907025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374896287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24164977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71638051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92695909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213371111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387198769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635017562"/>
                    </a:ext>
                  </a:extLst>
                </a:gridCol>
              </a:tblGrid>
              <a:tr h="127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22872"/>
                  </a:ext>
                </a:extLst>
              </a:tr>
              <a:tr h="390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973362"/>
                  </a:ext>
                </a:extLst>
              </a:tr>
              <a:tr h="135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279899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959180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681079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46679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440680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311198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026334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623193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61478"/>
                  </a:ext>
                </a:extLst>
              </a:tr>
              <a:tr h="127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635506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10713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18170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959423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378422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017263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379954"/>
                  </a:ext>
                </a:extLst>
              </a:tr>
              <a:tr h="15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276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14EC472-636B-4ABF-B187-F981BA98D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241396"/>
              </p:ext>
            </p:extLst>
          </p:nvPr>
        </p:nvGraphicFramePr>
        <p:xfrm>
          <a:off x="535176" y="1925408"/>
          <a:ext cx="8013498" cy="2225615"/>
        </p:xfrm>
        <a:graphic>
          <a:graphicData uri="http://schemas.openxmlformats.org/drawingml/2006/table">
            <a:tbl>
              <a:tblPr/>
              <a:tblGrid>
                <a:gridCol w="268549">
                  <a:extLst>
                    <a:ext uri="{9D8B030D-6E8A-4147-A177-3AD203B41FA5}">
                      <a16:colId xmlns:a16="http://schemas.microsoft.com/office/drawing/2014/main" val="2904294899"/>
                    </a:ext>
                  </a:extLst>
                </a:gridCol>
                <a:gridCol w="268549">
                  <a:extLst>
                    <a:ext uri="{9D8B030D-6E8A-4147-A177-3AD203B41FA5}">
                      <a16:colId xmlns:a16="http://schemas.microsoft.com/office/drawing/2014/main" val="2878619468"/>
                    </a:ext>
                  </a:extLst>
                </a:gridCol>
                <a:gridCol w="268549">
                  <a:extLst>
                    <a:ext uri="{9D8B030D-6E8A-4147-A177-3AD203B41FA5}">
                      <a16:colId xmlns:a16="http://schemas.microsoft.com/office/drawing/2014/main" val="2721553271"/>
                    </a:ext>
                  </a:extLst>
                </a:gridCol>
                <a:gridCol w="3029231">
                  <a:extLst>
                    <a:ext uri="{9D8B030D-6E8A-4147-A177-3AD203B41FA5}">
                      <a16:colId xmlns:a16="http://schemas.microsoft.com/office/drawing/2014/main" val="4075874043"/>
                    </a:ext>
                  </a:extLst>
                </a:gridCol>
                <a:gridCol w="719711">
                  <a:extLst>
                    <a:ext uri="{9D8B030D-6E8A-4147-A177-3AD203B41FA5}">
                      <a16:colId xmlns:a16="http://schemas.microsoft.com/office/drawing/2014/main" val="2496497994"/>
                    </a:ext>
                  </a:extLst>
                </a:gridCol>
                <a:gridCol w="719711">
                  <a:extLst>
                    <a:ext uri="{9D8B030D-6E8A-4147-A177-3AD203B41FA5}">
                      <a16:colId xmlns:a16="http://schemas.microsoft.com/office/drawing/2014/main" val="1752976529"/>
                    </a:ext>
                  </a:extLst>
                </a:gridCol>
                <a:gridCol w="719711">
                  <a:extLst>
                    <a:ext uri="{9D8B030D-6E8A-4147-A177-3AD203B41FA5}">
                      <a16:colId xmlns:a16="http://schemas.microsoft.com/office/drawing/2014/main" val="2289485468"/>
                    </a:ext>
                  </a:extLst>
                </a:gridCol>
                <a:gridCol w="719711">
                  <a:extLst>
                    <a:ext uri="{9D8B030D-6E8A-4147-A177-3AD203B41FA5}">
                      <a16:colId xmlns:a16="http://schemas.microsoft.com/office/drawing/2014/main" val="2274508816"/>
                    </a:ext>
                  </a:extLst>
                </a:gridCol>
                <a:gridCol w="655259">
                  <a:extLst>
                    <a:ext uri="{9D8B030D-6E8A-4147-A177-3AD203B41FA5}">
                      <a16:colId xmlns:a16="http://schemas.microsoft.com/office/drawing/2014/main" val="4059354617"/>
                    </a:ext>
                  </a:extLst>
                </a:gridCol>
                <a:gridCol w="644517">
                  <a:extLst>
                    <a:ext uri="{9D8B030D-6E8A-4147-A177-3AD203B41FA5}">
                      <a16:colId xmlns:a16="http://schemas.microsoft.com/office/drawing/2014/main" val="2056994426"/>
                    </a:ext>
                  </a:extLst>
                </a:gridCol>
              </a:tblGrid>
              <a:tr h="128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04637"/>
                  </a:ext>
                </a:extLst>
              </a:tr>
              <a:tr h="392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167476"/>
                  </a:ext>
                </a:extLst>
              </a:tr>
              <a:tr h="168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2.528.052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168796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440.217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761852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6927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03252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507746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58944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6296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34864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954898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28410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817571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76833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00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10" y="741453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EC8213C-D767-4D51-9144-F59AB9FF8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915636"/>
              </p:ext>
            </p:extLst>
          </p:nvPr>
        </p:nvGraphicFramePr>
        <p:xfrm>
          <a:off x="567107" y="1920894"/>
          <a:ext cx="7992609" cy="1782427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3552290719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3192994304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3477342087"/>
                    </a:ext>
                  </a:extLst>
                </a:gridCol>
                <a:gridCol w="3021334">
                  <a:extLst>
                    <a:ext uri="{9D8B030D-6E8A-4147-A177-3AD203B41FA5}">
                      <a16:colId xmlns:a16="http://schemas.microsoft.com/office/drawing/2014/main" val="331136206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492582165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1371517224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00428418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3941797163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3686430362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3355026631"/>
                    </a:ext>
                  </a:extLst>
                </a:gridCol>
              </a:tblGrid>
              <a:tr h="123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274414"/>
                  </a:ext>
                </a:extLst>
              </a:tr>
              <a:tr h="379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47846"/>
                  </a:ext>
                </a:extLst>
              </a:tr>
              <a:tr h="1627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19244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498810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8434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327309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49506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676411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6672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597958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632608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27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3487"/>
              </p:ext>
            </p:extLst>
          </p:nvPr>
        </p:nvGraphicFramePr>
        <p:xfrm>
          <a:off x="427914" y="1844823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336233"/>
              </p:ext>
            </p:extLst>
          </p:nvPr>
        </p:nvGraphicFramePr>
        <p:xfrm>
          <a:off x="4580148" y="1844823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912478"/>
              </p:ext>
            </p:extLst>
          </p:nvPr>
        </p:nvGraphicFramePr>
        <p:xfrm>
          <a:off x="539552" y="2132856"/>
          <a:ext cx="8099058" cy="380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671401"/>
              </p:ext>
            </p:extLst>
          </p:nvPr>
        </p:nvGraphicFramePr>
        <p:xfrm>
          <a:off x="539552" y="2132856"/>
          <a:ext cx="810438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9F3D82-F309-48B1-A978-4A4362EB1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35731"/>
              </p:ext>
            </p:extLst>
          </p:nvPr>
        </p:nvGraphicFramePr>
        <p:xfrm>
          <a:off x="509171" y="1787821"/>
          <a:ext cx="8094357" cy="2448271"/>
        </p:xfrm>
        <a:graphic>
          <a:graphicData uri="http://schemas.openxmlformats.org/drawingml/2006/table">
            <a:tbl>
              <a:tblPr/>
              <a:tblGrid>
                <a:gridCol w="290328">
                  <a:extLst>
                    <a:ext uri="{9D8B030D-6E8A-4147-A177-3AD203B41FA5}">
                      <a16:colId xmlns:a16="http://schemas.microsoft.com/office/drawing/2014/main" val="3271375706"/>
                    </a:ext>
                  </a:extLst>
                </a:gridCol>
                <a:gridCol w="3274905">
                  <a:extLst>
                    <a:ext uri="{9D8B030D-6E8A-4147-A177-3AD203B41FA5}">
                      <a16:colId xmlns:a16="http://schemas.microsoft.com/office/drawing/2014/main" val="787989713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159560015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3000972847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3355153554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3256329881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2471152504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947559628"/>
                    </a:ext>
                  </a:extLst>
                </a:gridCol>
              </a:tblGrid>
              <a:tr h="138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297509"/>
                  </a:ext>
                </a:extLst>
              </a:tr>
              <a:tr h="425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111083"/>
                  </a:ext>
                </a:extLst>
              </a:tr>
              <a:tr h="14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238.522.227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12.431.677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53.608.506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29707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58.965.194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18.997.722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670161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20.779.690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4.296.446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37286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094775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127.507.930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12.486.039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22.694.155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755857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512985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692637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895497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4.976.907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3.153.405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413054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19980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7.250.083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394026,3%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89738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511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26FBD2-46A3-4DD6-9628-F3E55CFBC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420810"/>
              </p:ext>
            </p:extLst>
          </p:nvPr>
        </p:nvGraphicFramePr>
        <p:xfrm>
          <a:off x="509171" y="1748982"/>
          <a:ext cx="7998108" cy="1680018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473633167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3704317229"/>
                    </a:ext>
                  </a:extLst>
                </a:gridCol>
                <a:gridCol w="3128248">
                  <a:extLst>
                    <a:ext uri="{9D8B030D-6E8A-4147-A177-3AD203B41FA5}">
                      <a16:colId xmlns:a16="http://schemas.microsoft.com/office/drawing/2014/main" val="505209579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723290420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560195046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624180931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402314839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2692224006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2089384871"/>
                    </a:ext>
                  </a:extLst>
                </a:gridCol>
              </a:tblGrid>
              <a:tr h="130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21738"/>
                  </a:ext>
                </a:extLst>
              </a:tr>
              <a:tr h="399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11582"/>
                  </a:ext>
                </a:extLst>
              </a:tr>
              <a:tr h="17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138.551.243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-6.399.183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30.372.214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563106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93.751.305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-7.382.213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20.469.978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538639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983.030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9.902.236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188503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554.165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99310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77.688.402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-1.274.545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22.673.667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902468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64.153.309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-2.205.818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18.393.677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245070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7.070.614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2.528.052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486054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6.464.479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23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346882-AD08-4383-9E81-C2670099A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211230"/>
              </p:ext>
            </p:extLst>
          </p:nvPr>
        </p:nvGraphicFramePr>
        <p:xfrm>
          <a:off x="514907" y="1786669"/>
          <a:ext cx="7998108" cy="1132141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150305816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3499773575"/>
                    </a:ext>
                  </a:extLst>
                </a:gridCol>
                <a:gridCol w="3128248">
                  <a:extLst>
                    <a:ext uri="{9D8B030D-6E8A-4147-A177-3AD203B41FA5}">
                      <a16:colId xmlns:a16="http://schemas.microsoft.com/office/drawing/2014/main" val="1255683045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577226105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27172262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516828248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743725929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1179455439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2479889949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789834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504368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20737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89569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48760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26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7D0D8B-A3E0-40CC-A87E-BFA0CE064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874471"/>
              </p:ext>
            </p:extLst>
          </p:nvPr>
        </p:nvGraphicFramePr>
        <p:xfrm>
          <a:off x="552261" y="1925016"/>
          <a:ext cx="8048719" cy="4368516"/>
        </p:xfrm>
        <a:graphic>
          <a:graphicData uri="http://schemas.openxmlformats.org/drawingml/2006/table">
            <a:tbl>
              <a:tblPr/>
              <a:tblGrid>
                <a:gridCol w="269729">
                  <a:extLst>
                    <a:ext uri="{9D8B030D-6E8A-4147-A177-3AD203B41FA5}">
                      <a16:colId xmlns:a16="http://schemas.microsoft.com/office/drawing/2014/main" val="768305002"/>
                    </a:ext>
                  </a:extLst>
                </a:gridCol>
                <a:gridCol w="269729">
                  <a:extLst>
                    <a:ext uri="{9D8B030D-6E8A-4147-A177-3AD203B41FA5}">
                      <a16:colId xmlns:a16="http://schemas.microsoft.com/office/drawing/2014/main" val="3135104263"/>
                    </a:ext>
                  </a:extLst>
                </a:gridCol>
                <a:gridCol w="269729">
                  <a:extLst>
                    <a:ext uri="{9D8B030D-6E8A-4147-A177-3AD203B41FA5}">
                      <a16:colId xmlns:a16="http://schemas.microsoft.com/office/drawing/2014/main" val="2080544500"/>
                    </a:ext>
                  </a:extLst>
                </a:gridCol>
                <a:gridCol w="3042545">
                  <a:extLst>
                    <a:ext uri="{9D8B030D-6E8A-4147-A177-3AD203B41FA5}">
                      <a16:colId xmlns:a16="http://schemas.microsoft.com/office/drawing/2014/main" val="3259171387"/>
                    </a:ext>
                  </a:extLst>
                </a:gridCol>
                <a:gridCol w="722874">
                  <a:extLst>
                    <a:ext uri="{9D8B030D-6E8A-4147-A177-3AD203B41FA5}">
                      <a16:colId xmlns:a16="http://schemas.microsoft.com/office/drawing/2014/main" val="2936011445"/>
                    </a:ext>
                  </a:extLst>
                </a:gridCol>
                <a:gridCol w="722874">
                  <a:extLst>
                    <a:ext uri="{9D8B030D-6E8A-4147-A177-3AD203B41FA5}">
                      <a16:colId xmlns:a16="http://schemas.microsoft.com/office/drawing/2014/main" val="880933433"/>
                    </a:ext>
                  </a:extLst>
                </a:gridCol>
                <a:gridCol w="722874">
                  <a:extLst>
                    <a:ext uri="{9D8B030D-6E8A-4147-A177-3AD203B41FA5}">
                      <a16:colId xmlns:a16="http://schemas.microsoft.com/office/drawing/2014/main" val="1824543943"/>
                    </a:ext>
                  </a:extLst>
                </a:gridCol>
                <a:gridCol w="722874">
                  <a:extLst>
                    <a:ext uri="{9D8B030D-6E8A-4147-A177-3AD203B41FA5}">
                      <a16:colId xmlns:a16="http://schemas.microsoft.com/office/drawing/2014/main" val="2657229642"/>
                    </a:ext>
                  </a:extLst>
                </a:gridCol>
                <a:gridCol w="658140">
                  <a:extLst>
                    <a:ext uri="{9D8B030D-6E8A-4147-A177-3AD203B41FA5}">
                      <a16:colId xmlns:a16="http://schemas.microsoft.com/office/drawing/2014/main" val="3575123921"/>
                    </a:ext>
                  </a:extLst>
                </a:gridCol>
                <a:gridCol w="647351">
                  <a:extLst>
                    <a:ext uri="{9D8B030D-6E8A-4147-A177-3AD203B41FA5}">
                      <a16:colId xmlns:a16="http://schemas.microsoft.com/office/drawing/2014/main" val="3409193876"/>
                    </a:ext>
                  </a:extLst>
                </a:gridCol>
              </a:tblGrid>
              <a:tr h="127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634117"/>
                  </a:ext>
                </a:extLst>
              </a:tr>
              <a:tr h="389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46588"/>
                  </a:ext>
                </a:extLst>
              </a:tr>
              <a:tr h="166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93.751.305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-7.382.213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20.469.978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53332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19.569.035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6.265.839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308343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766.734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25712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63937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2375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61.857.989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9.820.674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568301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7.320.182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194112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699523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09208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960917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39384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1.056.181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65865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1.617.206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707822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612.158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841086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813.876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396337"/>
                  </a:ext>
                </a:extLst>
              </a:tr>
              <a:tr h="254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10865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73078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996998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40738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043663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31.491.910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2.466.290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685537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9.853.893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748.224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8151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437126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813196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245.960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79290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280251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61838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267343"/>
                  </a:ext>
                </a:extLst>
              </a:tr>
              <a:tr h="127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7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42EA836-BF13-4961-9233-E66200F55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301136"/>
              </p:ext>
            </p:extLst>
          </p:nvPr>
        </p:nvGraphicFramePr>
        <p:xfrm>
          <a:off x="524113" y="1987063"/>
          <a:ext cx="8080336" cy="3121604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2020771145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757598412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038498739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23711203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48269963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66280282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05659710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643412016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4140380643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31958507"/>
                    </a:ext>
                  </a:extLst>
                </a:gridCol>
              </a:tblGrid>
              <a:tr h="1287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50614"/>
                  </a:ext>
                </a:extLst>
              </a:tr>
              <a:tr h="3861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010264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131024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03536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740120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73119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588314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817359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915818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658129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79551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178676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22467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50350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102044"/>
                  </a:ext>
                </a:extLst>
              </a:tr>
              <a:tr h="160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011763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69935"/>
                  </a:ext>
                </a:extLst>
              </a:tr>
              <a:tr h="2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904262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161623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51368"/>
                  </a:ext>
                </a:extLst>
              </a:tr>
              <a:tr h="128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33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3937</Words>
  <Application>Microsoft Office PowerPoint</Application>
  <PresentationFormat>Presentación en pantalla (4:3)</PresentationFormat>
  <Paragraphs>2224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1_Tema de Office</vt:lpstr>
      <vt:lpstr>EJECUCIÓN ACUMULADA DE GASTOS PRESUPUESTARIOS AL MES DE ABRIL DE 2021 PARTIDA 29: MINISTERIO DE LAS CULTURAS, LAS ARTES Y EL PATRIMONIO</vt:lpstr>
      <vt:lpstr>EJECUCIÓN ACUMULADA DE GASTOS A ABRIL DE 2021  PARTIDA 29 MINISTERIO DE LAS CULTURAS, LAS ARTES Y EL PATRIMONIO</vt:lpstr>
      <vt:lpstr>EJECUCIÓN MENSUAL DE GASTOS A ABRIL DE 2021  PARTIDA 29 MINISTERIO DE LAS CULTURAS, LAS ARTES Y EL PATRIMONIO</vt:lpstr>
      <vt:lpstr>EJECUCIÓN ACUMULADA DE GASTOS A ABRIL DE 2021  PARTIDA 29 MINISTERIO DE LAS CULTURAS, LAS ARTES Y EL PATRIMONIO</vt:lpstr>
      <vt:lpstr>EJECUCIÓN ACUMULADA DE GASTOS A ABRIL DE 2021  PARTIDA 29 MINISTERIO DE LAS CULTURAS, LAS ARTES Y EL PATRIMONIO</vt:lpstr>
      <vt:lpstr>EJECUCIÓN ACUMULADA DE GASTOS A ABRIL DE 2021  PARTIDA 29 RESUMEN POR CAPÍTULOS</vt:lpstr>
      <vt:lpstr>EJECUCIÓN ACUMULADA DE GASTOS A ABRIL DE 2021  PARTIDA 29 RESUMEN FET – Covid - 19</vt:lpstr>
      <vt:lpstr>EJECUCIÓN ACUMULADA DE GASTOS A ABRIL DE 2021  PARTIDA 29. CAPÍTUO 01. PROGRAMA 01: SUBSECRETARÍA DE LAS CULTURAS Y LAS ARTES </vt:lpstr>
      <vt:lpstr>EJECUCIÓN ACUMULADA DE GASTOS A ABRIL DE 2021  PARTIDA 29. CAPÍTUO 01. PROGRAMA 01: SUBSECRETARÍA DE LAS CULTURAS Y LAS ARTES </vt:lpstr>
      <vt:lpstr>EJECUCIÓN ACUMULADA DE GASTOS A ABRIL DE 2021  PARTIDA 29. CAPÍTUO 01. PROGRAMA 01: SUBSECRETARÍA DE LAS CULTURAS Y LAS ARTES FET – Covid - 19</vt:lpstr>
      <vt:lpstr>EJECUCIÓN ACUMULADA DE GASTOS A ABRIL DE 2021  PARTIDA 29. CAPÍTUO 01. PROGRAMA 02: FONDOS CULTURALES Y ARTÍSTICOS </vt:lpstr>
      <vt:lpstr>EJECUCIÓN ACUMULADA DE GASTOS A ABRIL DE 2021  PARTIDA 29. CAPÍTUO 02. PROGRAMA 01: SUBSECRETARÍA DEL PATRIMONIO CULTURAL </vt:lpstr>
      <vt:lpstr>EJECUCIÓN ACUMULADA DE GASTOS A ABRIL DE 2021  PARTIDA 29. CAPÍTUO 03. PROGRAMA 01: SERVICIO NACIONAL DEL PATRIMONIO CULTURAL</vt:lpstr>
      <vt:lpstr>EJECUCIÓN ACUMULADA DE GASTOS A ABRIL DE 2021  PARTIDA 29. CAPÍTUO 03. PROGRAMA 01: SERVICIO NACIONAL DEL PATRIMONIO CULTURAL </vt:lpstr>
      <vt:lpstr>EJECUCIÓN ACUMULADA DE GASTOS A ABRIL DE 2021  PARTIDA 29. CAPÍTUO 03. PROGRAMA 01: SERVICIO NACIONAL DEL PATRIMONIO CULTURAL FET – Covid - 19</vt:lpstr>
      <vt:lpstr>EJECUCIÓN ACUMULADA DE GASTOS A ABRIL DE 2021  PARTIDA 29. CAPÍTUO 03. PROGRAMA 02: RED DE BIBLIOTECAS PÚBLICAS </vt:lpstr>
      <vt:lpstr>EJECUCIÓN ACUMULADA DE GASTOS A ABRIL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46</cp:revision>
  <dcterms:created xsi:type="dcterms:W3CDTF">2020-01-02T20:22:07Z</dcterms:created>
  <dcterms:modified xsi:type="dcterms:W3CDTF">2021-06-07T01:20:07Z</dcterms:modified>
</cp:coreProperties>
</file>