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B-407D-AA5F-189678D7656D}"/>
            </c:ext>
          </c:extLst>
        </c:ser>
        <c:ser>
          <c:idx val="0"/>
          <c:order val="1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27'!$D$30:$O$30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6B-407D-AA5F-189678D7656D}"/>
            </c:ext>
          </c:extLst>
        </c:ser>
        <c:ser>
          <c:idx val="1"/>
          <c:order val="2"/>
          <c:tx>
            <c:strRef>
              <c:f>'Partida 27'!$C$31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6B-407D-AA5F-189678D7656D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6B-407D-AA5F-189678D7656D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6B-407D-AA5F-189678D7656D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6B-407D-AA5F-189678D7656D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6B-407D-AA5F-189678D7656D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6B-407D-AA5F-189678D7656D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6B-407D-AA5F-189678D7656D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6B-407D-AA5F-189678D765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27'!$D$31:$G$31</c:f>
              <c:numCache>
                <c:formatCode>0.0%</c:formatCode>
                <c:ptCount val="4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E6B-407D-AA5F-189678D765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24-4FFD-8220-7E72BBAE94ED}"/>
            </c:ext>
          </c:extLst>
        </c:ser>
        <c:ser>
          <c:idx val="0"/>
          <c:order val="1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27'!$D$24:$O$24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24-4FFD-8220-7E72BBAE94ED}"/>
            </c:ext>
          </c:extLst>
        </c:ser>
        <c:ser>
          <c:idx val="1"/>
          <c:order val="2"/>
          <c:tx>
            <c:strRef>
              <c:f>'Partida 27'!$C$25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C24-4FFD-8220-7E72BBAE94ED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24-4FFD-8220-7E72BBAE94ED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24-4FFD-8220-7E72BBAE94ED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24-4FFD-8220-7E72BBAE94ED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24-4FFD-8220-7E72BBAE94ED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24-4FFD-8220-7E72BBAE94ED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24-4FFD-8220-7E72BBAE94ED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24-4FFD-8220-7E72BBAE94ED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24-4FFD-8220-7E72BBAE94ED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24-4FFD-8220-7E72BBAE94ED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24-4FFD-8220-7E72BBAE9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27'!$D$25:$G$25</c:f>
              <c:numCache>
                <c:formatCode>0.0%</c:formatCode>
                <c:ptCount val="4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C24-4FFD-8220-7E72BBAE9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8C6FCF-EBB9-477C-AEF7-F69FA2C76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28674"/>
              </p:ext>
            </p:extLst>
          </p:nvPr>
        </p:nvGraphicFramePr>
        <p:xfrm>
          <a:off x="564289" y="1919292"/>
          <a:ext cx="8064991" cy="1894565"/>
        </p:xfrm>
        <a:graphic>
          <a:graphicData uri="http://schemas.openxmlformats.org/drawingml/2006/table">
            <a:tbl>
              <a:tblPr/>
              <a:tblGrid>
                <a:gridCol w="259826">
                  <a:extLst>
                    <a:ext uri="{9D8B030D-6E8A-4147-A177-3AD203B41FA5}">
                      <a16:colId xmlns:a16="http://schemas.microsoft.com/office/drawing/2014/main" val="3818788613"/>
                    </a:ext>
                  </a:extLst>
                </a:gridCol>
                <a:gridCol w="259826">
                  <a:extLst>
                    <a:ext uri="{9D8B030D-6E8A-4147-A177-3AD203B41FA5}">
                      <a16:colId xmlns:a16="http://schemas.microsoft.com/office/drawing/2014/main" val="4215619638"/>
                    </a:ext>
                  </a:extLst>
                </a:gridCol>
                <a:gridCol w="259826">
                  <a:extLst>
                    <a:ext uri="{9D8B030D-6E8A-4147-A177-3AD203B41FA5}">
                      <a16:colId xmlns:a16="http://schemas.microsoft.com/office/drawing/2014/main" val="3581537820"/>
                    </a:ext>
                  </a:extLst>
                </a:gridCol>
                <a:gridCol w="3242625">
                  <a:extLst>
                    <a:ext uri="{9D8B030D-6E8A-4147-A177-3AD203B41FA5}">
                      <a16:colId xmlns:a16="http://schemas.microsoft.com/office/drawing/2014/main" val="3354242882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3139942303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3698095994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1599895067"/>
                    </a:ext>
                  </a:extLst>
                </a:gridCol>
                <a:gridCol w="696333">
                  <a:extLst>
                    <a:ext uri="{9D8B030D-6E8A-4147-A177-3AD203B41FA5}">
                      <a16:colId xmlns:a16="http://schemas.microsoft.com/office/drawing/2014/main" val="2323188094"/>
                    </a:ext>
                  </a:extLst>
                </a:gridCol>
                <a:gridCol w="633975">
                  <a:extLst>
                    <a:ext uri="{9D8B030D-6E8A-4147-A177-3AD203B41FA5}">
                      <a16:colId xmlns:a16="http://schemas.microsoft.com/office/drawing/2014/main" val="1437724612"/>
                    </a:ext>
                  </a:extLst>
                </a:gridCol>
                <a:gridCol w="623581">
                  <a:extLst>
                    <a:ext uri="{9D8B030D-6E8A-4147-A177-3AD203B41FA5}">
                      <a16:colId xmlns:a16="http://schemas.microsoft.com/office/drawing/2014/main" val="437203517"/>
                    </a:ext>
                  </a:extLst>
                </a:gridCol>
              </a:tblGrid>
              <a:tr h="121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140763"/>
                  </a:ext>
                </a:extLst>
              </a:tr>
              <a:tr h="372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42986"/>
                  </a:ext>
                </a:extLst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19.590.482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9.045.445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95821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051553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162068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8.746.126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352602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8.467.810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561767"/>
                  </a:ext>
                </a:extLst>
              </a:tr>
              <a:tr h="14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7.771.281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099442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696.529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65134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5593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411015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90068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027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72091"/>
              </p:ext>
            </p:extLst>
          </p:nvPr>
        </p:nvGraphicFramePr>
        <p:xfrm>
          <a:off x="438547" y="1974713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9489"/>
              </p:ext>
            </p:extLst>
          </p:nvPr>
        </p:nvGraphicFramePr>
        <p:xfrm>
          <a:off x="4644134" y="1974713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522959"/>
              </p:ext>
            </p:extLst>
          </p:nvPr>
        </p:nvGraphicFramePr>
        <p:xfrm>
          <a:off x="611560" y="2060848"/>
          <a:ext cx="8032378" cy="378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86918"/>
              </p:ext>
            </p:extLst>
          </p:nvPr>
        </p:nvGraphicFramePr>
        <p:xfrm>
          <a:off x="539552" y="2132856"/>
          <a:ext cx="7912856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7BD3D3-6233-4128-BBBB-2D5DA8C68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50935"/>
              </p:ext>
            </p:extLst>
          </p:nvPr>
        </p:nvGraphicFramePr>
        <p:xfrm>
          <a:off x="549897" y="1772816"/>
          <a:ext cx="8044205" cy="1387736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3206279583"/>
                    </a:ext>
                  </a:extLst>
                </a:gridCol>
                <a:gridCol w="3254614">
                  <a:extLst>
                    <a:ext uri="{9D8B030D-6E8A-4147-A177-3AD203B41FA5}">
                      <a16:colId xmlns:a16="http://schemas.microsoft.com/office/drawing/2014/main" val="1524630667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3955181478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216632858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3394023669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378247588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365165648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602548098"/>
                    </a:ext>
                  </a:extLst>
                </a:gridCol>
              </a:tblGrid>
              <a:tr h="137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867224"/>
                  </a:ext>
                </a:extLst>
              </a:tr>
              <a:tr h="4197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64511"/>
                  </a:ext>
                </a:extLst>
              </a:tr>
              <a:tr h="145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65.550.138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29.406.134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320660"/>
                  </a:ext>
                </a:extLst>
              </a:tr>
              <a:tr h="137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5.481.965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88310"/>
                  </a:ext>
                </a:extLst>
              </a:tr>
              <a:tr h="137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797.083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247662"/>
                  </a:ext>
                </a:extLst>
              </a:tr>
              <a:tr h="137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21.607.488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809280"/>
                  </a:ext>
                </a:extLst>
              </a:tr>
              <a:tr h="137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696531"/>
                  </a:ext>
                </a:extLst>
              </a:tr>
              <a:tr h="137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987.559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32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05D334-E7AD-4F96-A37B-1A6CCE2EB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56322"/>
              </p:ext>
            </p:extLst>
          </p:nvPr>
        </p:nvGraphicFramePr>
        <p:xfrm>
          <a:off x="539553" y="1863180"/>
          <a:ext cx="8092924" cy="1203504"/>
        </p:xfrm>
        <a:graphic>
          <a:graphicData uri="http://schemas.openxmlformats.org/drawingml/2006/table">
            <a:tbl>
              <a:tblPr/>
              <a:tblGrid>
                <a:gridCol w="280615">
                  <a:extLst>
                    <a:ext uri="{9D8B030D-6E8A-4147-A177-3AD203B41FA5}">
                      <a16:colId xmlns:a16="http://schemas.microsoft.com/office/drawing/2014/main" val="4074917768"/>
                    </a:ext>
                  </a:extLst>
                </a:gridCol>
                <a:gridCol w="280615">
                  <a:extLst>
                    <a:ext uri="{9D8B030D-6E8A-4147-A177-3AD203B41FA5}">
                      <a16:colId xmlns:a16="http://schemas.microsoft.com/office/drawing/2014/main" val="3828711534"/>
                    </a:ext>
                  </a:extLst>
                </a:gridCol>
                <a:gridCol w="3165332">
                  <a:extLst>
                    <a:ext uri="{9D8B030D-6E8A-4147-A177-3AD203B41FA5}">
                      <a16:colId xmlns:a16="http://schemas.microsoft.com/office/drawing/2014/main" val="3784503682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4146070313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3232003211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3411584832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1818562675"/>
                    </a:ext>
                  </a:extLst>
                </a:gridCol>
                <a:gridCol w="684699">
                  <a:extLst>
                    <a:ext uri="{9D8B030D-6E8A-4147-A177-3AD203B41FA5}">
                      <a16:colId xmlns:a16="http://schemas.microsoft.com/office/drawing/2014/main" val="2000768265"/>
                    </a:ext>
                  </a:extLst>
                </a:gridCol>
                <a:gridCol w="673475">
                  <a:extLst>
                    <a:ext uri="{9D8B030D-6E8A-4147-A177-3AD203B41FA5}">
                      <a16:colId xmlns:a16="http://schemas.microsoft.com/office/drawing/2014/main" val="3710655917"/>
                    </a:ext>
                  </a:extLst>
                </a:gridCol>
              </a:tblGrid>
              <a:tr h="126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88085"/>
                  </a:ext>
                </a:extLst>
              </a:tr>
              <a:tr h="387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5844"/>
                  </a:ext>
                </a:extLst>
              </a:tr>
              <a:tr h="165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2.515.514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224817"/>
                  </a:ext>
                </a:extLst>
              </a:tr>
              <a:tr h="12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59.333.325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27.168.936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198313"/>
                  </a:ext>
                </a:extLst>
              </a:tr>
              <a:tr h="12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25.711.575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11.033.361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08645"/>
                  </a:ext>
                </a:extLst>
              </a:tr>
              <a:tr h="12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14.031.268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7.090.130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115503"/>
                  </a:ext>
                </a:extLst>
              </a:tr>
              <a:tr h="12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19.590.482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9.045.445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6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FC7239-56D2-4736-8EFB-C1C7021F1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83892"/>
              </p:ext>
            </p:extLst>
          </p:nvPr>
        </p:nvGraphicFramePr>
        <p:xfrm>
          <a:off x="539552" y="1989879"/>
          <a:ext cx="8102329" cy="2193366"/>
        </p:xfrm>
        <a:graphic>
          <a:graphicData uri="http://schemas.openxmlformats.org/drawingml/2006/table">
            <a:tbl>
              <a:tblPr/>
              <a:tblGrid>
                <a:gridCol w="271526">
                  <a:extLst>
                    <a:ext uri="{9D8B030D-6E8A-4147-A177-3AD203B41FA5}">
                      <a16:colId xmlns:a16="http://schemas.microsoft.com/office/drawing/2014/main" val="1836300396"/>
                    </a:ext>
                  </a:extLst>
                </a:gridCol>
                <a:gridCol w="271526">
                  <a:extLst>
                    <a:ext uri="{9D8B030D-6E8A-4147-A177-3AD203B41FA5}">
                      <a16:colId xmlns:a16="http://schemas.microsoft.com/office/drawing/2014/main" val="560594867"/>
                    </a:ext>
                  </a:extLst>
                </a:gridCol>
                <a:gridCol w="271526">
                  <a:extLst>
                    <a:ext uri="{9D8B030D-6E8A-4147-A177-3AD203B41FA5}">
                      <a16:colId xmlns:a16="http://schemas.microsoft.com/office/drawing/2014/main" val="583041650"/>
                    </a:ext>
                  </a:extLst>
                </a:gridCol>
                <a:gridCol w="3062810">
                  <a:extLst>
                    <a:ext uri="{9D8B030D-6E8A-4147-A177-3AD203B41FA5}">
                      <a16:colId xmlns:a16="http://schemas.microsoft.com/office/drawing/2014/main" val="2895621680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3159560039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1586896147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3200129799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3321512239"/>
                    </a:ext>
                  </a:extLst>
                </a:gridCol>
                <a:gridCol w="662523">
                  <a:extLst>
                    <a:ext uri="{9D8B030D-6E8A-4147-A177-3AD203B41FA5}">
                      <a16:colId xmlns:a16="http://schemas.microsoft.com/office/drawing/2014/main" val="2051432024"/>
                    </a:ext>
                  </a:extLst>
                </a:gridCol>
                <a:gridCol w="651662">
                  <a:extLst>
                    <a:ext uri="{9D8B030D-6E8A-4147-A177-3AD203B41FA5}">
                      <a16:colId xmlns:a16="http://schemas.microsoft.com/office/drawing/2014/main" val="3222540841"/>
                    </a:ext>
                  </a:extLst>
                </a:gridCol>
              </a:tblGrid>
              <a:tr h="126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959108"/>
                  </a:ext>
                </a:extLst>
              </a:tr>
              <a:tr h="386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28400"/>
                  </a:ext>
                </a:extLst>
              </a:tr>
              <a:tr h="165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864112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500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363.614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538692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20352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2347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825951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926687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802805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18265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918618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960523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923403"/>
                  </a:ext>
                </a:extLst>
              </a:tr>
              <a:tr h="126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16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90ED3D-A803-4E19-8C3B-37D4D34AF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60055"/>
              </p:ext>
            </p:extLst>
          </p:nvPr>
        </p:nvGraphicFramePr>
        <p:xfrm>
          <a:off x="590980" y="1963715"/>
          <a:ext cx="8030186" cy="2490035"/>
        </p:xfrm>
        <a:graphic>
          <a:graphicData uri="http://schemas.openxmlformats.org/drawingml/2006/table">
            <a:tbl>
              <a:tblPr/>
              <a:tblGrid>
                <a:gridCol w="269108">
                  <a:extLst>
                    <a:ext uri="{9D8B030D-6E8A-4147-A177-3AD203B41FA5}">
                      <a16:colId xmlns:a16="http://schemas.microsoft.com/office/drawing/2014/main" val="2493934817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3628291242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3731268378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3566846135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717461386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845323771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844331374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4059973682"/>
                    </a:ext>
                  </a:extLst>
                </a:gridCol>
                <a:gridCol w="656624">
                  <a:extLst>
                    <a:ext uri="{9D8B030D-6E8A-4147-A177-3AD203B41FA5}">
                      <a16:colId xmlns:a16="http://schemas.microsoft.com/office/drawing/2014/main" val="1608932742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2433243983"/>
                    </a:ext>
                  </a:extLst>
                </a:gridCol>
              </a:tblGrid>
              <a:tr h="128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12524"/>
                  </a:ext>
                </a:extLst>
              </a:tr>
              <a:tr h="393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626867"/>
                  </a:ext>
                </a:extLst>
              </a:tr>
              <a:tr h="16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8474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90788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34874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6.160.414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76079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6.160.414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9945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942417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5938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05912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746.660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8341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37087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04543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5020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2259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8986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4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106" y="1412776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51C800-6983-4021-9673-A6FE8FE1C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07287"/>
              </p:ext>
            </p:extLst>
          </p:nvPr>
        </p:nvGraphicFramePr>
        <p:xfrm>
          <a:off x="536554" y="1785909"/>
          <a:ext cx="8064897" cy="2227161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17091145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66981099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1267672353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2955935702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48933160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77739772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54115053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723787445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2420154484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2701839582"/>
                    </a:ext>
                  </a:extLst>
                </a:gridCol>
              </a:tblGrid>
              <a:tr h="128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2361"/>
                  </a:ext>
                </a:extLst>
              </a:tr>
              <a:tr h="392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75439"/>
                  </a:ext>
                </a:extLst>
              </a:tr>
              <a:tr h="168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14.031.268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403007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434582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22476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6.979.264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21255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434390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30953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0070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618619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228012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3.627.270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030217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3.627.270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82520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914168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13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1416</Words>
  <Application>Microsoft Office PowerPoint</Application>
  <PresentationFormat>Presentación en pantalla (4:3)</PresentationFormat>
  <Paragraphs>747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ABRIL DE 2021 PARTIDA 27: MINISTERIO DE LA MUJER Y LA EQUIDAD DE GÉNERO</vt:lpstr>
      <vt:lpstr>EJECUCIÓN ACUMULADA DE GASTOS A ABRIL DE 2021  PARTIDA 27 MINISTERIO DE LA MUJER Y EQUIDAD DE GÉNERO</vt:lpstr>
      <vt:lpstr>Presentación de PowerPoint</vt:lpstr>
      <vt:lpstr>Presentación de PowerPoint</vt:lpstr>
      <vt:lpstr>EJECUCIÓN ACUMULADA DE GASTOS A ABRIL DE 2021  PARTIDA 27 MINISTERIO DE LA MUJER Y EQUIDAD DE GÉNERO</vt:lpstr>
      <vt:lpstr>EJECUCIÓN ACUMULADA DE GASTOS A ABRIL DE 2021  PARTIDA 27 RESUMEN POR CAPÍTULOS</vt:lpstr>
      <vt:lpstr>EJECUCIÓN ACUMULADA DE GASTOS A ABRIL DE 2021  PARTIDA 27. CAPÍTULO 01. PROGRAMA 01:  SUBSECRETARÍA DE LA MUJER Y LA EQUIDAD DE GÉNERO</vt:lpstr>
      <vt:lpstr>EJECUCIÓN ACUMULADA DE GASTOS A ABRIL DE 2021  PARTIDA 27. CAPÍTULO 02. PROGRAMA 01:  SERVICIO NACIONAL DE LA MUJER Y LA EQUIDAD DE GÉNERO</vt:lpstr>
      <vt:lpstr>EJECUCIÓN ACUMULADA DE GASTOS A ABRIL DE 2021  PARTIDA 27. CAPÍTULO 02. PROGRAMA 02:  MUJER Y TRABAJO </vt:lpstr>
      <vt:lpstr>EJECUCIÓN ACUMULADA DE GASTOS A ABRIL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250</cp:revision>
  <cp:lastPrinted>2019-10-06T20:09:36Z</cp:lastPrinted>
  <dcterms:created xsi:type="dcterms:W3CDTF">2016-06-23T13:38:47Z</dcterms:created>
  <dcterms:modified xsi:type="dcterms:W3CDTF">2021-06-07T01:18:48Z</dcterms:modified>
</cp:coreProperties>
</file>