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</a:t>
            </a:r>
            <a:r>
              <a:rPr lang="en-US" sz="900" b="0" i="0" baseline="0" dirty="0">
                <a:effectLst/>
              </a:rPr>
              <a:t>Inicial</a:t>
            </a:r>
            <a:r>
              <a:rPr lang="en-US" sz="800" b="0" i="0" baseline="0" dirty="0">
                <a:effectLst/>
              </a:rPr>
              <a:t> por Subtítulos de Gasto</a:t>
            </a:r>
            <a:endParaRPr lang="es-CL" sz="6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962-4FAA-9DB8-F7E9161128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962-4FAA-9DB8-F7E9161128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962-4FAA-9DB8-F7E9161128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962-4FAA-9DB8-F7E9161128CA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62-4FAA-9DB8-F7E9161128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27'!$C$63:$C$65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27'!$D$63:$D$65</c:f>
              <c:numCache>
                <c:formatCode>#,##0</c:formatCode>
                <c:ptCount val="3"/>
                <c:pt idx="0">
                  <c:v>16315393</c:v>
                </c:pt>
                <c:pt idx="1">
                  <c:v>3849818</c:v>
                </c:pt>
                <c:pt idx="2">
                  <c:v>44181814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62-4FAA-9DB8-F7E9161128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767335534671073E-2"/>
          <c:y val="0.79916702957108887"/>
          <c:w val="0.95478164422995515"/>
          <c:h val="0.15423085351527652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Inicial por Capítulo</a:t>
            </a:r>
            <a:endParaRPr lang="es-CL" sz="800" dirty="0">
              <a:effectLst/>
            </a:endParaRP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(en Millones de $)</a:t>
            </a:r>
            <a:endParaRPr lang="es-CL" sz="800" dirty="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2378167641325537E-2"/>
                  <c:y val="6.43534762833008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86988304093562E-2"/>
                      <c:h val="5.26332033788174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413-4B46-BC0A-4AA60C69EB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27'!$K$63:$K$64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27'!$L$63:$L$64</c:f>
              <c:numCache>
                <c:formatCode>#,##0</c:formatCode>
                <c:ptCount val="2"/>
                <c:pt idx="0">
                  <c:v>7051.7560000000003</c:v>
                </c:pt>
                <c:pt idx="1">
                  <c:v>58348.665999999997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3-4B46-BC0A-4AA60C69EB3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2019- 2020 - 2021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27'!$D$29:$O$29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6B-407D-AA5F-189678D7656D}"/>
            </c:ext>
          </c:extLst>
        </c:ser>
        <c:ser>
          <c:idx val="0"/>
          <c:order val="1"/>
          <c:tx>
            <c:strRef>
              <c:f>'Partida 27'!$C$30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27'!$D$30:$O$30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  <c:pt idx="8">
                  <c:v>8.2850508351231478E-2</c:v>
                </c:pt>
                <c:pt idx="9">
                  <c:v>1.3153789061479033E-2</c:v>
                </c:pt>
                <c:pt idx="10">
                  <c:v>2.6379234309340485E-2</c:v>
                </c:pt>
                <c:pt idx="11">
                  <c:v>7.0227015088667646E-2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6B-407D-AA5F-189678D7656D}"/>
            </c:ext>
          </c:extLst>
        </c:ser>
        <c:ser>
          <c:idx val="1"/>
          <c:order val="2"/>
          <c:tx>
            <c:strRef>
              <c:f>'Partida 27'!$C$31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6B-407D-AA5F-189678D7656D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6B-407D-AA5F-189678D7656D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E6B-407D-AA5F-189678D7656D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6B-407D-AA5F-189678D7656D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6B-407D-AA5F-189678D7656D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E6B-407D-AA5F-189678D7656D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E6B-407D-AA5F-189678D7656D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E6B-407D-AA5F-189678D765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27'!$D$31:$G$31</c:f>
              <c:numCache>
                <c:formatCode>0.0%</c:formatCode>
                <c:ptCount val="4"/>
                <c:pt idx="0">
                  <c:v>8.4080395345630443E-2</c:v>
                </c:pt>
                <c:pt idx="1">
                  <c:v>0.13184818159561706</c:v>
                </c:pt>
                <c:pt idx="2">
                  <c:v>6.7928308556726449E-2</c:v>
                </c:pt>
                <c:pt idx="3">
                  <c:v>0.16799189652354354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E6B-407D-AA5F-189678D7656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2019 - 2020 - 2021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27'!$D$23:$O$23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24-4FFD-8220-7E72BBAE94ED}"/>
            </c:ext>
          </c:extLst>
        </c:ser>
        <c:ser>
          <c:idx val="0"/>
          <c:order val="1"/>
          <c:tx>
            <c:strRef>
              <c:f>'Partida 27'!$C$24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27'!$D$24:$O$24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  <c:pt idx="8">
                  <c:v>0.86510596304029275</c:v>
                </c:pt>
                <c:pt idx="9">
                  <c:v>0.87634128623518348</c:v>
                </c:pt>
                <c:pt idx="10">
                  <c:v>0.90272052054452401</c:v>
                </c:pt>
                <c:pt idx="11">
                  <c:v>0.81185075613754654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C24-4FFD-8220-7E72BBAE94ED}"/>
            </c:ext>
          </c:extLst>
        </c:ser>
        <c:ser>
          <c:idx val="1"/>
          <c:order val="2"/>
          <c:tx>
            <c:strRef>
              <c:f>'Partida 27'!$C$25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C24-4FFD-8220-7E72BBAE94ED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C24-4FFD-8220-7E72BBAE94ED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24-4FFD-8220-7E72BBAE94ED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C24-4FFD-8220-7E72BBAE94ED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24-4FFD-8220-7E72BBAE94ED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C24-4FFD-8220-7E72BBAE94ED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24-4FFD-8220-7E72BBAE94ED}"/>
                </c:ext>
              </c:extLst>
            </c:dLbl>
            <c:dLbl>
              <c:idx val="6"/>
              <c:layout>
                <c:manualLayout>
                  <c:x val="-4.3149946062567418E-3"/>
                  <c:y val="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C24-4FFD-8220-7E72BBAE94ED}"/>
                </c:ext>
              </c:extLst>
            </c:dLbl>
            <c:dLbl>
              <c:idx val="8"/>
              <c:layout>
                <c:manualLayout>
                  <c:x val="-2.1574973031283789E-2"/>
                  <c:y val="-2.1044003508438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C24-4FFD-8220-7E72BBAE94ED}"/>
                </c:ext>
              </c:extLst>
            </c:dLbl>
            <c:dLbl>
              <c:idx val="9"/>
              <c:layout>
                <c:manualLayout>
                  <c:x val="-3.2362459546925564E-2"/>
                  <c:y val="-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C24-4FFD-8220-7E72BBAE94ED}"/>
                </c:ext>
              </c:extLst>
            </c:dLbl>
            <c:dLbl>
              <c:idx val="10"/>
              <c:layout>
                <c:manualLayout>
                  <c:x val="-1.2944983818770227E-2"/>
                  <c:y val="1.4029335672292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C24-4FFD-8220-7E72BBAE94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27'!$D$25:$G$25</c:f>
              <c:numCache>
                <c:formatCode>0.0%</c:formatCode>
                <c:ptCount val="4"/>
                <c:pt idx="0">
                  <c:v>8.4080395345630443E-2</c:v>
                </c:pt>
                <c:pt idx="1">
                  <c:v>0.21592857694124751</c:v>
                </c:pt>
                <c:pt idx="2">
                  <c:v>0.28061332227858926</c:v>
                </c:pt>
                <c:pt idx="3">
                  <c:v>0.44860521880213278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C24-4FFD-8220-7E72BBAE9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905" y="1554167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88C6FCF-EBB9-477C-AEF7-F69FA2C76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928674"/>
              </p:ext>
            </p:extLst>
          </p:nvPr>
        </p:nvGraphicFramePr>
        <p:xfrm>
          <a:off x="564289" y="1919292"/>
          <a:ext cx="8064991" cy="1894565"/>
        </p:xfrm>
        <a:graphic>
          <a:graphicData uri="http://schemas.openxmlformats.org/drawingml/2006/table">
            <a:tbl>
              <a:tblPr/>
              <a:tblGrid>
                <a:gridCol w="259826">
                  <a:extLst>
                    <a:ext uri="{9D8B030D-6E8A-4147-A177-3AD203B41FA5}">
                      <a16:colId xmlns:a16="http://schemas.microsoft.com/office/drawing/2014/main" val="3818788613"/>
                    </a:ext>
                  </a:extLst>
                </a:gridCol>
                <a:gridCol w="259826">
                  <a:extLst>
                    <a:ext uri="{9D8B030D-6E8A-4147-A177-3AD203B41FA5}">
                      <a16:colId xmlns:a16="http://schemas.microsoft.com/office/drawing/2014/main" val="4215619638"/>
                    </a:ext>
                  </a:extLst>
                </a:gridCol>
                <a:gridCol w="259826">
                  <a:extLst>
                    <a:ext uri="{9D8B030D-6E8A-4147-A177-3AD203B41FA5}">
                      <a16:colId xmlns:a16="http://schemas.microsoft.com/office/drawing/2014/main" val="3581537820"/>
                    </a:ext>
                  </a:extLst>
                </a:gridCol>
                <a:gridCol w="3242625">
                  <a:extLst>
                    <a:ext uri="{9D8B030D-6E8A-4147-A177-3AD203B41FA5}">
                      <a16:colId xmlns:a16="http://schemas.microsoft.com/office/drawing/2014/main" val="3354242882"/>
                    </a:ext>
                  </a:extLst>
                </a:gridCol>
                <a:gridCol w="696333">
                  <a:extLst>
                    <a:ext uri="{9D8B030D-6E8A-4147-A177-3AD203B41FA5}">
                      <a16:colId xmlns:a16="http://schemas.microsoft.com/office/drawing/2014/main" val="3139942303"/>
                    </a:ext>
                  </a:extLst>
                </a:gridCol>
                <a:gridCol w="696333">
                  <a:extLst>
                    <a:ext uri="{9D8B030D-6E8A-4147-A177-3AD203B41FA5}">
                      <a16:colId xmlns:a16="http://schemas.microsoft.com/office/drawing/2014/main" val="3698095994"/>
                    </a:ext>
                  </a:extLst>
                </a:gridCol>
                <a:gridCol w="696333">
                  <a:extLst>
                    <a:ext uri="{9D8B030D-6E8A-4147-A177-3AD203B41FA5}">
                      <a16:colId xmlns:a16="http://schemas.microsoft.com/office/drawing/2014/main" val="1599895067"/>
                    </a:ext>
                  </a:extLst>
                </a:gridCol>
                <a:gridCol w="696333">
                  <a:extLst>
                    <a:ext uri="{9D8B030D-6E8A-4147-A177-3AD203B41FA5}">
                      <a16:colId xmlns:a16="http://schemas.microsoft.com/office/drawing/2014/main" val="2323188094"/>
                    </a:ext>
                  </a:extLst>
                </a:gridCol>
                <a:gridCol w="633975">
                  <a:extLst>
                    <a:ext uri="{9D8B030D-6E8A-4147-A177-3AD203B41FA5}">
                      <a16:colId xmlns:a16="http://schemas.microsoft.com/office/drawing/2014/main" val="1437724612"/>
                    </a:ext>
                  </a:extLst>
                </a:gridCol>
                <a:gridCol w="623581">
                  <a:extLst>
                    <a:ext uri="{9D8B030D-6E8A-4147-A177-3AD203B41FA5}">
                      <a16:colId xmlns:a16="http://schemas.microsoft.com/office/drawing/2014/main" val="437203517"/>
                    </a:ext>
                  </a:extLst>
                </a:gridCol>
              </a:tblGrid>
              <a:tr h="1217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140763"/>
                  </a:ext>
                </a:extLst>
              </a:tr>
              <a:tr h="3728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142986"/>
                  </a:ext>
                </a:extLst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19.590.482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9.045.445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95821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051553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162068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8.746.126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352602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8.467.810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561767"/>
                  </a:ext>
                </a:extLst>
              </a:tr>
              <a:tr h="14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7.771.281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099442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696.529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065134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278.316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55935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278.316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411015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298.106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59621,2%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490068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298.106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59621,2%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027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272091"/>
              </p:ext>
            </p:extLst>
          </p:nvPr>
        </p:nvGraphicFramePr>
        <p:xfrm>
          <a:off x="438547" y="1974713"/>
          <a:ext cx="4104000" cy="24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079489"/>
              </p:ext>
            </p:extLst>
          </p:nvPr>
        </p:nvGraphicFramePr>
        <p:xfrm>
          <a:off x="4644134" y="1974713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522959"/>
              </p:ext>
            </p:extLst>
          </p:nvPr>
        </p:nvGraphicFramePr>
        <p:xfrm>
          <a:off x="611560" y="2060848"/>
          <a:ext cx="8032378" cy="3782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386918"/>
              </p:ext>
            </p:extLst>
          </p:nvPr>
        </p:nvGraphicFramePr>
        <p:xfrm>
          <a:off x="539552" y="2132856"/>
          <a:ext cx="7912856" cy="3620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87BD3D3-6233-4128-BBBB-2D5DA8C68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250935"/>
              </p:ext>
            </p:extLst>
          </p:nvPr>
        </p:nvGraphicFramePr>
        <p:xfrm>
          <a:off x="549897" y="1772816"/>
          <a:ext cx="8044205" cy="1387736"/>
        </p:xfrm>
        <a:graphic>
          <a:graphicData uri="http://schemas.openxmlformats.org/drawingml/2006/table">
            <a:tbl>
              <a:tblPr/>
              <a:tblGrid>
                <a:gridCol w="288529">
                  <a:extLst>
                    <a:ext uri="{9D8B030D-6E8A-4147-A177-3AD203B41FA5}">
                      <a16:colId xmlns:a16="http://schemas.microsoft.com/office/drawing/2014/main" val="3206279583"/>
                    </a:ext>
                  </a:extLst>
                </a:gridCol>
                <a:gridCol w="3254614">
                  <a:extLst>
                    <a:ext uri="{9D8B030D-6E8A-4147-A177-3AD203B41FA5}">
                      <a16:colId xmlns:a16="http://schemas.microsoft.com/office/drawing/2014/main" val="1524630667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3955181478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2216632858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3394023669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2378247588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3365165648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3602548098"/>
                    </a:ext>
                  </a:extLst>
                </a:gridCol>
              </a:tblGrid>
              <a:tr h="1370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867224"/>
                  </a:ext>
                </a:extLst>
              </a:tr>
              <a:tr h="4197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664511"/>
                  </a:ext>
                </a:extLst>
              </a:tr>
              <a:tr h="145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64.565.479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65.550.138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984.659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29.406.134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320660"/>
                  </a:ext>
                </a:extLst>
              </a:tr>
              <a:tr h="137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16.315.393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16.315.393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5.481.965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188310"/>
                  </a:ext>
                </a:extLst>
              </a:tr>
              <a:tr h="137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797.083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247662"/>
                  </a:ext>
                </a:extLst>
              </a:tr>
              <a:tr h="137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21.607.488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809280"/>
                  </a:ext>
                </a:extLst>
              </a:tr>
              <a:tr h="137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696531"/>
                  </a:ext>
                </a:extLst>
              </a:tr>
              <a:tr h="137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987.559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984.659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1.427.492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49223,9%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324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3" y="777919"/>
            <a:ext cx="80929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11524" y="1454291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E05D334-E7AD-4F96-A37B-1A6CCE2EB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156322"/>
              </p:ext>
            </p:extLst>
          </p:nvPr>
        </p:nvGraphicFramePr>
        <p:xfrm>
          <a:off x="539553" y="1863180"/>
          <a:ext cx="8092924" cy="1203504"/>
        </p:xfrm>
        <a:graphic>
          <a:graphicData uri="http://schemas.openxmlformats.org/drawingml/2006/table">
            <a:tbl>
              <a:tblPr/>
              <a:tblGrid>
                <a:gridCol w="280615">
                  <a:extLst>
                    <a:ext uri="{9D8B030D-6E8A-4147-A177-3AD203B41FA5}">
                      <a16:colId xmlns:a16="http://schemas.microsoft.com/office/drawing/2014/main" val="4074917768"/>
                    </a:ext>
                  </a:extLst>
                </a:gridCol>
                <a:gridCol w="280615">
                  <a:extLst>
                    <a:ext uri="{9D8B030D-6E8A-4147-A177-3AD203B41FA5}">
                      <a16:colId xmlns:a16="http://schemas.microsoft.com/office/drawing/2014/main" val="3828711534"/>
                    </a:ext>
                  </a:extLst>
                </a:gridCol>
                <a:gridCol w="3165332">
                  <a:extLst>
                    <a:ext uri="{9D8B030D-6E8A-4147-A177-3AD203B41FA5}">
                      <a16:colId xmlns:a16="http://schemas.microsoft.com/office/drawing/2014/main" val="3784503682"/>
                    </a:ext>
                  </a:extLst>
                </a:gridCol>
                <a:gridCol w="752047">
                  <a:extLst>
                    <a:ext uri="{9D8B030D-6E8A-4147-A177-3AD203B41FA5}">
                      <a16:colId xmlns:a16="http://schemas.microsoft.com/office/drawing/2014/main" val="4146070313"/>
                    </a:ext>
                  </a:extLst>
                </a:gridCol>
                <a:gridCol w="752047">
                  <a:extLst>
                    <a:ext uri="{9D8B030D-6E8A-4147-A177-3AD203B41FA5}">
                      <a16:colId xmlns:a16="http://schemas.microsoft.com/office/drawing/2014/main" val="3232003211"/>
                    </a:ext>
                  </a:extLst>
                </a:gridCol>
                <a:gridCol w="752047">
                  <a:extLst>
                    <a:ext uri="{9D8B030D-6E8A-4147-A177-3AD203B41FA5}">
                      <a16:colId xmlns:a16="http://schemas.microsoft.com/office/drawing/2014/main" val="3411584832"/>
                    </a:ext>
                  </a:extLst>
                </a:gridCol>
                <a:gridCol w="752047">
                  <a:extLst>
                    <a:ext uri="{9D8B030D-6E8A-4147-A177-3AD203B41FA5}">
                      <a16:colId xmlns:a16="http://schemas.microsoft.com/office/drawing/2014/main" val="1818562675"/>
                    </a:ext>
                  </a:extLst>
                </a:gridCol>
                <a:gridCol w="684699">
                  <a:extLst>
                    <a:ext uri="{9D8B030D-6E8A-4147-A177-3AD203B41FA5}">
                      <a16:colId xmlns:a16="http://schemas.microsoft.com/office/drawing/2014/main" val="2000768265"/>
                    </a:ext>
                  </a:extLst>
                </a:gridCol>
                <a:gridCol w="673475">
                  <a:extLst>
                    <a:ext uri="{9D8B030D-6E8A-4147-A177-3AD203B41FA5}">
                      <a16:colId xmlns:a16="http://schemas.microsoft.com/office/drawing/2014/main" val="3710655917"/>
                    </a:ext>
                  </a:extLst>
                </a:gridCol>
              </a:tblGrid>
              <a:tr h="126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88085"/>
                  </a:ext>
                </a:extLst>
              </a:tr>
              <a:tr h="387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5844"/>
                  </a:ext>
                </a:extLst>
              </a:tr>
              <a:tr h="165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2.515.514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224817"/>
                  </a:ext>
                </a:extLst>
              </a:tr>
              <a:tr h="126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58.348.666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59.333.325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984.659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27.168.936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198313"/>
                  </a:ext>
                </a:extLst>
              </a:tr>
              <a:tr h="126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25.711.575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11.033.361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908645"/>
                  </a:ext>
                </a:extLst>
              </a:tr>
              <a:tr h="126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14.031.268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7.090.130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115503"/>
                  </a:ext>
                </a:extLst>
              </a:tr>
              <a:tr h="126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19.590.482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9.045.445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068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1264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0750" y="1590185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0FC7239-56D2-4736-8EFB-C1C7021F1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183892"/>
              </p:ext>
            </p:extLst>
          </p:nvPr>
        </p:nvGraphicFramePr>
        <p:xfrm>
          <a:off x="539552" y="1989879"/>
          <a:ext cx="8102329" cy="2193366"/>
        </p:xfrm>
        <a:graphic>
          <a:graphicData uri="http://schemas.openxmlformats.org/drawingml/2006/table">
            <a:tbl>
              <a:tblPr/>
              <a:tblGrid>
                <a:gridCol w="271526">
                  <a:extLst>
                    <a:ext uri="{9D8B030D-6E8A-4147-A177-3AD203B41FA5}">
                      <a16:colId xmlns:a16="http://schemas.microsoft.com/office/drawing/2014/main" val="1836300396"/>
                    </a:ext>
                  </a:extLst>
                </a:gridCol>
                <a:gridCol w="271526">
                  <a:extLst>
                    <a:ext uri="{9D8B030D-6E8A-4147-A177-3AD203B41FA5}">
                      <a16:colId xmlns:a16="http://schemas.microsoft.com/office/drawing/2014/main" val="560594867"/>
                    </a:ext>
                  </a:extLst>
                </a:gridCol>
                <a:gridCol w="271526">
                  <a:extLst>
                    <a:ext uri="{9D8B030D-6E8A-4147-A177-3AD203B41FA5}">
                      <a16:colId xmlns:a16="http://schemas.microsoft.com/office/drawing/2014/main" val="583041650"/>
                    </a:ext>
                  </a:extLst>
                </a:gridCol>
                <a:gridCol w="3062810">
                  <a:extLst>
                    <a:ext uri="{9D8B030D-6E8A-4147-A177-3AD203B41FA5}">
                      <a16:colId xmlns:a16="http://schemas.microsoft.com/office/drawing/2014/main" val="2895621680"/>
                    </a:ext>
                  </a:extLst>
                </a:gridCol>
                <a:gridCol w="727689">
                  <a:extLst>
                    <a:ext uri="{9D8B030D-6E8A-4147-A177-3AD203B41FA5}">
                      <a16:colId xmlns:a16="http://schemas.microsoft.com/office/drawing/2014/main" val="3159560039"/>
                    </a:ext>
                  </a:extLst>
                </a:gridCol>
                <a:gridCol w="727689">
                  <a:extLst>
                    <a:ext uri="{9D8B030D-6E8A-4147-A177-3AD203B41FA5}">
                      <a16:colId xmlns:a16="http://schemas.microsoft.com/office/drawing/2014/main" val="1586896147"/>
                    </a:ext>
                  </a:extLst>
                </a:gridCol>
                <a:gridCol w="727689">
                  <a:extLst>
                    <a:ext uri="{9D8B030D-6E8A-4147-A177-3AD203B41FA5}">
                      <a16:colId xmlns:a16="http://schemas.microsoft.com/office/drawing/2014/main" val="3200129799"/>
                    </a:ext>
                  </a:extLst>
                </a:gridCol>
                <a:gridCol w="727689">
                  <a:extLst>
                    <a:ext uri="{9D8B030D-6E8A-4147-A177-3AD203B41FA5}">
                      <a16:colId xmlns:a16="http://schemas.microsoft.com/office/drawing/2014/main" val="3321512239"/>
                    </a:ext>
                  </a:extLst>
                </a:gridCol>
                <a:gridCol w="662523">
                  <a:extLst>
                    <a:ext uri="{9D8B030D-6E8A-4147-A177-3AD203B41FA5}">
                      <a16:colId xmlns:a16="http://schemas.microsoft.com/office/drawing/2014/main" val="2051432024"/>
                    </a:ext>
                  </a:extLst>
                </a:gridCol>
                <a:gridCol w="651662">
                  <a:extLst>
                    <a:ext uri="{9D8B030D-6E8A-4147-A177-3AD203B41FA5}">
                      <a16:colId xmlns:a16="http://schemas.microsoft.com/office/drawing/2014/main" val="3222540841"/>
                    </a:ext>
                  </a:extLst>
                </a:gridCol>
              </a:tblGrid>
              <a:tr h="1262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959108"/>
                  </a:ext>
                </a:extLst>
              </a:tr>
              <a:tr h="3865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928400"/>
                  </a:ext>
                </a:extLst>
              </a:tr>
              <a:tr h="1656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2.515.514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864112"/>
                  </a:ext>
                </a:extLst>
              </a:tr>
              <a:tr h="12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5.114.602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5.114.602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1.687.824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8500"/>
                  </a:ext>
                </a:extLst>
              </a:tr>
              <a:tr h="12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363.614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538692"/>
                  </a:ext>
                </a:extLst>
              </a:tr>
              <a:tr h="12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20352"/>
                  </a:ext>
                </a:extLst>
              </a:tr>
              <a:tr h="12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22347"/>
                  </a:ext>
                </a:extLst>
              </a:tr>
              <a:tr h="12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825951"/>
                  </a:ext>
                </a:extLst>
              </a:tr>
              <a:tr h="12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926687"/>
                  </a:ext>
                </a:extLst>
              </a:tr>
              <a:tr h="12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802805"/>
                  </a:ext>
                </a:extLst>
              </a:tr>
              <a:tr h="12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818265"/>
                  </a:ext>
                </a:extLst>
              </a:tr>
              <a:tr h="12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918618"/>
                  </a:ext>
                </a:extLst>
              </a:tr>
              <a:tr h="12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960523"/>
                  </a:ext>
                </a:extLst>
              </a:tr>
              <a:tr h="12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923403"/>
                  </a:ext>
                </a:extLst>
              </a:tr>
              <a:tr h="12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164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290ED3D-A803-4E19-8C3B-37D4D34AF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160055"/>
              </p:ext>
            </p:extLst>
          </p:nvPr>
        </p:nvGraphicFramePr>
        <p:xfrm>
          <a:off x="590980" y="1963715"/>
          <a:ext cx="8030186" cy="2490035"/>
        </p:xfrm>
        <a:graphic>
          <a:graphicData uri="http://schemas.openxmlformats.org/drawingml/2006/table">
            <a:tbl>
              <a:tblPr/>
              <a:tblGrid>
                <a:gridCol w="269108">
                  <a:extLst>
                    <a:ext uri="{9D8B030D-6E8A-4147-A177-3AD203B41FA5}">
                      <a16:colId xmlns:a16="http://schemas.microsoft.com/office/drawing/2014/main" val="2493934817"/>
                    </a:ext>
                  </a:extLst>
                </a:gridCol>
                <a:gridCol w="269108">
                  <a:extLst>
                    <a:ext uri="{9D8B030D-6E8A-4147-A177-3AD203B41FA5}">
                      <a16:colId xmlns:a16="http://schemas.microsoft.com/office/drawing/2014/main" val="3628291242"/>
                    </a:ext>
                  </a:extLst>
                </a:gridCol>
                <a:gridCol w="269108">
                  <a:extLst>
                    <a:ext uri="{9D8B030D-6E8A-4147-A177-3AD203B41FA5}">
                      <a16:colId xmlns:a16="http://schemas.microsoft.com/office/drawing/2014/main" val="3731268378"/>
                    </a:ext>
                  </a:extLst>
                </a:gridCol>
                <a:gridCol w="3035539">
                  <a:extLst>
                    <a:ext uri="{9D8B030D-6E8A-4147-A177-3AD203B41FA5}">
                      <a16:colId xmlns:a16="http://schemas.microsoft.com/office/drawing/2014/main" val="3566846135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717461386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3845323771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3844331374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4059973682"/>
                    </a:ext>
                  </a:extLst>
                </a:gridCol>
                <a:gridCol w="656624">
                  <a:extLst>
                    <a:ext uri="{9D8B030D-6E8A-4147-A177-3AD203B41FA5}">
                      <a16:colId xmlns:a16="http://schemas.microsoft.com/office/drawing/2014/main" val="1608932742"/>
                    </a:ext>
                  </a:extLst>
                </a:gridCol>
                <a:gridCol w="645859">
                  <a:extLst>
                    <a:ext uri="{9D8B030D-6E8A-4147-A177-3AD203B41FA5}">
                      <a16:colId xmlns:a16="http://schemas.microsoft.com/office/drawing/2014/main" val="2433243983"/>
                    </a:ext>
                  </a:extLst>
                </a:gridCol>
              </a:tblGrid>
              <a:tr h="1285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112524"/>
                  </a:ext>
                </a:extLst>
              </a:tr>
              <a:tr h="3935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626867"/>
                  </a:ext>
                </a:extLst>
              </a:tr>
              <a:tr h="1686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25.711.575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11.033.361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684742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11.011.730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11.011.730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3.757.092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190788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433.469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348744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6.160.414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760793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6.160.414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199451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4.529.970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942417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883.784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459385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059120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746.660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883412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837087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045435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450200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222594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189864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344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106" y="1412776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451C800-6983-4021-9673-A6FE8FE1C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007287"/>
              </p:ext>
            </p:extLst>
          </p:nvPr>
        </p:nvGraphicFramePr>
        <p:xfrm>
          <a:off x="536554" y="1785909"/>
          <a:ext cx="8064897" cy="2227161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2170911459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669810999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1267672353"/>
                    </a:ext>
                  </a:extLst>
                </a:gridCol>
                <a:gridCol w="3048660">
                  <a:extLst>
                    <a:ext uri="{9D8B030D-6E8A-4147-A177-3AD203B41FA5}">
                      <a16:colId xmlns:a16="http://schemas.microsoft.com/office/drawing/2014/main" val="2955935702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489331604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777397723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541150537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1723787445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2420154484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2701839582"/>
                    </a:ext>
                  </a:extLst>
                </a:gridCol>
              </a:tblGrid>
              <a:tr h="1281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62361"/>
                  </a:ext>
                </a:extLst>
              </a:tr>
              <a:tr h="3925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875439"/>
                  </a:ext>
                </a:extLst>
              </a:tr>
              <a:tr h="1682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14.031.268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7.090.130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403007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434582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322476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6.979.264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621255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3.351.994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434390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3.351.994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130953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70070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618619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 - Abeja Emprende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228012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3.627.270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030217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3.627.270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182520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914168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813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3355</TotalTime>
  <Words>1416</Words>
  <Application>Microsoft Office PowerPoint</Application>
  <PresentationFormat>Presentación en pantalla (4:3)</PresentationFormat>
  <Paragraphs>747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ABRIL DE 2021 PARTIDA 27: MINISTERIO DE LA MUJER Y LA EQUIDAD DE GÉNERO</vt:lpstr>
      <vt:lpstr>EJECUCIÓN ACUMULADA DE GASTOS A ABRIL DE 2021  PARTIDA 27 MINISTERIO DE LA MUJER Y EQUIDAD DE GÉNERO</vt:lpstr>
      <vt:lpstr>Presentación de PowerPoint</vt:lpstr>
      <vt:lpstr>Presentación de PowerPoint</vt:lpstr>
      <vt:lpstr>EJECUCIÓN ACUMULADA DE GASTOS A ABRIL DE 2021  PARTIDA 27 MINISTERIO DE LA MUJER Y EQUIDAD DE GÉNERO</vt:lpstr>
      <vt:lpstr>EJECUCIÓN ACUMULADA DE GASTOS A ABRIL DE 2021  PARTIDA 27 RESUMEN POR CAPÍTULOS</vt:lpstr>
      <vt:lpstr>EJECUCIÓN ACUMULADA DE GASTOS A ABRIL DE 2021  PARTIDA 27. CAPÍTULO 01. PROGRAMA 01:  SUBSECRETARÍA DE LA MUJER Y LA EQUIDAD DE GÉNERO</vt:lpstr>
      <vt:lpstr>EJECUCIÓN ACUMULADA DE GASTOS A ABRIL DE 2021  PARTIDA 27. CAPÍTULO 02. PROGRAMA 01:  SERVICIO NACIONAL DE LA MUJER Y LA EQUIDAD DE GÉNERO</vt:lpstr>
      <vt:lpstr>EJECUCIÓN ACUMULADA DE GASTOS A ABRIL DE 2021  PARTIDA 27. CAPÍTULO 02. PROGRAMA 02:  MUJER Y TRABAJO </vt:lpstr>
      <vt:lpstr>EJECUCIÓN ACUMULADA DE GASTOS A ABRIL DE 2021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250</cp:revision>
  <cp:lastPrinted>2019-10-06T20:09:36Z</cp:lastPrinted>
  <dcterms:created xsi:type="dcterms:W3CDTF">2016-06-23T13:38:47Z</dcterms:created>
  <dcterms:modified xsi:type="dcterms:W3CDTF">2021-06-07T01:18:48Z</dcterms:modified>
</cp:coreProperties>
</file>