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484-4F2C-99F0-0C206958D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484-4F2C-99F0-0C206958D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484-4F2C-99F0-0C206958DF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484-4F2C-99F0-0C206958DF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484-4F2C-99F0-0C206958DFAD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84-4F2C-99F0-0C206958DFAD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84-4F2C-99F0-0C206958DFAD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84-4F2C-99F0-0C206958DFAD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84-4F2C-99F0-0C206958DFAD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84-4F2C-99F0-0C206958DF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26'!$D$66:$D$70</c:f>
              <c:numCache>
                <c:formatCode>#,##0</c:formatCode>
                <c:ptCount val="5"/>
                <c:pt idx="0">
                  <c:v>28295538</c:v>
                </c:pt>
                <c:pt idx="1">
                  <c:v>350265</c:v>
                </c:pt>
                <c:pt idx="2">
                  <c:v>10639578</c:v>
                </c:pt>
                <c:pt idx="3">
                  <c:v>10393772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4-4F2C-99F0-0C206958DF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162472656430308"/>
          <c:y val="0.13724836498958201"/>
          <c:w val="0.87732313121876715"/>
          <c:h val="0.61461558158888674"/>
        </c:manualLayout>
      </c:layout>
      <c:lineChart>
        <c:grouping val="standard"/>
        <c:varyColors val="0"/>
        <c:ser>
          <c:idx val="0"/>
          <c:order val="0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26'!$D$32:$O$32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  <c:pt idx="10">
                  <c:v>0.68805170873688482</c:v>
                </c:pt>
                <c:pt idx="11">
                  <c:v>0.98214189481496639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189616428222498E-2"/>
                  <c:y val="-2.250190256664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33-4CEA-9335-F872D9B166E0}"/>
                </c:ext>
              </c:extLst>
            </c:dLbl>
            <c:dLbl>
              <c:idx val="1"/>
              <c:layout>
                <c:manualLayout>
                  <c:x val="-5.5442486277519708E-2"/>
                  <c:y val="-3.791942493115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22313546419428E-2"/>
                      <c:h val="4.99245456531214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533-4CEA-9335-F872D9B166E0}"/>
                </c:ext>
              </c:extLst>
            </c:dLbl>
            <c:dLbl>
              <c:idx val="2"/>
              <c:layout>
                <c:manualLayout>
                  <c:x val="-6.7033078518443492E-2"/>
                  <c:y val="-6.3227301606933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A9-4455-BA00-9D414EE5C91A}"/>
                </c:ext>
              </c:extLst>
            </c:dLbl>
            <c:dLbl>
              <c:idx val="3"/>
              <c:layout>
                <c:manualLayout>
                  <c:x val="-4.5378664214935589E-2"/>
                  <c:y val="-3.2336401710365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F8-42D5-80C5-A5BF2ED3BF46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1A-4909-89BA-17854EDF47C9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31-429E-8512-C963A3D40E37}"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2E-4E19-B8A2-D1033A48DC24}"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BD-4960-940F-3DE5153C9F43}"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BD-4960-940F-3DE5153C9F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26'!$D$33:$G$33</c:f>
              <c:numCache>
                <c:formatCode>0.0%</c:formatCode>
                <c:ptCount val="4"/>
                <c:pt idx="0">
                  <c:v>2.6235690408051508E-2</c:v>
                </c:pt>
                <c:pt idx="1">
                  <c:v>5.6912892581924737E-2</c:v>
                </c:pt>
                <c:pt idx="2">
                  <c:v>0.12184754748535986</c:v>
                </c:pt>
                <c:pt idx="3">
                  <c:v>0.24872585187725849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971440"/>
        <c:axId val="489971832"/>
      </c:lineChart>
      <c:catAx>
        <c:axId val="48997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9971832"/>
        <c:crosses val="autoZero"/>
        <c:auto val="1"/>
        <c:lblAlgn val="ctr"/>
        <c:lblOffset val="100"/>
        <c:tickLblSkip val="1"/>
        <c:noMultiLvlLbl val="0"/>
      </c:catAx>
      <c:valAx>
        <c:axId val="48997183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9971440"/>
        <c:crosses val="autoZero"/>
        <c:crossBetween val="between"/>
      </c:valAx>
      <c:spPr>
        <a:ln w="6350">
          <a:solidFill>
            <a:srgbClr val="4F81BD"/>
          </a:solidFill>
        </a:ln>
      </c:spPr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26'!$D$36:$O$36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  <c:pt idx="10">
                  <c:v>9.1491556733929363E-2</c:v>
                </c:pt>
                <c:pt idx="11">
                  <c:v>0.18903270235804862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26'!$D$37:$G$37</c:f>
              <c:numCache>
                <c:formatCode>0.0%</c:formatCode>
                <c:ptCount val="4"/>
                <c:pt idx="0">
                  <c:v>2.6235690408051508E-2</c:v>
                </c:pt>
                <c:pt idx="1">
                  <c:v>3.0677202173873229E-2</c:v>
                </c:pt>
                <c:pt idx="2">
                  <c:v>6.7158074472833743E-2</c:v>
                </c:pt>
                <c:pt idx="3">
                  <c:v>0.12687830439189862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90025536"/>
        <c:axId val="490019264"/>
      </c:barChart>
      <c:catAx>
        <c:axId val="49002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0019264"/>
        <c:crosses val="autoZero"/>
        <c:auto val="0"/>
        <c:lblAlgn val="ctr"/>
        <c:lblOffset val="100"/>
        <c:noMultiLvlLbl val="0"/>
      </c:catAx>
      <c:valAx>
        <c:axId val="49001926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00255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61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02128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13046"/>
              </p:ext>
            </p:extLst>
          </p:nvPr>
        </p:nvGraphicFramePr>
        <p:xfrm>
          <a:off x="590873" y="2158307"/>
          <a:ext cx="7941567" cy="3629170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88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6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5676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06875"/>
            <a:ext cx="79415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PROGRAMA:  INSTITUTO NACIONAL DEL DEPORTE FET COVID-19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073" y="157779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568888"/>
              </p:ext>
            </p:extLst>
          </p:nvPr>
        </p:nvGraphicFramePr>
        <p:xfrm>
          <a:off x="590873" y="2348878"/>
          <a:ext cx="7941567" cy="2749973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17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3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3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09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523599"/>
              </p:ext>
            </p:extLst>
          </p:nvPr>
        </p:nvGraphicFramePr>
        <p:xfrm>
          <a:off x="528176" y="1866900"/>
          <a:ext cx="7932256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773179"/>
              </p:ext>
            </p:extLst>
          </p:nvPr>
        </p:nvGraphicFramePr>
        <p:xfrm>
          <a:off x="417237" y="1866900"/>
          <a:ext cx="8210797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130589"/>
              </p:ext>
            </p:extLst>
          </p:nvPr>
        </p:nvGraphicFramePr>
        <p:xfrm>
          <a:off x="466600" y="1866900"/>
          <a:ext cx="8137848" cy="3794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01215"/>
              </p:ext>
            </p:extLst>
          </p:nvPr>
        </p:nvGraphicFramePr>
        <p:xfrm>
          <a:off x="606312" y="2125589"/>
          <a:ext cx="7350064" cy="3256830"/>
        </p:xfrm>
        <a:graphic>
          <a:graphicData uri="http://schemas.openxmlformats.org/drawingml/2006/table">
            <a:tbl>
              <a:tblPr/>
              <a:tblGrid>
                <a:gridCol w="766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5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5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0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460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29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152.994.754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159.214.809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6.220.055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39.600.839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9.452.539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15.864.119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5.673.720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6.192.743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4818394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0" y="1547306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63344BF-8D49-4EEE-9B70-B4E4E7977536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3234531"/>
          <a:ext cx="6858000" cy="1533525"/>
        </p:xfrm>
        <a:graphic>
          <a:graphicData uri="http://schemas.openxmlformats.org/drawingml/2006/table">
            <a:tbl>
              <a:tblPr/>
              <a:tblGrid>
                <a:gridCol w="658462">
                  <a:extLst>
                    <a:ext uri="{9D8B030D-6E8A-4147-A177-3AD203B41FA5}">
                      <a16:colId xmlns:a16="http://schemas.microsoft.com/office/drawing/2014/main" val="2140141053"/>
                    </a:ext>
                  </a:extLst>
                </a:gridCol>
                <a:gridCol w="291017">
                  <a:extLst>
                    <a:ext uri="{9D8B030D-6E8A-4147-A177-3AD203B41FA5}">
                      <a16:colId xmlns:a16="http://schemas.microsoft.com/office/drawing/2014/main" val="3369654132"/>
                    </a:ext>
                  </a:extLst>
                </a:gridCol>
                <a:gridCol w="2363408">
                  <a:extLst>
                    <a:ext uri="{9D8B030D-6E8A-4147-A177-3AD203B41FA5}">
                      <a16:colId xmlns:a16="http://schemas.microsoft.com/office/drawing/2014/main" val="3361655670"/>
                    </a:ext>
                  </a:extLst>
                </a:gridCol>
                <a:gridCol w="652583">
                  <a:extLst>
                    <a:ext uri="{9D8B030D-6E8A-4147-A177-3AD203B41FA5}">
                      <a16:colId xmlns:a16="http://schemas.microsoft.com/office/drawing/2014/main" val="2491534478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2190002904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849231759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1075037034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2077010633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966612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72523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6.855.454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2.212.437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4332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146.145.209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143.715.469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-2.429.740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32.316.126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21833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140.616.180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-2.429.740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32.259.078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4412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4210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 FET-Covid 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174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856266"/>
              </p:ext>
            </p:extLst>
          </p:nvPr>
        </p:nvGraphicFramePr>
        <p:xfrm>
          <a:off x="580299" y="2132852"/>
          <a:ext cx="7860248" cy="3439362"/>
        </p:xfrm>
        <a:graphic>
          <a:graphicData uri="http://schemas.openxmlformats.org/drawingml/2006/table">
            <a:tbl>
              <a:tblPr/>
              <a:tblGrid>
                <a:gridCol w="79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0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2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8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7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0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6.855.454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2.212.437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1588880,0%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1588880,0%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776883"/>
              </p:ext>
            </p:extLst>
          </p:nvPr>
        </p:nvGraphicFramePr>
        <p:xfrm>
          <a:off x="405024" y="1700815"/>
          <a:ext cx="8210801" cy="4536543"/>
        </p:xfrm>
        <a:graphic>
          <a:graphicData uri="http://schemas.openxmlformats.org/drawingml/2006/table">
            <a:tbl>
              <a:tblPr/>
              <a:tblGrid>
                <a:gridCol w="76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0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2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84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3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0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140.616.180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-2.429.740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32.259.078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7.838.678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15.749.398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52.643.085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52.952.885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14.417.627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5.496.280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146.604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829.491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272.464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240.287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857.686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1.167.486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211.506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2.144.967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958.330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4.022.449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82.353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13.405.967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13.096.167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1.331.771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6.084.691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5.774.891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-309.800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652.143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186.363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186363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7.134.913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7134913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679.628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8" y="133399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520424"/>
              </p:ext>
            </p:extLst>
          </p:nvPr>
        </p:nvGraphicFramePr>
        <p:xfrm>
          <a:off x="405023" y="1701435"/>
          <a:ext cx="8210797" cy="4247851"/>
        </p:xfrm>
        <a:graphic>
          <a:graphicData uri="http://schemas.openxmlformats.org/drawingml/2006/table">
            <a:tbl>
              <a:tblPr/>
              <a:tblGrid>
                <a:gridCol w="76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2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9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8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2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98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1.237.690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1.237.690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601.444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601.444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601.444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6.033.855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7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6.033.855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3818</TotalTime>
  <Words>1666</Words>
  <Application>Microsoft Office PowerPoint</Application>
  <PresentationFormat>Presentación en pantalla (4:3)</PresentationFormat>
  <Paragraphs>885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1_Tema de Office</vt:lpstr>
      <vt:lpstr>Tema de Office</vt:lpstr>
      <vt:lpstr>EJECUCIÓN PRESUPUESTARIA DE GASTOS ACUMULADA AL MES DE ABRIL DE 2021 PARTIDA 26: MINISTERIO DEL DEPORTE</vt:lpstr>
      <vt:lpstr>EJECUCIÓN ACUMULADA DE GASTOS A ABRIL DE 2021  PARTIDA 26 MINISTERIO DEL DEPORTE</vt:lpstr>
      <vt:lpstr>EJECUCIÓN ACUMULADA DE GASTOS A ABRIL DE 2021  PARTIDA 26 MINISTERIO DEL DEPORTE</vt:lpstr>
      <vt:lpstr>EJECUCIÓN ACUMULADA DE GASTOS A ABRIL DE 2021  PARTIDA 26 MINISTERIO DEL DEPORTE</vt:lpstr>
      <vt:lpstr>EJECUCIÓN ACUMULADA DE GASTOS A ABRIL DE 2021 PARTIDA 26 MINISTERIO DEL DEPORTE</vt:lpstr>
      <vt:lpstr>EJECUCIÓN ACUMULADA DE GASTOS A ABRIL DE 2021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308</cp:revision>
  <cp:lastPrinted>2019-06-03T14:10:49Z</cp:lastPrinted>
  <dcterms:created xsi:type="dcterms:W3CDTF">2016-06-23T13:38:47Z</dcterms:created>
  <dcterms:modified xsi:type="dcterms:W3CDTF">2021-08-09T21:21:27Z</dcterms:modified>
</cp:coreProperties>
</file>