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9" r:id="rId10"/>
    <p:sldId id="303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B5-4F41-B1B7-D9EAD0C7F2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7B5-4F41-B1B7-D9EAD0C7F2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7B5-4F41-B1B7-D9EAD0C7F2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7B5-4F41-B1B7-D9EAD0C7F2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25'!$C$57:$C$60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25'!$D$57:$D$60</c:f>
              <c:numCache>
                <c:formatCode>#,##0</c:formatCode>
                <c:ptCount val="4"/>
                <c:pt idx="0">
                  <c:v>36512849</c:v>
                </c:pt>
                <c:pt idx="1">
                  <c:v>6266418</c:v>
                </c:pt>
                <c:pt idx="2">
                  <c:v>647340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7B5-4F41-B1B7-D9EAD0C7F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258898428656869"/>
          <c:y val="0.13862224668724918"/>
          <c:w val="0.87732313121876715"/>
          <c:h val="0.61578696279986278"/>
        </c:manualLayout>
      </c:layout>
      <c:lineChart>
        <c:grouping val="standard"/>
        <c:varyColors val="0"/>
        <c:ser>
          <c:idx val="0"/>
          <c:order val="0"/>
          <c:tx>
            <c:strRef>
              <c:f>'[25.xlsx]Partida 25'!$C$30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'[25.xlsx]Partida 25'!$D$29:$O$29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25'!$D$30:$O$30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0.10777707453217089</c:v>
                </c:pt>
                <c:pt idx="2">
                  <c:v>0.19898350215564234</c:v>
                </c:pt>
                <c:pt idx="3">
                  <c:v>0.26648467363945477</c:v>
                </c:pt>
                <c:pt idx="4">
                  <c:v>0.24247706466890712</c:v>
                </c:pt>
                <c:pt idx="5">
                  <c:v>0.47613008732696305</c:v>
                </c:pt>
                <c:pt idx="6">
                  <c:v>0.5116913489043915</c:v>
                </c:pt>
                <c:pt idx="7">
                  <c:v>0.56660274795050858</c:v>
                </c:pt>
                <c:pt idx="8">
                  <c:v>0.67460958852506581</c:v>
                </c:pt>
                <c:pt idx="9">
                  <c:v>0.78218339949468119</c:v>
                </c:pt>
                <c:pt idx="10">
                  <c:v>0.86965021411443399</c:v>
                </c:pt>
                <c:pt idx="11">
                  <c:v>0.99145128569402918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DB1-4049-8D79-96A1FF94CCC4}"/>
            </c:ext>
          </c:extLst>
        </c:ser>
        <c:ser>
          <c:idx val="1"/>
          <c:order val="1"/>
          <c:tx>
            <c:strRef>
              <c:f>'[25.xlsx]Partida 25'!$C$31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'[25.xlsx]Partida 25'!$D$29:$O$29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25'!$D$31:$O$31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0.11999447678509106</c:v>
                </c:pt>
                <c:pt idx="2">
                  <c:v>0.20324800229138301</c:v>
                </c:pt>
                <c:pt idx="3">
                  <c:v>0.27105588264735025</c:v>
                </c:pt>
                <c:pt idx="4">
                  <c:v>0.34807716664696398</c:v>
                </c:pt>
                <c:pt idx="5">
                  <c:v>0.43636729415205017</c:v>
                </c:pt>
                <c:pt idx="6">
                  <c:v>0.50083265109069897</c:v>
                </c:pt>
                <c:pt idx="7">
                  <c:v>0.57145686835128362</c:v>
                </c:pt>
                <c:pt idx="8">
                  <c:v>0.66545965425717968</c:v>
                </c:pt>
                <c:pt idx="9">
                  <c:v>0.74669243299070387</c:v>
                </c:pt>
                <c:pt idx="10">
                  <c:v>0.83680553061033014</c:v>
                </c:pt>
                <c:pt idx="11">
                  <c:v>0.98497931292190677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DB1-4049-8D79-96A1FF94CCC4}"/>
            </c:ext>
          </c:extLst>
        </c:ser>
        <c:ser>
          <c:idx val="2"/>
          <c:order val="2"/>
          <c:tx>
            <c:strRef>
              <c:f>'[25.xlsx]Partida 25'!$C$32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450450450450449E-2"/>
                  <c:y val="-2.0263424518743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DB1-4049-8D79-96A1FF94CCC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966966966966967E-2"/>
                  <c:y val="-2.026342451874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DB1-4049-8D79-96A1FF94CCC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408408408408409E-2"/>
                  <c:y val="-8.1053698074975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DB1-4049-8D79-96A1FF94CCC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4474474474474514E-2"/>
                  <c:y val="-7.42983649343415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DB1-4049-8D79-96A1FF94CCC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006006006006015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DB1-4049-8D79-96A1FF94CCC4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006006006006006E-2"/>
                  <c:y val="-8.105369807497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9C9-4FE1-8CC1-219B06FF6CC5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6036036036036126E-2"/>
                  <c:y val="-4.4579533941236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E38-4FEC-AD12-EC964ED692D1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0840840840840838E-2"/>
                  <c:y val="-3.6474164133738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E38-4FEC-AD12-EC964ED692D1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7657657657657659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E38-4FEC-AD12-EC964ED692D1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7.2072072072072155E-2"/>
                  <c:y val="-1.621073961499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978-4461-A49C-12A882CFD90B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6.966966966966967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56E-4031-A898-9FCC263C77C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'[25.xlsx]Partida 25'!$D$29:$O$29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25'!$D$32:$G$32</c:f>
              <c:numCache>
                <c:formatCode>0.0%</c:formatCode>
                <c:ptCount val="4"/>
                <c:pt idx="0">
                  <c:v>6.3848132222956183E-2</c:v>
                </c:pt>
                <c:pt idx="1">
                  <c:v>0.13565779982251658</c:v>
                </c:pt>
                <c:pt idx="2">
                  <c:v>0.23028067173319614</c:v>
                </c:pt>
                <c:pt idx="3">
                  <c:v>0.29889960150086942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DB1-4049-8D79-96A1FF94C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1044016"/>
        <c:axId val="291038528"/>
      </c:lineChart>
      <c:catAx>
        <c:axId val="29104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91038528"/>
        <c:crosses val="autoZero"/>
        <c:auto val="1"/>
        <c:lblAlgn val="ctr"/>
        <c:lblOffset val="100"/>
        <c:tickLblSkip val="1"/>
        <c:noMultiLvlLbl val="0"/>
      </c:catAx>
      <c:valAx>
        <c:axId val="29103852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91044016"/>
        <c:crosses val="autoZero"/>
        <c:crossBetween val="between"/>
      </c:valAx>
      <c:spPr>
        <a:ln>
          <a:solidFill>
            <a:srgbClr val="4F81BD">
              <a:alpha val="50000"/>
            </a:srgbClr>
          </a:solidFill>
        </a:ln>
      </c:spPr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'[25.xlsx]Partida 25'!$C$34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  <a:ln>
              <a:solidFill>
                <a:srgbClr val="9BBB5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'[25.xlsx]Partida 25'!$D$33:$O$33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25'!$D$34:$O$34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5.4080495431206098E-2</c:v>
                </c:pt>
                <c:pt idx="2">
                  <c:v>9.1615947666138217E-2</c:v>
                </c:pt>
                <c:pt idx="3">
                  <c:v>6.8362260798616376E-2</c:v>
                </c:pt>
                <c:pt idx="4">
                  <c:v>5.1200474101165148E-2</c:v>
                </c:pt>
                <c:pt idx="5">
                  <c:v>0.23365302265805596</c:v>
                </c:pt>
                <c:pt idx="6">
                  <c:v>4.8591402796027729E-2</c:v>
                </c:pt>
                <c:pt idx="7">
                  <c:v>5.5024224094885582E-2</c:v>
                </c:pt>
                <c:pt idx="8">
                  <c:v>0.10800684057455731</c:v>
                </c:pt>
                <c:pt idx="9">
                  <c:v>0.10757381096961534</c:v>
                </c:pt>
                <c:pt idx="10">
                  <c:v>8.7466814619752795E-2</c:v>
                </c:pt>
                <c:pt idx="11">
                  <c:v>0.1153228921979661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D0-4A12-BA41-2E7FCA0FAA5B}"/>
            </c:ext>
          </c:extLst>
        </c:ser>
        <c:ser>
          <c:idx val="1"/>
          <c:order val="1"/>
          <c:tx>
            <c:strRef>
              <c:f>'[25.xlsx]Partida 25'!$C$35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'[25.xlsx]Partida 25'!$D$33:$O$33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25'!$D$35:$O$35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7.0657576245443193E-2</c:v>
                </c:pt>
                <c:pt idx="2">
                  <c:v>8.3339101526710591E-2</c:v>
                </c:pt>
                <c:pt idx="3">
                  <c:v>6.3688735684575434E-2</c:v>
                </c:pt>
                <c:pt idx="4">
                  <c:v>6.744858436359831E-2</c:v>
                </c:pt>
                <c:pt idx="5">
                  <c:v>8.8290127505086205E-2</c:v>
                </c:pt>
                <c:pt idx="6">
                  <c:v>6.4869298467868181E-2</c:v>
                </c:pt>
                <c:pt idx="7">
                  <c:v>7.0624217260584682E-2</c:v>
                </c:pt>
                <c:pt idx="8">
                  <c:v>0.11780805758023258</c:v>
                </c:pt>
                <c:pt idx="9">
                  <c:v>8.064190539980319E-2</c:v>
                </c:pt>
                <c:pt idx="10">
                  <c:v>9.011309761962627E-2</c:v>
                </c:pt>
                <c:pt idx="11">
                  <c:v>0.22091987010996827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D0-4A12-BA41-2E7FCA0FAA5B}"/>
            </c:ext>
          </c:extLst>
        </c:ser>
        <c:ser>
          <c:idx val="2"/>
          <c:order val="2"/>
          <c:tx>
            <c:strRef>
              <c:f>'[25.xlsx]Partida 25'!$C$36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'[25.xlsx]Partida 25'!$D$33:$O$33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25'!$D$36:$G$36</c:f>
              <c:numCache>
                <c:formatCode>0.0%</c:formatCode>
                <c:ptCount val="4"/>
                <c:pt idx="0">
                  <c:v>6.3848132222956183E-2</c:v>
                </c:pt>
                <c:pt idx="1">
                  <c:v>7.1809667599560395E-2</c:v>
                </c:pt>
                <c:pt idx="2">
                  <c:v>0.1018822539613161</c:v>
                </c:pt>
                <c:pt idx="3">
                  <c:v>6.8618929767673267E-2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D0-4A12-BA41-2E7FCA0FA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291044800"/>
        <c:axId val="291045192"/>
      </c:barChart>
      <c:catAx>
        <c:axId val="29104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91045192"/>
        <c:crosses val="autoZero"/>
        <c:auto val="0"/>
        <c:lblAlgn val="ctr"/>
        <c:lblOffset val="100"/>
        <c:noMultiLvlLbl val="0"/>
      </c:catAx>
      <c:valAx>
        <c:axId val="29104519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291044800"/>
        <c:crosses val="autoZero"/>
        <c:crossBetween val="between"/>
      </c:valAx>
      <c:spPr>
        <a:ln>
          <a:noFill/>
        </a:ln>
      </c:spPr>
    </c:plotArea>
    <c:legend>
      <c:legendPos val="b"/>
      <c:overlay val="0"/>
      <c:txPr>
        <a:bodyPr/>
        <a:lstStyle/>
        <a:p>
          <a:pPr>
            <a:defRPr sz="9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10-06-2021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10-06-2021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10-06-2021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10-06-2021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10-06-2021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10-06-2021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10-06-2021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4EA42A0F-73C0-44E1-A9A0-753DE102D01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10-06-2021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2134A48-332F-4EEB-B18D-34B72C3DC7B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ABRIL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mayo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235" y="6209629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661035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721734"/>
              </p:ext>
            </p:extLst>
          </p:nvPr>
        </p:nvGraphicFramePr>
        <p:xfrm>
          <a:off x="590872" y="2035426"/>
          <a:ext cx="7869561" cy="3705906"/>
        </p:xfrm>
        <a:graphic>
          <a:graphicData uri="http://schemas.openxmlformats.org/drawingml/2006/table">
            <a:tbl>
              <a:tblPr/>
              <a:tblGrid>
                <a:gridCol w="369463"/>
                <a:gridCol w="369463"/>
                <a:gridCol w="369463"/>
                <a:gridCol w="2541905"/>
                <a:gridCol w="857154"/>
                <a:gridCol w="786956"/>
                <a:gridCol w="831292"/>
                <a:gridCol w="842375"/>
                <a:gridCol w="901490"/>
              </a:tblGrid>
              <a:tr h="2263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930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70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12.514.782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4.358.081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8.872.875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8.872.875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3.015.752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396.555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171.519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Alta Complejidad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275.564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2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650.796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650.796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xmlns="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613510"/>
              </p:ext>
            </p:extLst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AB6191F5-74D7-40CE-9B21-B539E13229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006469"/>
              </p:ext>
            </p:extLst>
          </p:nvPr>
        </p:nvGraphicFramePr>
        <p:xfrm>
          <a:off x="421821" y="2057400"/>
          <a:ext cx="8038611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7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1 Gráfico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67140"/>
              </p:ext>
            </p:extLst>
          </p:nvPr>
        </p:nvGraphicFramePr>
        <p:xfrm>
          <a:off x="414337" y="1862137"/>
          <a:ext cx="8210797" cy="4087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79715" y="768659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4269962"/>
              </p:ext>
            </p:extLst>
          </p:nvPr>
        </p:nvGraphicFramePr>
        <p:xfrm>
          <a:off x="479715" y="1862137"/>
          <a:ext cx="8207085" cy="3655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757735"/>
            <a:ext cx="730951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2832" y="5603638"/>
            <a:ext cx="6572044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652491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615439"/>
              </p:ext>
            </p:extLst>
          </p:nvPr>
        </p:nvGraphicFramePr>
        <p:xfrm>
          <a:off x="683570" y="2153796"/>
          <a:ext cx="7309512" cy="3291429"/>
        </p:xfrm>
        <a:graphic>
          <a:graphicData uri="http://schemas.openxmlformats.org/drawingml/2006/table">
            <a:tbl>
              <a:tblPr/>
              <a:tblGrid>
                <a:gridCol w="382096"/>
                <a:gridCol w="2842800"/>
                <a:gridCol w="840613"/>
                <a:gridCol w="859718"/>
                <a:gridCol w="718342"/>
                <a:gridCol w="871181"/>
                <a:gridCol w="794762"/>
              </a:tblGrid>
              <a:tr h="2742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20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68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60.866.526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64.307.794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3.441.268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19.221.574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36.512.849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36.505.685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12.348.766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6.266.418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6.266.418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13.048.430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13.021.430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33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3.437.767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3.434.767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3.285.880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33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7" y="73828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414338" y="1578670"/>
            <a:ext cx="7498704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Programas Partida 25 Ministerio Medio Ambiente. en miles de pesos de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414337" y="4565883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94162"/>
              </p:ext>
            </p:extLst>
          </p:nvPr>
        </p:nvGraphicFramePr>
        <p:xfrm>
          <a:off x="414334" y="2395177"/>
          <a:ext cx="8210800" cy="2041934"/>
        </p:xfrm>
        <a:graphic>
          <a:graphicData uri="http://schemas.openxmlformats.org/drawingml/2006/table">
            <a:tbl>
              <a:tblPr/>
              <a:tblGrid>
                <a:gridCol w="418919"/>
                <a:gridCol w="418919"/>
                <a:gridCol w="2664320"/>
                <a:gridCol w="921620"/>
                <a:gridCol w="904864"/>
                <a:gridCol w="871350"/>
                <a:gridCol w="988647"/>
                <a:gridCol w="1022161"/>
              </a:tblGrid>
              <a:tr h="2816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625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92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36.353.512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9.552.204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1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378.891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5.311.289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6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12.514.782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4.358.081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32366" y="6627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0835" y="145216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F1D480C-4E1A-4104-B7A1-AB92466C81DA}"/>
              </a:ext>
            </a:extLst>
          </p:cNvPr>
          <p:cNvSpPr txBox="1"/>
          <p:nvPr/>
        </p:nvSpPr>
        <p:spPr>
          <a:xfrm>
            <a:off x="6228184" y="1428580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1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271160"/>
              </p:ext>
            </p:extLst>
          </p:nvPr>
        </p:nvGraphicFramePr>
        <p:xfrm>
          <a:off x="432366" y="1752605"/>
          <a:ext cx="8210797" cy="4441027"/>
        </p:xfrm>
        <a:graphic>
          <a:graphicData uri="http://schemas.openxmlformats.org/drawingml/2006/table">
            <a:tbl>
              <a:tblPr/>
              <a:tblGrid>
                <a:gridCol w="299227"/>
                <a:gridCol w="299227"/>
                <a:gridCol w="299227"/>
                <a:gridCol w="3375285"/>
                <a:gridCol w="801929"/>
                <a:gridCol w="801929"/>
                <a:gridCol w="801929"/>
                <a:gridCol w="801929"/>
                <a:gridCol w="730115"/>
              </a:tblGrid>
              <a:tr h="1565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93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54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36.353.512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2.385.572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9.552.204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16.564.327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16.562.654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5.545.860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2.997.652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2.997.652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786.273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9.754.712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9.754.712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866.556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9.499.014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9.499.014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834.571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544.987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544.987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120.127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120.127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90.670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90.670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4.875.271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4.875.271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336.742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223.840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223.840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Recuperación Ambiental y Social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1.049.085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1.049.085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78.556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Descontaminación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1.745.915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1.745.915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221.936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25, Conferencia de las Partes N° 25 de la Convención Marco de las Naciones Unidas sobre Cambio Climático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26.228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Medioambientales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564.997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564.997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139.933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y Humedales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222.772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222.772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230.514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230.514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6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Mundial de Información en Biodiversidad (GBIF)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32.013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3321E63-CB79-42D7-9C32-4A55698D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3E0DB092-FE24-472B-987E-5DC1D73CC7BD}"/>
              </a:ext>
            </a:extLst>
          </p:cNvPr>
          <p:cNvSpPr txBox="1">
            <a:spLocks/>
          </p:cNvSpPr>
          <p:nvPr/>
        </p:nvSpPr>
        <p:spPr>
          <a:xfrm>
            <a:off x="432366" y="6627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2588BB26-BBAD-4212-B749-11DBCAC1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B112B0A7-6238-4CA4-AB72-711825C8F687}"/>
              </a:ext>
            </a:extLst>
          </p:cNvPr>
          <p:cNvSpPr txBox="1">
            <a:spLocks/>
          </p:cNvSpPr>
          <p:nvPr/>
        </p:nvSpPr>
        <p:spPr>
          <a:xfrm>
            <a:off x="432366" y="137368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E39F8613-7524-4FCA-861D-7FBE0C683BA5}"/>
              </a:ext>
            </a:extLst>
          </p:cNvPr>
          <p:cNvSpPr txBox="1"/>
          <p:nvPr/>
        </p:nvSpPr>
        <p:spPr>
          <a:xfrm>
            <a:off x="6300192" y="1383588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2 de 2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739545"/>
              </p:ext>
            </p:extLst>
          </p:nvPr>
        </p:nvGraphicFramePr>
        <p:xfrm>
          <a:off x="482633" y="1705827"/>
          <a:ext cx="8160533" cy="4566029"/>
        </p:xfrm>
        <a:graphic>
          <a:graphicData uri="http://schemas.openxmlformats.org/drawingml/2006/table">
            <a:tbl>
              <a:tblPr/>
              <a:tblGrid>
                <a:gridCol w="297396"/>
                <a:gridCol w="297396"/>
                <a:gridCol w="297396"/>
                <a:gridCol w="3354620"/>
                <a:gridCol w="797020"/>
                <a:gridCol w="797020"/>
                <a:gridCol w="797020"/>
                <a:gridCol w="797020"/>
                <a:gridCol w="725645"/>
              </a:tblGrid>
              <a:tr h="1704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97" marR="8997" marT="8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97" marR="8997" marT="8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57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8.393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8.393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10.491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10.491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Estocolmo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17.576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17.576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- ONUMA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13.638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13.638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RAMSAR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13.587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Montreal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Investigación del Cambio Global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Viena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2.955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Kioto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Rotterdam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10.857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10.857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5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78.982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78.982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91.831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91.831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(Programa 05) - Residuos Sólidos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2.386.562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2.385.562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2.261.684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2.386.562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2.385.562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2.261.684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0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97" marR="8997" marT="89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97" marR="8997" marT="89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08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504" y="6335049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504" y="165397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794772"/>
              </p:ext>
            </p:extLst>
          </p:nvPr>
        </p:nvGraphicFramePr>
        <p:xfrm>
          <a:off x="580297" y="1988840"/>
          <a:ext cx="7860250" cy="4324904"/>
        </p:xfrm>
        <a:graphic>
          <a:graphicData uri="http://schemas.openxmlformats.org/drawingml/2006/table">
            <a:tbl>
              <a:tblPr/>
              <a:tblGrid>
                <a:gridCol w="357122"/>
                <a:gridCol w="357122"/>
                <a:gridCol w="357122"/>
                <a:gridCol w="3028392"/>
                <a:gridCol w="799953"/>
                <a:gridCol w="771382"/>
                <a:gridCol w="589251"/>
                <a:gridCol w="728529"/>
                <a:gridCol w="871377"/>
              </a:tblGrid>
              <a:tr h="1932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19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36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15.439.500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5.311.289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11.075.647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11.070.156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3.787.154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2.098.842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602.938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2.098.842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602.938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6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1.409.201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716.641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716.641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138.936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65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3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3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32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2642</TotalTime>
  <Words>1441</Words>
  <Application>Microsoft Office PowerPoint</Application>
  <PresentationFormat>Presentación en pantalla (4:3)</PresentationFormat>
  <Paragraphs>823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1_Tema de Office</vt:lpstr>
      <vt:lpstr>Tema de Office</vt:lpstr>
      <vt:lpstr>EJECUCIÓN ACUMULADA DE GASTOS PRESUPUESTARIOS ABRIL DE 2021 PARTIDA 25: MINISTERIO DE MEDIO AMBIENTE</vt:lpstr>
      <vt:lpstr>EJECUCIÓN PRESUPUESTARIA DE GASTOS ACUMULADA A ABRIL DE 2021 PARTIDA 25 MINISTERIO DEL MEDIO AMBIENTE</vt:lpstr>
      <vt:lpstr>EJECUCIÓN PRESUPUESTARIA DE GASTOS ACUMULADA A ABRIL DE 2021 PARTIDA 25 MINISTERIO DEL MEDIO AMBIENTE</vt:lpstr>
      <vt:lpstr>COMPORTAMIENTO DE LA EJECUCIÓN ACUMULADA DE GASTOS A ABRIL DE 2021 PARTIDA 25 MINISTERIO DE MEDIO AMBIENTE</vt:lpstr>
      <vt:lpstr>EJECUCIÓN ACUMULADA DE GASTOS A ABRIL DE 2021 PARTIDA 25 MINISTERIO DEL MEDIO AMBIENTE</vt:lpstr>
      <vt:lpstr>EJECUCIÓN PRESUPUESTARIA DE GASTOS ACUMULADA A ABRIL DE 2021 PARTIDA 25 MINISTERIO DEL MEDIO AMBIENTE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271</cp:revision>
  <cp:lastPrinted>2019-06-06T21:54:24Z</cp:lastPrinted>
  <dcterms:created xsi:type="dcterms:W3CDTF">2016-06-23T13:38:47Z</dcterms:created>
  <dcterms:modified xsi:type="dcterms:W3CDTF">2021-06-11T02:03:19Z</dcterms:modified>
</cp:coreProperties>
</file>