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8A6-4AA0-8962-7D368A8333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8A6-4AA0-8962-7D368A8333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8A6-4AA0-8962-7D368A8333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8A6-4AA0-8962-7D368A8333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8A6-4AA0-8962-7D368A8333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8A6-4AA0-8962-7D368A8333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C8A6-4AA0-8962-7D368A833393}"/>
              </c:ext>
            </c:extLst>
          </c:dPt>
          <c:dLbls>
            <c:dLbl>
              <c:idx val="0"/>
              <c:layout>
                <c:manualLayout>
                  <c:x val="-6.636777341995749E-2"/>
                  <c:y val="-0.155463498759072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A6-4AA0-8962-7D368A8333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22'!$C$63:$C$66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22'!$D$63:$D$66</c:f>
              <c:numCache>
                <c:formatCode>_-* #,##0_-;\-* #,##0_-;_-* "-"??_-;_-@_-</c:formatCode>
                <c:ptCount val="4"/>
                <c:pt idx="0">
                  <c:v>15649360</c:v>
                </c:pt>
                <c:pt idx="1">
                  <c:v>3228414</c:v>
                </c:pt>
                <c:pt idx="2">
                  <c:v>171900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8A6-4AA0-8962-7D368A8333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8391326815142274E-2"/>
          <c:y val="0.12704157542437372"/>
          <c:w val="0.83906810040197588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'[22.xlsx]Partida 22'!$C$30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22'!$D$30:$O$30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4BA-4EFC-A0C4-7067C7D40CFC}"/>
            </c:ext>
          </c:extLst>
        </c:ser>
        <c:ser>
          <c:idx val="1"/>
          <c:order val="1"/>
          <c:tx>
            <c:strRef>
              <c:f>'[22.xlsx]Partida 22'!$C$31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22'!$D$31:$O$31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0.12708940516152498</c:v>
                </c:pt>
                <c:pt idx="2">
                  <c:v>0.2068343897424193</c:v>
                </c:pt>
                <c:pt idx="3">
                  <c:v>0.27796543315930206</c:v>
                </c:pt>
                <c:pt idx="4">
                  <c:v>0.36590023767308416</c:v>
                </c:pt>
                <c:pt idx="5">
                  <c:v>0.45483567417761234</c:v>
                </c:pt>
                <c:pt idx="6">
                  <c:v>0.51898831414800917</c:v>
                </c:pt>
                <c:pt idx="7">
                  <c:v>0.5857922832201945</c:v>
                </c:pt>
                <c:pt idx="8">
                  <c:v>0.66416725490043982</c:v>
                </c:pt>
                <c:pt idx="9">
                  <c:v>0.74387574951325275</c:v>
                </c:pt>
                <c:pt idx="10">
                  <c:v>0.81732502307686339</c:v>
                </c:pt>
                <c:pt idx="11">
                  <c:v>0.96551232917278684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4BA-4EFC-A0C4-7067C7D40CFC}"/>
            </c:ext>
          </c:extLst>
        </c:ser>
        <c:ser>
          <c:idx val="2"/>
          <c:order val="2"/>
          <c:tx>
            <c:strRef>
              <c:f>'[22.xlsx]Partida 22'!$C$32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6364469277300172E-2"/>
                  <c:y val="-1.9578742484655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4BA-4EFC-A0C4-7067C7D40CFC}"/>
                </c:ext>
              </c:extLst>
            </c:dLbl>
            <c:dLbl>
              <c:idx val="1"/>
              <c:layout>
                <c:manualLayout>
                  <c:x val="-6.9251733893717055E-2"/>
                  <c:y val="-4.90268932134610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4BA-4EFC-A0C4-7067C7D40CFC}"/>
                </c:ext>
              </c:extLst>
            </c:dLbl>
            <c:dLbl>
              <c:idx val="2"/>
              <c:layout>
                <c:manualLayout>
                  <c:x val="-6.9867026855561232E-2"/>
                  <c:y val="-1.7776017642765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4BA-4EFC-A0C4-7067C7D40CFC}"/>
                </c:ext>
              </c:extLst>
            </c:dLbl>
            <c:dLbl>
              <c:idx val="3"/>
              <c:layout>
                <c:manualLayout>
                  <c:x val="-6.9955291867805469E-2"/>
                  <c:y val="-3.719260910995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4BA-4EFC-A0C4-7067C7D40CFC}"/>
                </c:ext>
              </c:extLst>
            </c:dLbl>
            <c:dLbl>
              <c:idx val="4"/>
              <c:layout>
                <c:manualLayout>
                  <c:x val="-6.9602820115321845E-2"/>
                  <c:y val="-5.49814409293520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4BA-4EFC-A0C4-7067C7D40CFC}"/>
                </c:ext>
              </c:extLst>
            </c:dLbl>
            <c:dLbl>
              <c:idx val="5"/>
              <c:layout>
                <c:manualLayout>
                  <c:x val="-8.31708901884340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DF-4F39-99BD-FBEDA570F80F}"/>
                </c:ext>
              </c:extLst>
            </c:dLbl>
            <c:dLbl>
              <c:idx val="6"/>
              <c:layout>
                <c:manualLayout>
                  <c:x val="-8.8369070825211268E-2"/>
                  <c:y val="-1.9723865877712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933-4B13-A4DB-3FF376FD5359}"/>
                </c:ext>
              </c:extLst>
            </c:dLbl>
            <c:dLbl>
              <c:idx val="7"/>
              <c:layout>
                <c:manualLayout>
                  <c:x val="-6.4977257959714096E-2"/>
                  <c:y val="-1.5779092702169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6E-4D91-AABA-94B872BCBC82}"/>
                </c:ext>
              </c:extLst>
            </c:dLbl>
            <c:dLbl>
              <c:idx val="8"/>
              <c:layout>
                <c:manualLayout>
                  <c:x val="-6.757634827810266E-2"/>
                  <c:y val="-1.9723865877712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6E-4D91-AABA-94B872BCBC82}"/>
                </c:ext>
              </c:extLst>
            </c:dLbl>
            <c:dLbl>
              <c:idx val="9"/>
              <c:layout>
                <c:manualLayout>
                  <c:x val="-8.057179987004548E-2"/>
                  <c:y val="-7.889546351084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66E-4D91-AABA-94B872BCBC82}"/>
                </c:ext>
              </c:extLst>
            </c:dLbl>
            <c:dLbl>
              <c:idx val="10"/>
              <c:layout>
                <c:manualLayout>
                  <c:x val="-5.1981806367771277E-2"/>
                  <c:y val="-1.1834319526627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A89-43CF-BB25-07B7D3F4B9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22'!$D$32:$G$32</c:f>
              <c:numCache>
                <c:formatCode>0.0%</c:formatCode>
                <c:ptCount val="4"/>
                <c:pt idx="0">
                  <c:v>6.1999081205697477E-2</c:v>
                </c:pt>
                <c:pt idx="1">
                  <c:v>0.14344221939829116</c:v>
                </c:pt>
                <c:pt idx="2">
                  <c:v>0.19725156944478328</c:v>
                </c:pt>
                <c:pt idx="3">
                  <c:v>0.2398769986059624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4BA-4EFC-A0C4-7067C7D40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9978008"/>
        <c:axId val="459981536"/>
      </c:lineChart>
      <c:catAx>
        <c:axId val="459978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9981536"/>
        <c:crosses val="autoZero"/>
        <c:auto val="1"/>
        <c:lblAlgn val="ctr"/>
        <c:lblOffset val="100"/>
        <c:tickLblSkip val="1"/>
        <c:noMultiLvlLbl val="0"/>
      </c:catAx>
      <c:valAx>
        <c:axId val="459981536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9978008"/>
        <c:crosses val="autoZero"/>
        <c:crossBetween val="between"/>
      </c:valAx>
      <c:spPr>
        <a:ln w="6350">
          <a:solidFill>
            <a:sysClr val="windowText" lastClr="000000"/>
          </a:solidFill>
        </a:ln>
      </c:spPr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'[22.xlsx]Partida 22'!$C$34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22'!$D$34:$O$34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96-4250-BD41-E542AEF4BF33}"/>
            </c:ext>
          </c:extLst>
        </c:ser>
        <c:ser>
          <c:idx val="1"/>
          <c:order val="1"/>
          <c:tx>
            <c:strRef>
              <c:f>'[22.xlsx]Partida 22'!$C$35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22'!$D$35:$O$35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7.6302225169117582E-2</c:v>
                </c:pt>
                <c:pt idx="2">
                  <c:v>7.9870314693903724E-2</c:v>
                </c:pt>
                <c:pt idx="3">
                  <c:v>6.5930604734010037E-2</c:v>
                </c:pt>
                <c:pt idx="4">
                  <c:v>7.7902313588928365E-2</c:v>
                </c:pt>
                <c:pt idx="5">
                  <c:v>8.8935436504528148E-2</c:v>
                </c:pt>
                <c:pt idx="6">
                  <c:v>6.4070539505987942E-2</c:v>
                </c:pt>
                <c:pt idx="7">
                  <c:v>6.6803969072185318E-2</c:v>
                </c:pt>
                <c:pt idx="8">
                  <c:v>8.9206155898756564E-2</c:v>
                </c:pt>
                <c:pt idx="9">
                  <c:v>7.9708494612812889E-2</c:v>
                </c:pt>
                <c:pt idx="10">
                  <c:v>7.3449273563610695E-2</c:v>
                </c:pt>
                <c:pt idx="11">
                  <c:v>0.16625981058929226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96-4250-BD41-E542AEF4BF33}"/>
            </c:ext>
          </c:extLst>
        </c:ser>
        <c:ser>
          <c:idx val="2"/>
          <c:order val="2"/>
          <c:tx>
            <c:strRef>
              <c:f>'[22.xlsx]Partida 22'!$C$36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22'!$D$36:$G$36</c:f>
              <c:numCache>
                <c:formatCode>0.0%</c:formatCode>
                <c:ptCount val="4"/>
                <c:pt idx="0">
                  <c:v>6.1999081205697477E-2</c:v>
                </c:pt>
                <c:pt idx="1">
                  <c:v>8.1661448837097778E-2</c:v>
                </c:pt>
                <c:pt idx="2">
                  <c:v>5.9179964113436366E-2</c:v>
                </c:pt>
                <c:pt idx="3">
                  <c:v>5.1368375621824516E-2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E96-4250-BD41-E542AEF4BF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59986240"/>
        <c:axId val="459985456"/>
      </c:barChart>
      <c:catAx>
        <c:axId val="459986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59985456"/>
        <c:crosses val="autoZero"/>
        <c:auto val="0"/>
        <c:lblAlgn val="ctr"/>
        <c:lblOffset val="100"/>
        <c:noMultiLvlLbl val="0"/>
      </c:catAx>
      <c:valAx>
        <c:axId val="459985456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59986240"/>
        <c:crosses val="autoZero"/>
        <c:crossBetween val="between"/>
      </c:valAx>
      <c:spPr>
        <a:ln w="6350"/>
      </c:spPr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EBBF33B-57D4-403B-9F13-05DB1A99114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ABRIL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mayo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9" y="5379275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887814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LABORATORIO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600722"/>
              </p:ext>
            </p:extLst>
          </p:nvPr>
        </p:nvGraphicFramePr>
        <p:xfrm>
          <a:off x="589611" y="2361685"/>
          <a:ext cx="7860247" cy="2579482"/>
        </p:xfrm>
        <a:graphic>
          <a:graphicData uri="http://schemas.openxmlformats.org/drawingml/2006/table">
            <a:tbl>
              <a:tblPr/>
              <a:tblGrid>
                <a:gridCol w="843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5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1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51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26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12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11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9" y="5379275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887814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CONVENCIÓN CONSTITUCIONAL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0" y="1803110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466662"/>
              </p:ext>
            </p:extLst>
          </p:nvPr>
        </p:nvGraphicFramePr>
        <p:xfrm>
          <a:off x="589608" y="2102776"/>
          <a:ext cx="7801420" cy="3276498"/>
        </p:xfrm>
        <a:graphic>
          <a:graphicData uri="http://schemas.openxmlformats.org/drawingml/2006/table">
            <a:tbl>
              <a:tblPr/>
              <a:tblGrid>
                <a:gridCol w="836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1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1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8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69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69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6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69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95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83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0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0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7.606.736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3.753.328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3.753.328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858.533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8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Asignaciones Art. 134, inc. Final, CPR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8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ciudadana y Difusión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8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8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8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8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8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8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83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Sede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60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1" y="69756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73945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4008028"/>
              </p:ext>
            </p:extLst>
          </p:nvPr>
        </p:nvGraphicFramePr>
        <p:xfrm>
          <a:off x="457200" y="1819274"/>
          <a:ext cx="8229599" cy="3841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7611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6507174"/>
              </p:ext>
            </p:extLst>
          </p:nvPr>
        </p:nvGraphicFramePr>
        <p:xfrm>
          <a:off x="467544" y="1905000"/>
          <a:ext cx="8219255" cy="3756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010" y="5183086"/>
            <a:ext cx="7848872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37773" y="1725139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193892"/>
              </p:ext>
            </p:extLst>
          </p:nvPr>
        </p:nvGraphicFramePr>
        <p:xfrm>
          <a:off x="487840" y="2071416"/>
          <a:ext cx="7764398" cy="3111672"/>
        </p:xfrm>
        <a:graphic>
          <a:graphicData uri="http://schemas.openxmlformats.org/drawingml/2006/table">
            <a:tbl>
              <a:tblPr/>
              <a:tblGrid>
                <a:gridCol w="831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33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8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80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80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6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663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93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6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21.859.082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23.846.559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1.987.477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5.720.241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15.649.360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16.064.602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3.657.221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3.228.414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4.068.822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840.408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369.489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864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14862" y="5369107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15" y="1878568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B8CF500-BE6B-48B7-9E83-865EE22F01CD}"/>
              </a:ext>
            </a:extLst>
          </p:cNvPr>
          <p:cNvGraphicFramePr>
            <a:graphicFrameLocks noGrp="1"/>
          </p:cNvGraphicFramePr>
          <p:nvPr/>
        </p:nvGraphicFramePr>
        <p:xfrm>
          <a:off x="819150" y="2886869"/>
          <a:ext cx="7505700" cy="1952625"/>
        </p:xfrm>
        <a:graphic>
          <a:graphicData uri="http://schemas.openxmlformats.org/drawingml/2006/table">
            <a:tbl>
              <a:tblPr/>
              <a:tblGrid>
                <a:gridCol w="794756">
                  <a:extLst>
                    <a:ext uri="{9D8B030D-6E8A-4147-A177-3AD203B41FA5}">
                      <a16:colId xmlns:a16="http://schemas.microsoft.com/office/drawing/2014/main" val="1853750178"/>
                    </a:ext>
                  </a:extLst>
                </a:gridCol>
                <a:gridCol w="293585">
                  <a:extLst>
                    <a:ext uri="{9D8B030D-6E8A-4147-A177-3AD203B41FA5}">
                      <a16:colId xmlns:a16="http://schemas.microsoft.com/office/drawing/2014/main" val="1464578888"/>
                    </a:ext>
                  </a:extLst>
                </a:gridCol>
                <a:gridCol w="2526613">
                  <a:extLst>
                    <a:ext uri="{9D8B030D-6E8A-4147-A177-3AD203B41FA5}">
                      <a16:colId xmlns:a16="http://schemas.microsoft.com/office/drawing/2014/main" val="3935572738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360507484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3985268181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2457287304"/>
                    </a:ext>
                  </a:extLst>
                </a:gridCol>
                <a:gridCol w="794756">
                  <a:extLst>
                    <a:ext uri="{9D8B030D-6E8A-4147-A177-3AD203B41FA5}">
                      <a16:colId xmlns:a16="http://schemas.microsoft.com/office/drawing/2014/main" val="3416219021"/>
                    </a:ext>
                  </a:extLst>
                </a:gridCol>
                <a:gridCol w="711722">
                  <a:extLst>
                    <a:ext uri="{9D8B030D-6E8A-4147-A177-3AD203B41FA5}">
                      <a16:colId xmlns:a16="http://schemas.microsoft.com/office/drawing/2014/main" val="3092069346"/>
                    </a:ext>
                  </a:extLst>
                </a:gridCol>
              </a:tblGrid>
              <a:tr h="152400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138880"/>
                  </a:ext>
                </a:extLst>
              </a:tr>
              <a:tr h="466725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05373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13.716.105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14.805.099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1.088.994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4.608.922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787175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9.122.327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2.779.813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347297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367715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1.387.353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437708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204392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Constitucional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095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173787"/>
            <a:ext cx="7833675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06382" y="166989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411112"/>
              </p:ext>
            </p:extLst>
          </p:nvPr>
        </p:nvGraphicFramePr>
        <p:xfrm>
          <a:off x="606381" y="1952638"/>
          <a:ext cx="7942832" cy="4284670"/>
        </p:xfrm>
        <a:graphic>
          <a:graphicData uri="http://schemas.openxmlformats.org/drawingml/2006/table">
            <a:tbl>
              <a:tblPr/>
              <a:tblGrid>
                <a:gridCol w="728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097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85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85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5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23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43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68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0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9.122.327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377.946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2.779.813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7.526.593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7.701.835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175.242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2.384.463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1.155.596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1.137.471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-18.125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191.667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8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4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36.554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21.625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43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139.745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8261" y="5229200"/>
            <a:ext cx="7964776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8261" y="1714103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082164"/>
              </p:ext>
            </p:extLst>
          </p:nvPr>
        </p:nvGraphicFramePr>
        <p:xfrm>
          <a:off x="632272" y="2002136"/>
          <a:ext cx="7848876" cy="3011039"/>
        </p:xfrm>
        <a:graphic>
          <a:graphicData uri="http://schemas.openxmlformats.org/drawingml/2006/table">
            <a:tbl>
              <a:tblPr/>
              <a:tblGrid>
                <a:gridCol w="821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18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0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0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03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525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38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9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5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1.390.991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2.276.726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620.247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1.423.419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1.423.419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460.276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4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4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9" y="5379275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ABRIL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206084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306882"/>
              </p:ext>
            </p:extLst>
          </p:nvPr>
        </p:nvGraphicFramePr>
        <p:xfrm>
          <a:off x="589611" y="2492897"/>
          <a:ext cx="7860247" cy="2736300"/>
        </p:xfrm>
        <a:graphic>
          <a:graphicData uri="http://schemas.openxmlformats.org/drawingml/2006/table">
            <a:tbl>
              <a:tblPr/>
              <a:tblGrid>
                <a:gridCol w="8432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5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32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1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11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16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02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1.387.353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394.965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1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1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1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1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1339</Words>
  <Application>Microsoft Office PowerPoint</Application>
  <PresentationFormat>Presentación en pantalla (4:3)</PresentationFormat>
  <Paragraphs>661</Paragraphs>
  <Slides>11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EJECUCIÓN ACUMULADA DE GASTOS PRESUPUESTARIOS AL MES DE ABRIL DE 2021 PARTIDA 22: MINISTERIO SECRETARÍA DE LA PRESIDENCIA</vt:lpstr>
      <vt:lpstr>EJECUCIÓN ACUMULADA DE GASTOS A ABRIL DE 2021  PARTIDA 22 MINISTERIO SECRETARÍA GENERAL DE LA PRESIDENCIA</vt:lpstr>
      <vt:lpstr>EJECUCIÓN ACUMULADA DE GASTOS A ABRIL DE 2021  PARTIDA 22 MINISTERIO SECRETARÍA GENERAL DE LA PRESIDENCIA</vt:lpstr>
      <vt:lpstr>COMPORTAMIENTO DE LA EJECUCIÓN ACUMULADA DE GASTOS A ABRIL DE 2021  PARTIDA 22 MINISTERIO SECRETARÍA GENERAL DE LA PRESIDENCIA</vt:lpstr>
      <vt:lpstr>EJECUCIÓN ACUMULADA DE GASTOS A ABRIL DE 2021  PARTIDA 22 MINISTERIO SECRETARÍA GENERAL DE LA PRESIDENCIA</vt:lpstr>
      <vt:lpstr>EJECUCIÓN ACUMULADA DE GASTOS A ABRIL DE 2021  PARTIDA 22,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RCATALAN</cp:lastModifiedBy>
  <cp:revision>17</cp:revision>
  <dcterms:created xsi:type="dcterms:W3CDTF">2019-11-13T19:07:15Z</dcterms:created>
  <dcterms:modified xsi:type="dcterms:W3CDTF">2021-08-09T20:50:00Z</dcterms:modified>
</cp:coreProperties>
</file>