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4"/>
  </p:notesMasterIdLst>
  <p:handoutMasterIdLst>
    <p:handoutMasterId r:id="rId25"/>
  </p:handoutMasterIdLst>
  <p:sldIdLst>
    <p:sldId id="256" r:id="rId2"/>
    <p:sldId id="309" r:id="rId3"/>
    <p:sldId id="307" r:id="rId4"/>
    <p:sldId id="301" r:id="rId5"/>
    <p:sldId id="264" r:id="rId6"/>
    <p:sldId id="263" r:id="rId7"/>
    <p:sldId id="316" r:id="rId8"/>
    <p:sldId id="265" r:id="rId9"/>
    <p:sldId id="267" r:id="rId10"/>
    <p:sldId id="311" r:id="rId11"/>
    <p:sldId id="269" r:id="rId12"/>
    <p:sldId id="314" r:id="rId13"/>
    <p:sldId id="275" r:id="rId14"/>
    <p:sldId id="276" r:id="rId15"/>
    <p:sldId id="300" r:id="rId16"/>
    <p:sldId id="277" r:id="rId17"/>
    <p:sldId id="278" r:id="rId18"/>
    <p:sldId id="306" r:id="rId19"/>
    <p:sldId id="272" r:id="rId20"/>
    <p:sldId id="305" r:id="rId21"/>
    <p:sldId id="308" r:id="rId22"/>
    <p:sldId id="315" r:id="rId2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2" autoAdjust="0"/>
    <p:restoredTop sz="94033" autoAdjust="0"/>
  </p:normalViewPr>
  <p:slideViewPr>
    <p:cSldViewPr>
      <p:cViewPr varScale="1">
        <p:scale>
          <a:sx n="104" d="100"/>
          <a:sy n="104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700" b="0" i="0" baseline="0" dirty="0">
                <a:effectLst/>
              </a:rPr>
              <a:t>Distribución Presupuesto Inicial por Subtítulos de Gasto</a:t>
            </a:r>
            <a:endParaRPr lang="es-CL" sz="5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21'!$D$68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594-490F-B142-3B98EC6C414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594-490F-B142-3B98EC6C414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594-490F-B142-3B98EC6C414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594-490F-B142-3B98EC6C414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D594-490F-B142-3B98EC6C4146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21'!$C$69:$C$73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21'!$D$69:$D$73</c:f>
              <c:numCache>
                <c:formatCode>#,##0</c:formatCode>
                <c:ptCount val="5"/>
                <c:pt idx="0">
                  <c:v>79679012</c:v>
                </c:pt>
                <c:pt idx="1">
                  <c:v>14534111</c:v>
                </c:pt>
                <c:pt idx="2">
                  <c:v>537891693</c:v>
                </c:pt>
                <c:pt idx="3">
                  <c:v>118826427</c:v>
                </c:pt>
                <c:pt idx="4">
                  <c:v>8152601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594-490F-B142-3B98EC6C414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6657630267778117E-2"/>
          <c:y val="0.78769208901884336"/>
          <c:w val="0.96122163145174166"/>
          <c:h val="0.1957854126055880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700" b="0" i="0" baseline="0" dirty="0">
                <a:effectLst/>
              </a:rPr>
              <a:t>Distribución Presupuesto Inicial por Capítulo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700" b="0" i="0" baseline="0" dirty="0">
                <a:effectLst/>
              </a:rPr>
              <a:t>(en Millones de $)</a:t>
            </a:r>
            <a:endParaRPr lang="es-CL" sz="5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'Partida 21'!$M$67</c:f>
              <c:strCache>
                <c:ptCount val="1"/>
                <c:pt idx="0">
                  <c:v>Presupuesto Inicial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21'!$L$68:$L$76</c:f>
              <c:strCache>
                <c:ptCount val="9"/>
                <c:pt idx="0">
                  <c:v>Sub.de Ser.Sociales</c:v>
                </c:pt>
                <c:pt idx="1">
                  <c:v>FOSIS</c:v>
                </c:pt>
                <c:pt idx="2">
                  <c:v>INJUV</c:v>
                </c:pt>
                <c:pt idx="3">
                  <c:v>CONADI</c:v>
                </c:pt>
                <c:pt idx="4">
                  <c:v>SENADIS</c:v>
                </c:pt>
                <c:pt idx="5">
                  <c:v>SENAMA</c:v>
                </c:pt>
                <c:pt idx="6">
                  <c:v>Sub. de Eva. Social</c:v>
                </c:pt>
                <c:pt idx="7">
                  <c:v>Sub.de la Niñez</c:v>
                </c:pt>
                <c:pt idx="8">
                  <c:v>Sis.Prot.Integral a la Infancia</c:v>
                </c:pt>
              </c:strCache>
            </c:strRef>
          </c:cat>
          <c:val>
            <c:numRef>
              <c:f>'Partida 21'!$M$68:$M$76</c:f>
              <c:numCache>
                <c:formatCode>#,##0</c:formatCode>
                <c:ptCount val="9"/>
                <c:pt idx="0">
                  <c:v>421754917000</c:v>
                </c:pt>
                <c:pt idx="1">
                  <c:v>84660469000</c:v>
                </c:pt>
                <c:pt idx="2">
                  <c:v>7708934000</c:v>
                </c:pt>
                <c:pt idx="3">
                  <c:v>114569365000</c:v>
                </c:pt>
                <c:pt idx="4">
                  <c:v>29220013000</c:v>
                </c:pt>
                <c:pt idx="5">
                  <c:v>41903386000</c:v>
                </c:pt>
                <c:pt idx="6">
                  <c:v>21688801000</c:v>
                </c:pt>
                <c:pt idx="7">
                  <c:v>6001950000</c:v>
                </c:pt>
                <c:pt idx="8">
                  <c:v>49726961000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70-463F-86EC-00445B0FFA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9708416"/>
        <c:axId val="219718400"/>
      </c:barChart>
      <c:catAx>
        <c:axId val="2197084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718400"/>
        <c:crosses val="autoZero"/>
        <c:auto val="1"/>
        <c:lblAlgn val="ctr"/>
        <c:lblOffset val="100"/>
        <c:noMultiLvlLbl val="0"/>
      </c:catAx>
      <c:valAx>
        <c:axId val="219718400"/>
        <c:scaling>
          <c:orientation val="minMax"/>
          <c:max val="300000000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708416"/>
        <c:crosses val="autoZero"/>
        <c:crossBetween val="between"/>
        <c:dispUnits>
          <c:builtInUnit val="millions"/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>
          <a:lumMod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Mensual 2019- 2020 - 2021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34818027029226561"/>
          <c:y val="3.95263292359174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7.5113204596087529E-2"/>
          <c:y val="0.12512129654885573"/>
          <c:w val="0.90268140074872072"/>
          <c:h val="0.63007209673884024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'Partida 21'!$C$31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21'!$D$31:$O$31</c:f>
              <c:numCache>
                <c:formatCode>0.0%</c:formatCode>
                <c:ptCount val="12"/>
                <c:pt idx="0">
                  <c:v>0.14173455713243191</c:v>
                </c:pt>
                <c:pt idx="1">
                  <c:v>2.6790190808916901E-2</c:v>
                </c:pt>
                <c:pt idx="2">
                  <c:v>0.1088173099335632</c:v>
                </c:pt>
                <c:pt idx="3">
                  <c:v>0.12295192533533698</c:v>
                </c:pt>
                <c:pt idx="4">
                  <c:v>5.1229723898354604E-2</c:v>
                </c:pt>
                <c:pt idx="5">
                  <c:v>5.7806136080718773E-2</c:v>
                </c:pt>
                <c:pt idx="6">
                  <c:v>6.4378703033053875E-2</c:v>
                </c:pt>
                <c:pt idx="7">
                  <c:v>9.0163887995490771E-2</c:v>
                </c:pt>
                <c:pt idx="8">
                  <c:v>5.4288838558250188E-2</c:v>
                </c:pt>
                <c:pt idx="9">
                  <c:v>5.0409095929547953E-2</c:v>
                </c:pt>
                <c:pt idx="10">
                  <c:v>0.12840258790968745</c:v>
                </c:pt>
                <c:pt idx="11">
                  <c:v>0.11082638126043161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B5-45FF-B158-244B8DEC2BC2}"/>
            </c:ext>
          </c:extLst>
        </c:ser>
        <c:ser>
          <c:idx val="0"/>
          <c:order val="1"/>
          <c:tx>
            <c:strRef>
              <c:f>'Partida 21'!$C$32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21'!$D$32:$O$32</c:f>
              <c:numCache>
                <c:formatCode>0.0%</c:formatCode>
                <c:ptCount val="12"/>
                <c:pt idx="0">
                  <c:v>5.1202352557555356E-2</c:v>
                </c:pt>
                <c:pt idx="1">
                  <c:v>9.8407249973095551E-2</c:v>
                </c:pt>
                <c:pt idx="2">
                  <c:v>0.10623642392751623</c:v>
                </c:pt>
                <c:pt idx="3">
                  <c:v>0.12139726043365417</c:v>
                </c:pt>
                <c:pt idx="4">
                  <c:v>3.1267957022966655E-2</c:v>
                </c:pt>
                <c:pt idx="5">
                  <c:v>7.3227634467798591E-2</c:v>
                </c:pt>
                <c:pt idx="6">
                  <c:v>2.9048515434754077E-2</c:v>
                </c:pt>
                <c:pt idx="7">
                  <c:v>4.4743820421543429E-2</c:v>
                </c:pt>
                <c:pt idx="8">
                  <c:v>4.4102459743099967E-2</c:v>
                </c:pt>
                <c:pt idx="9">
                  <c:v>8.3325599623644234E-2</c:v>
                </c:pt>
                <c:pt idx="10">
                  <c:v>0.14437076722136294</c:v>
                </c:pt>
                <c:pt idx="11">
                  <c:v>0.17345231782341503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FB5-45FF-B158-244B8DEC2BC2}"/>
            </c:ext>
          </c:extLst>
        </c:ser>
        <c:ser>
          <c:idx val="1"/>
          <c:order val="2"/>
          <c:tx>
            <c:strRef>
              <c:f>'Partida 21'!$C$33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0373444827621289E-3"/>
                  <c:y val="-3.657978439817469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FB5-45FF-B158-244B8DEC2BC2}"/>
                </c:ext>
              </c:extLst>
            </c:dLbl>
            <c:dLbl>
              <c:idx val="1"/>
              <c:layout>
                <c:manualLayout>
                  <c:x val="8.0746889655242578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en-US" sz="7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B5-45FF-B158-244B8DEC2BC2}"/>
                </c:ext>
              </c:extLst>
            </c:dLbl>
            <c:dLbl>
              <c:idx val="2"/>
              <c:layout>
                <c:manualLayout>
                  <c:x val="6.05601672414315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FB5-45FF-B158-244B8DEC2BC2}"/>
                </c:ext>
              </c:extLst>
            </c:dLbl>
            <c:dLbl>
              <c:idx val="3"/>
              <c:layout>
                <c:manualLayout>
                  <c:x val="1.211203344828638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B5-45FF-B158-244B8DEC2BC2}"/>
                </c:ext>
              </c:extLst>
            </c:dLbl>
            <c:dLbl>
              <c:idx val="4"/>
              <c:layout>
                <c:manualLayout>
                  <c:x val="8.074688965524257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FB5-45FF-B158-244B8DEC2BC2}"/>
                </c:ext>
              </c:extLst>
            </c:dLbl>
            <c:dLbl>
              <c:idx val="5"/>
              <c:layout>
                <c:manualLayout>
                  <c:x val="4.0373444827621289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FB5-45FF-B158-244B8DEC2BC2}"/>
                </c:ext>
              </c:extLst>
            </c:dLbl>
            <c:dLbl>
              <c:idx val="6"/>
              <c:layout>
                <c:manualLayout>
                  <c:x val="6.056016724143192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FB5-45FF-B158-244B8DEC2B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21'!$D$33:$G$33</c:f>
              <c:numCache>
                <c:formatCode>0.0%</c:formatCode>
                <c:ptCount val="4"/>
                <c:pt idx="0">
                  <c:v>0.10561795463532485</c:v>
                </c:pt>
                <c:pt idx="1">
                  <c:v>6.8710200565739871E-2</c:v>
                </c:pt>
                <c:pt idx="2">
                  <c:v>7.2714618679196416E-2</c:v>
                </c:pt>
                <c:pt idx="3">
                  <c:v>8.4394239322953896E-2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FB5-45FF-B158-244B8DEC2BC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7912960"/>
        <c:axId val="219484160"/>
      </c:barChart>
      <c:catAx>
        <c:axId val="147912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484160"/>
        <c:crosses val="autoZero"/>
        <c:auto val="1"/>
        <c:lblAlgn val="ctr"/>
        <c:lblOffset val="100"/>
        <c:noMultiLvlLbl val="0"/>
      </c:catAx>
      <c:valAx>
        <c:axId val="219484160"/>
        <c:scaling>
          <c:orientation val="minMax"/>
          <c:max val="0.2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791296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Acumulada  2019 - 2020 - 2021</a:t>
            </a:r>
            <a:endParaRPr lang="es-CL" sz="1000">
              <a:effectLst/>
            </a:endParaRPr>
          </a:p>
        </c:rich>
      </c:tx>
      <c:layout>
        <c:manualLayout>
          <c:xMode val="edge"/>
          <c:yMode val="edge"/>
          <c:x val="0.30808112324492981"/>
          <c:y val="4.488077880519945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21'!$C$24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21'!$D$23:$O$23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21'!$D$24:$O$24</c:f>
              <c:numCache>
                <c:formatCode>0.0%</c:formatCode>
                <c:ptCount val="12"/>
                <c:pt idx="0">
                  <c:v>0.14173455713243191</c:v>
                </c:pt>
                <c:pt idx="1">
                  <c:v>0.16809918043233985</c:v>
                </c:pt>
                <c:pt idx="2">
                  <c:v>0.26653305862701659</c:v>
                </c:pt>
                <c:pt idx="3">
                  <c:v>0.37754740694656347</c:v>
                </c:pt>
                <c:pt idx="4">
                  <c:v>0.42877713084491809</c:v>
                </c:pt>
                <c:pt idx="5">
                  <c:v>0.48655661597238709</c:v>
                </c:pt>
                <c:pt idx="6">
                  <c:v>0.55035810061647039</c:v>
                </c:pt>
                <c:pt idx="7">
                  <c:v>0.63897870235337106</c:v>
                </c:pt>
                <c:pt idx="8">
                  <c:v>0.69173509617061735</c:v>
                </c:pt>
                <c:pt idx="9">
                  <c:v>0.74214419210016525</c:v>
                </c:pt>
                <c:pt idx="10">
                  <c:v>0.87022861357971271</c:v>
                </c:pt>
                <c:pt idx="11">
                  <c:v>0.97861926818656408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B78-45DE-ADD2-274486117512}"/>
            </c:ext>
          </c:extLst>
        </c:ser>
        <c:ser>
          <c:idx val="0"/>
          <c:order val="1"/>
          <c:tx>
            <c:strRef>
              <c:f>'Partida 21'!$C$25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21'!$D$23:$O$23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21'!$D$25:$O$25</c:f>
              <c:numCache>
                <c:formatCode>0.0%</c:formatCode>
                <c:ptCount val="12"/>
                <c:pt idx="0">
                  <c:v>5.1202352557555356E-2</c:v>
                </c:pt>
                <c:pt idx="1">
                  <c:v>0.14956426516803251</c:v>
                </c:pt>
                <c:pt idx="2">
                  <c:v>0.25351168392428625</c:v>
                </c:pt>
                <c:pt idx="3">
                  <c:v>0.3686002240432758</c:v>
                </c:pt>
                <c:pt idx="4">
                  <c:v>0.4081326282775149</c:v>
                </c:pt>
                <c:pt idx="5">
                  <c:v>0.4808975900235119</c:v>
                </c:pt>
                <c:pt idx="6">
                  <c:v>0.39544549731199929</c:v>
                </c:pt>
                <c:pt idx="7">
                  <c:v>0.43836495415073456</c:v>
                </c:pt>
                <c:pt idx="8">
                  <c:v>0.48246498159720663</c:v>
                </c:pt>
                <c:pt idx="9">
                  <c:v>0.59711683943279947</c:v>
                </c:pt>
                <c:pt idx="10">
                  <c:v>0.7420726133695188</c:v>
                </c:pt>
                <c:pt idx="11">
                  <c:v>0.98071207509815472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B78-45DE-ADD2-274486117512}"/>
            </c:ext>
          </c:extLst>
        </c:ser>
        <c:ser>
          <c:idx val="1"/>
          <c:order val="2"/>
          <c:tx>
            <c:strRef>
              <c:f>'Partida 21'!$C$26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2-3B78-45DE-ADD2-274486117512}"/>
              </c:ext>
            </c:extLst>
          </c:dPt>
          <c:dLbls>
            <c:dLbl>
              <c:idx val="0"/>
              <c:layout>
                <c:manualLayout>
                  <c:x val="-2.7722317569285532E-2"/>
                  <c:y val="6.57059147478125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B78-45DE-ADD2-274486117512}"/>
                </c:ext>
              </c:extLst>
            </c:dLbl>
            <c:dLbl>
              <c:idx val="1"/>
              <c:layout>
                <c:manualLayout>
                  <c:x val="-3.1944126620900112E-2"/>
                  <c:y val="3.97452204349018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B78-45DE-ADD2-274486117512}"/>
                </c:ext>
              </c:extLst>
            </c:dLbl>
            <c:dLbl>
              <c:idx val="2"/>
              <c:layout>
                <c:manualLayout>
                  <c:x val="-4.2035024154589373E-2"/>
                  <c:y val="4.3895728634531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B78-45DE-ADD2-274486117512}"/>
                </c:ext>
              </c:extLst>
            </c:dLbl>
            <c:dLbl>
              <c:idx val="3"/>
              <c:layout>
                <c:manualLayout>
                  <c:x val="-3.3058415967454867E-2"/>
                  <c:y val="4.3895728634531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B78-45DE-ADD2-274486117512}"/>
                </c:ext>
              </c:extLst>
            </c:dLbl>
            <c:dLbl>
              <c:idx val="4"/>
              <c:layout>
                <c:manualLayout>
                  <c:x val="-3.4309051614543604E-2"/>
                  <c:y val="2.5605841703476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B78-45DE-ADD2-274486117512}"/>
                </c:ext>
              </c:extLst>
            </c:dLbl>
            <c:dLbl>
              <c:idx val="5"/>
              <c:layout>
                <c:manualLayout>
                  <c:x val="-4.1354087210780571E-2"/>
                  <c:y val="4.023775124832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B78-45DE-ADD2-274486117512}"/>
                </c:ext>
              </c:extLst>
            </c:dLbl>
            <c:dLbl>
              <c:idx val="6"/>
              <c:layout>
                <c:manualLayout>
                  <c:x val="-2.9121164846593939E-2"/>
                  <c:y val="4.023775124832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B78-45DE-ADD2-274486117512}"/>
                </c:ext>
              </c:extLst>
            </c:dLbl>
            <c:dLbl>
              <c:idx val="7"/>
              <c:layout>
                <c:manualLayout>
                  <c:x val="-3.7441497659906474E-2"/>
                  <c:y val="4.0237751248320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78-45DE-ADD2-274486117512}"/>
                </c:ext>
              </c:extLst>
            </c:dLbl>
            <c:dLbl>
              <c:idx val="8"/>
              <c:layout>
                <c:manualLayout>
                  <c:x val="-3.1185031185031187E-2"/>
                  <c:y val="4.06654107060935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B78-45DE-ADD2-274486117512}"/>
                </c:ext>
              </c:extLst>
            </c:dLbl>
            <c:dLbl>
              <c:idx val="9"/>
              <c:layout>
                <c:manualLayout>
                  <c:x val="-3.1185005085176711E-2"/>
                  <c:y val="1.8834263093254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B78-45DE-ADD2-274486117512}"/>
                </c:ext>
              </c:extLst>
            </c:dLbl>
            <c:dLbl>
              <c:idx val="10"/>
              <c:layout>
                <c:manualLayout>
                  <c:x val="-2.098652428171879E-2"/>
                  <c:y val="1.46319095448438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B78-45DE-ADD2-274486117512}"/>
                </c:ext>
              </c:extLst>
            </c:dLbl>
            <c:dLbl>
              <c:idx val="11"/>
              <c:layout>
                <c:manualLayout>
                  <c:x val="-1.6640605136028625E-2"/>
                  <c:y val="2.19478643172658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B78-45DE-ADD2-2744861175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21'!$D$23:$O$23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21'!$D$26:$G$26</c:f>
              <c:numCache>
                <c:formatCode>0.0%</c:formatCode>
                <c:ptCount val="4"/>
                <c:pt idx="0">
                  <c:v>0.10561795463532485</c:v>
                </c:pt>
                <c:pt idx="1">
                  <c:v>0.17416044379263856</c:v>
                </c:pt>
                <c:pt idx="2">
                  <c:v>0.23340493284582653</c:v>
                </c:pt>
                <c:pt idx="3">
                  <c:v>0.3177991721687804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3B78-45DE-ADD2-2744861175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9611904"/>
        <c:axId val="219613440"/>
      </c:lineChart>
      <c:catAx>
        <c:axId val="219611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613440"/>
        <c:crosses val="autoZero"/>
        <c:auto val="1"/>
        <c:lblAlgn val="ctr"/>
        <c:lblOffset val="100"/>
        <c:noMultiLvlLbl val="0"/>
      </c:catAx>
      <c:valAx>
        <c:axId val="21961344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6119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06-06-2021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06-06-2021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9307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8923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06-06-2021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7874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5087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86879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849122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17790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2493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06-06-2021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2979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06-06-2021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1791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06-06-2021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1873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06-06-2021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6446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06-06-2021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8089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75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97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49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5556" y="1988840"/>
            <a:ext cx="799288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ABRIL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21: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DESARROLLO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23878" y="670614"/>
            <a:ext cx="8114131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05:  INGRESO ÉTICO FAMILIAR Y SISTEMA CHILE SOLIDARIO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01024" y="1687614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E00666DB-95DF-41BB-8914-FE8A7392E315}"/>
              </a:ext>
            </a:extLst>
          </p:cNvPr>
          <p:cNvSpPr txBox="1">
            <a:spLocks/>
          </p:cNvSpPr>
          <p:nvPr/>
        </p:nvSpPr>
        <p:spPr>
          <a:xfrm>
            <a:off x="527186" y="1556897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0157C4C-70A1-4CF9-BB6A-6E4681CDEF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311939"/>
              </p:ext>
            </p:extLst>
          </p:nvPr>
        </p:nvGraphicFramePr>
        <p:xfrm>
          <a:off x="523878" y="1884039"/>
          <a:ext cx="8114131" cy="1774509"/>
        </p:xfrm>
        <a:graphic>
          <a:graphicData uri="http://schemas.openxmlformats.org/drawingml/2006/table">
            <a:tbl>
              <a:tblPr/>
              <a:tblGrid>
                <a:gridCol w="271922">
                  <a:extLst>
                    <a:ext uri="{9D8B030D-6E8A-4147-A177-3AD203B41FA5}">
                      <a16:colId xmlns:a16="http://schemas.microsoft.com/office/drawing/2014/main" val="1553226103"/>
                    </a:ext>
                  </a:extLst>
                </a:gridCol>
                <a:gridCol w="271922">
                  <a:extLst>
                    <a:ext uri="{9D8B030D-6E8A-4147-A177-3AD203B41FA5}">
                      <a16:colId xmlns:a16="http://schemas.microsoft.com/office/drawing/2014/main" val="1037515705"/>
                    </a:ext>
                  </a:extLst>
                </a:gridCol>
                <a:gridCol w="271922">
                  <a:extLst>
                    <a:ext uri="{9D8B030D-6E8A-4147-A177-3AD203B41FA5}">
                      <a16:colId xmlns:a16="http://schemas.microsoft.com/office/drawing/2014/main" val="339353968"/>
                    </a:ext>
                  </a:extLst>
                </a:gridCol>
                <a:gridCol w="3067270">
                  <a:extLst>
                    <a:ext uri="{9D8B030D-6E8A-4147-A177-3AD203B41FA5}">
                      <a16:colId xmlns:a16="http://schemas.microsoft.com/office/drawing/2014/main" val="773570753"/>
                    </a:ext>
                  </a:extLst>
                </a:gridCol>
                <a:gridCol w="728749">
                  <a:extLst>
                    <a:ext uri="{9D8B030D-6E8A-4147-A177-3AD203B41FA5}">
                      <a16:colId xmlns:a16="http://schemas.microsoft.com/office/drawing/2014/main" val="2952858216"/>
                    </a:ext>
                  </a:extLst>
                </a:gridCol>
                <a:gridCol w="728749">
                  <a:extLst>
                    <a:ext uri="{9D8B030D-6E8A-4147-A177-3AD203B41FA5}">
                      <a16:colId xmlns:a16="http://schemas.microsoft.com/office/drawing/2014/main" val="2532858260"/>
                    </a:ext>
                  </a:extLst>
                </a:gridCol>
                <a:gridCol w="728749">
                  <a:extLst>
                    <a:ext uri="{9D8B030D-6E8A-4147-A177-3AD203B41FA5}">
                      <a16:colId xmlns:a16="http://schemas.microsoft.com/office/drawing/2014/main" val="3185159130"/>
                    </a:ext>
                  </a:extLst>
                </a:gridCol>
                <a:gridCol w="728749">
                  <a:extLst>
                    <a:ext uri="{9D8B030D-6E8A-4147-A177-3AD203B41FA5}">
                      <a16:colId xmlns:a16="http://schemas.microsoft.com/office/drawing/2014/main" val="3267448425"/>
                    </a:ext>
                  </a:extLst>
                </a:gridCol>
                <a:gridCol w="663488">
                  <a:extLst>
                    <a:ext uri="{9D8B030D-6E8A-4147-A177-3AD203B41FA5}">
                      <a16:colId xmlns:a16="http://schemas.microsoft.com/office/drawing/2014/main" val="2074562397"/>
                    </a:ext>
                  </a:extLst>
                </a:gridCol>
                <a:gridCol w="652611">
                  <a:extLst>
                    <a:ext uri="{9D8B030D-6E8A-4147-A177-3AD203B41FA5}">
                      <a16:colId xmlns:a16="http://schemas.microsoft.com/office/drawing/2014/main" val="1864265310"/>
                    </a:ext>
                  </a:extLst>
                </a:gridCol>
              </a:tblGrid>
              <a:tr h="253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2189857"/>
                  </a:ext>
                </a:extLst>
              </a:tr>
              <a:tr h="380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7669520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Niños(as) y Adolescentes con un Adulto Significativo Privado de Libertad (Ley N° 20.595)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5.827.283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5.811.606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-15.677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36845"/>
                  </a:ext>
                </a:extLst>
              </a:tr>
              <a:tr h="174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para Niños(as) con Cuidadores Principales Temporeras(os)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438.731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438.731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887123"/>
                  </a:ext>
                </a:extLst>
              </a:tr>
              <a:tr h="236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Generación de Microemprendimiento Indígena Urbano Chile Solidario - CONADI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507.449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507.449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253.724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74371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24.032.825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24.031.825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23.925.737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2392573,7%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2151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24.032.825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24.031.825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23.925.737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2392573,7%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63160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83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3011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1716" y="677666"/>
            <a:ext cx="80746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02. PROGRAMA 01:  FONDO DE SOLIDARIDAD E INVERSIÓN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8B584F60-3A47-4FEF-9E9F-524A91DCB05C}"/>
              </a:ext>
            </a:extLst>
          </p:cNvPr>
          <p:cNvSpPr txBox="1">
            <a:spLocks/>
          </p:cNvSpPr>
          <p:nvPr/>
        </p:nvSpPr>
        <p:spPr>
          <a:xfrm>
            <a:off x="501716" y="1333877"/>
            <a:ext cx="8118403" cy="3139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8378726-C671-495C-B38D-5A5A949C9A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8965519"/>
              </p:ext>
            </p:extLst>
          </p:nvPr>
        </p:nvGraphicFramePr>
        <p:xfrm>
          <a:off x="501716" y="1647823"/>
          <a:ext cx="8071699" cy="3339654"/>
        </p:xfrm>
        <a:graphic>
          <a:graphicData uri="http://schemas.openxmlformats.org/drawingml/2006/table">
            <a:tbl>
              <a:tblPr/>
              <a:tblGrid>
                <a:gridCol w="270500">
                  <a:extLst>
                    <a:ext uri="{9D8B030D-6E8A-4147-A177-3AD203B41FA5}">
                      <a16:colId xmlns:a16="http://schemas.microsoft.com/office/drawing/2014/main" val="3686543850"/>
                    </a:ext>
                  </a:extLst>
                </a:gridCol>
                <a:gridCol w="270500">
                  <a:extLst>
                    <a:ext uri="{9D8B030D-6E8A-4147-A177-3AD203B41FA5}">
                      <a16:colId xmlns:a16="http://schemas.microsoft.com/office/drawing/2014/main" val="440351733"/>
                    </a:ext>
                  </a:extLst>
                </a:gridCol>
                <a:gridCol w="270500">
                  <a:extLst>
                    <a:ext uri="{9D8B030D-6E8A-4147-A177-3AD203B41FA5}">
                      <a16:colId xmlns:a16="http://schemas.microsoft.com/office/drawing/2014/main" val="3743117113"/>
                    </a:ext>
                  </a:extLst>
                </a:gridCol>
                <a:gridCol w="3051231">
                  <a:extLst>
                    <a:ext uri="{9D8B030D-6E8A-4147-A177-3AD203B41FA5}">
                      <a16:colId xmlns:a16="http://schemas.microsoft.com/office/drawing/2014/main" val="2161151465"/>
                    </a:ext>
                  </a:extLst>
                </a:gridCol>
                <a:gridCol w="724938">
                  <a:extLst>
                    <a:ext uri="{9D8B030D-6E8A-4147-A177-3AD203B41FA5}">
                      <a16:colId xmlns:a16="http://schemas.microsoft.com/office/drawing/2014/main" val="2824516811"/>
                    </a:ext>
                  </a:extLst>
                </a:gridCol>
                <a:gridCol w="724938">
                  <a:extLst>
                    <a:ext uri="{9D8B030D-6E8A-4147-A177-3AD203B41FA5}">
                      <a16:colId xmlns:a16="http://schemas.microsoft.com/office/drawing/2014/main" val="2497178234"/>
                    </a:ext>
                  </a:extLst>
                </a:gridCol>
                <a:gridCol w="724938">
                  <a:extLst>
                    <a:ext uri="{9D8B030D-6E8A-4147-A177-3AD203B41FA5}">
                      <a16:colId xmlns:a16="http://schemas.microsoft.com/office/drawing/2014/main" val="2315749646"/>
                    </a:ext>
                  </a:extLst>
                </a:gridCol>
                <a:gridCol w="724938">
                  <a:extLst>
                    <a:ext uri="{9D8B030D-6E8A-4147-A177-3AD203B41FA5}">
                      <a16:colId xmlns:a16="http://schemas.microsoft.com/office/drawing/2014/main" val="863428527"/>
                    </a:ext>
                  </a:extLst>
                </a:gridCol>
                <a:gridCol w="660018">
                  <a:extLst>
                    <a:ext uri="{9D8B030D-6E8A-4147-A177-3AD203B41FA5}">
                      <a16:colId xmlns:a16="http://schemas.microsoft.com/office/drawing/2014/main" val="3873441052"/>
                    </a:ext>
                  </a:extLst>
                </a:gridCol>
                <a:gridCol w="649198">
                  <a:extLst>
                    <a:ext uri="{9D8B030D-6E8A-4147-A177-3AD203B41FA5}">
                      <a16:colId xmlns:a16="http://schemas.microsoft.com/office/drawing/2014/main" val="892596318"/>
                    </a:ext>
                  </a:extLst>
                </a:gridCol>
              </a:tblGrid>
              <a:tr h="1266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2550580"/>
                  </a:ext>
                </a:extLst>
              </a:tr>
              <a:tr h="3877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787746"/>
                  </a:ext>
                </a:extLst>
              </a:tr>
              <a:tr h="1661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84.660.469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85.588.677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928.208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19.779.904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872069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18.032.187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18.032.187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6.019.482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818931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2.350.306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2.350.306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615.574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380860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25.603.107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25.603.107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8.432.038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354987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847.756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847.756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572831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 FOSIS - Compromiso País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847.756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847.756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893663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24.755.351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24.755.351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8.417.992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75397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Acompañamiento Familiar Integral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23.251.990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23.251.990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8.123.290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443444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1.503.361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1.503.361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984037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756.855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756.855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898392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756.855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756.855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834687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37.918.004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37.918.004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3.760.716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9030073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37.023.547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37.023.547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3.666.778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80542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Emprendimiento y Microfinanzas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31.015.869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31.015.869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988.017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751910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Social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5.054.957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5.054.957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2.666.057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642748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Empleabilidad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6762982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Financiera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441.471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441.471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694424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894.457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894.457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93.938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839222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Acción Local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894.457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894.457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93.938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45748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928.187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928.177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928.186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9281860,0%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4775947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928.187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928.177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928.186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9281860,0%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21062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86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7184" y="744048"/>
            <a:ext cx="801744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02:  APOYO ATENCIÓN CIUDADANA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449DF461-F268-4197-8E33-32B510BAB298}"/>
              </a:ext>
            </a:extLst>
          </p:cNvPr>
          <p:cNvSpPr txBox="1">
            <a:spLocks/>
          </p:cNvSpPr>
          <p:nvPr/>
        </p:nvSpPr>
        <p:spPr>
          <a:xfrm>
            <a:off x="547184" y="1422634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0577E61-4D08-42FF-92FC-8EF83A12DF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437595"/>
              </p:ext>
            </p:extLst>
          </p:nvPr>
        </p:nvGraphicFramePr>
        <p:xfrm>
          <a:off x="547181" y="1788300"/>
          <a:ext cx="8017440" cy="969582"/>
        </p:xfrm>
        <a:graphic>
          <a:graphicData uri="http://schemas.openxmlformats.org/drawingml/2006/table">
            <a:tbl>
              <a:tblPr/>
              <a:tblGrid>
                <a:gridCol w="268681">
                  <a:extLst>
                    <a:ext uri="{9D8B030D-6E8A-4147-A177-3AD203B41FA5}">
                      <a16:colId xmlns:a16="http://schemas.microsoft.com/office/drawing/2014/main" val="2930336669"/>
                    </a:ext>
                  </a:extLst>
                </a:gridCol>
                <a:gridCol w="268681">
                  <a:extLst>
                    <a:ext uri="{9D8B030D-6E8A-4147-A177-3AD203B41FA5}">
                      <a16:colId xmlns:a16="http://schemas.microsoft.com/office/drawing/2014/main" val="2585266782"/>
                    </a:ext>
                  </a:extLst>
                </a:gridCol>
                <a:gridCol w="268681">
                  <a:extLst>
                    <a:ext uri="{9D8B030D-6E8A-4147-A177-3AD203B41FA5}">
                      <a16:colId xmlns:a16="http://schemas.microsoft.com/office/drawing/2014/main" val="402806070"/>
                    </a:ext>
                  </a:extLst>
                </a:gridCol>
                <a:gridCol w="3030721">
                  <a:extLst>
                    <a:ext uri="{9D8B030D-6E8A-4147-A177-3AD203B41FA5}">
                      <a16:colId xmlns:a16="http://schemas.microsoft.com/office/drawing/2014/main" val="2519214211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656018258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774578834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169193526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2656657182"/>
                    </a:ext>
                  </a:extLst>
                </a:gridCol>
                <a:gridCol w="655582">
                  <a:extLst>
                    <a:ext uri="{9D8B030D-6E8A-4147-A177-3AD203B41FA5}">
                      <a16:colId xmlns:a16="http://schemas.microsoft.com/office/drawing/2014/main" val="3586720707"/>
                    </a:ext>
                  </a:extLst>
                </a:gridCol>
                <a:gridCol w="644834">
                  <a:extLst>
                    <a:ext uri="{9D8B030D-6E8A-4147-A177-3AD203B41FA5}">
                      <a16:colId xmlns:a16="http://schemas.microsoft.com/office/drawing/2014/main" val="1723597985"/>
                    </a:ext>
                  </a:extLst>
                </a:gridCol>
              </a:tblGrid>
              <a:tr h="1314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1206183"/>
                  </a:ext>
                </a:extLst>
              </a:tr>
              <a:tr h="4026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636373"/>
                  </a:ext>
                </a:extLst>
              </a:tr>
              <a:tr h="1725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3871265"/>
                  </a:ext>
                </a:extLst>
              </a:tr>
              <a:tr h="131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499770"/>
                  </a:ext>
                </a:extLst>
              </a:tr>
              <a:tr h="131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2311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1328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7888" y="753950"/>
            <a:ext cx="80691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05. PROGRAMA 01:  INSTITUTO NACIONAL DE LA JUVENTUD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64C02CEF-6D0C-46E5-A8A2-8BD23EE56E20}"/>
              </a:ext>
            </a:extLst>
          </p:cNvPr>
          <p:cNvSpPr txBox="1">
            <a:spLocks/>
          </p:cNvSpPr>
          <p:nvPr/>
        </p:nvSpPr>
        <p:spPr>
          <a:xfrm>
            <a:off x="537887" y="1432584"/>
            <a:ext cx="8124409" cy="24193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B9AFC9D-488C-4C9F-9CB3-DC3A5E8A7C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442893"/>
              </p:ext>
            </p:extLst>
          </p:nvPr>
        </p:nvGraphicFramePr>
        <p:xfrm>
          <a:off x="537891" y="1762062"/>
          <a:ext cx="8069109" cy="2323740"/>
        </p:xfrm>
        <a:graphic>
          <a:graphicData uri="http://schemas.openxmlformats.org/drawingml/2006/table">
            <a:tbl>
              <a:tblPr/>
              <a:tblGrid>
                <a:gridCol w="268522">
                  <a:extLst>
                    <a:ext uri="{9D8B030D-6E8A-4147-A177-3AD203B41FA5}">
                      <a16:colId xmlns:a16="http://schemas.microsoft.com/office/drawing/2014/main" val="137123307"/>
                    </a:ext>
                  </a:extLst>
                </a:gridCol>
                <a:gridCol w="268522">
                  <a:extLst>
                    <a:ext uri="{9D8B030D-6E8A-4147-A177-3AD203B41FA5}">
                      <a16:colId xmlns:a16="http://schemas.microsoft.com/office/drawing/2014/main" val="2861399801"/>
                    </a:ext>
                  </a:extLst>
                </a:gridCol>
                <a:gridCol w="268522">
                  <a:extLst>
                    <a:ext uri="{9D8B030D-6E8A-4147-A177-3AD203B41FA5}">
                      <a16:colId xmlns:a16="http://schemas.microsoft.com/office/drawing/2014/main" val="2630387434"/>
                    </a:ext>
                  </a:extLst>
                </a:gridCol>
                <a:gridCol w="3085328">
                  <a:extLst>
                    <a:ext uri="{9D8B030D-6E8A-4147-A177-3AD203B41FA5}">
                      <a16:colId xmlns:a16="http://schemas.microsoft.com/office/drawing/2014/main" val="300826674"/>
                    </a:ext>
                  </a:extLst>
                </a:gridCol>
                <a:gridCol w="719641">
                  <a:extLst>
                    <a:ext uri="{9D8B030D-6E8A-4147-A177-3AD203B41FA5}">
                      <a16:colId xmlns:a16="http://schemas.microsoft.com/office/drawing/2014/main" val="973943774"/>
                    </a:ext>
                  </a:extLst>
                </a:gridCol>
                <a:gridCol w="719641">
                  <a:extLst>
                    <a:ext uri="{9D8B030D-6E8A-4147-A177-3AD203B41FA5}">
                      <a16:colId xmlns:a16="http://schemas.microsoft.com/office/drawing/2014/main" val="3443906248"/>
                    </a:ext>
                  </a:extLst>
                </a:gridCol>
                <a:gridCol w="719641">
                  <a:extLst>
                    <a:ext uri="{9D8B030D-6E8A-4147-A177-3AD203B41FA5}">
                      <a16:colId xmlns:a16="http://schemas.microsoft.com/office/drawing/2014/main" val="191022671"/>
                    </a:ext>
                  </a:extLst>
                </a:gridCol>
                <a:gridCol w="719641">
                  <a:extLst>
                    <a:ext uri="{9D8B030D-6E8A-4147-A177-3AD203B41FA5}">
                      <a16:colId xmlns:a16="http://schemas.microsoft.com/office/drawing/2014/main" val="3783656022"/>
                    </a:ext>
                  </a:extLst>
                </a:gridCol>
                <a:gridCol w="655196">
                  <a:extLst>
                    <a:ext uri="{9D8B030D-6E8A-4147-A177-3AD203B41FA5}">
                      <a16:colId xmlns:a16="http://schemas.microsoft.com/office/drawing/2014/main" val="3466628501"/>
                    </a:ext>
                  </a:extLst>
                </a:gridCol>
                <a:gridCol w="644455">
                  <a:extLst>
                    <a:ext uri="{9D8B030D-6E8A-4147-A177-3AD203B41FA5}">
                      <a16:colId xmlns:a16="http://schemas.microsoft.com/office/drawing/2014/main" val="2232218376"/>
                    </a:ext>
                  </a:extLst>
                </a:gridCol>
              </a:tblGrid>
              <a:tr h="1264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698311"/>
                  </a:ext>
                </a:extLst>
              </a:tr>
              <a:tr h="3872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576441"/>
                  </a:ext>
                </a:extLst>
              </a:tr>
              <a:tr h="1659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7.708.934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7.972.546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263.612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3.009.623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497969"/>
                  </a:ext>
                </a:extLst>
              </a:tr>
              <a:tr h="126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4.496.762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4.496.762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1.372.854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886733"/>
                  </a:ext>
                </a:extLst>
              </a:tr>
              <a:tr h="126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724.277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724.277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231.200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801450"/>
                  </a:ext>
                </a:extLst>
              </a:tr>
              <a:tr h="126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2.470.074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2.470.074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1.128.607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93590"/>
                  </a:ext>
                </a:extLst>
              </a:tr>
              <a:tr h="126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2.470.074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2.470.074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1.128.607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337967"/>
                  </a:ext>
                </a:extLst>
              </a:tr>
              <a:tr h="126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Desarrollo Juvenil Físico y Mental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597.073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597.073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333.800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82514"/>
                  </a:ext>
                </a:extLst>
              </a:tr>
              <a:tr h="126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Desarrollo Juvenil Vocacional y Laboral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408.729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408.729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177.601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165808"/>
                  </a:ext>
                </a:extLst>
              </a:tr>
              <a:tr h="126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Desarrollo Juvenil Cívico y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1.233.116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1.233.116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595.291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167949"/>
                  </a:ext>
                </a:extLst>
              </a:tr>
              <a:tr h="126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Juventud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231.156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231.156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21.915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864060"/>
                  </a:ext>
                </a:extLst>
              </a:tr>
              <a:tr h="126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15.821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15.821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446469"/>
                  </a:ext>
                </a:extLst>
              </a:tr>
              <a:tr h="126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1.455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620239"/>
                  </a:ext>
                </a:extLst>
              </a:tr>
              <a:tr h="126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14.366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10.404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806040"/>
                  </a:ext>
                </a:extLst>
              </a:tr>
              <a:tr h="126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265.612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263.612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265.612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13280,6%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3302574"/>
                  </a:ext>
                </a:extLst>
              </a:tr>
              <a:tr h="126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265.612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263.612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265.612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13280,6%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02542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9453" y="663636"/>
            <a:ext cx="809499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9452" y="1564875"/>
            <a:ext cx="8094996" cy="2562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5238D93-25D2-44C5-8635-F3784B88BC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823757"/>
              </p:ext>
            </p:extLst>
          </p:nvPr>
        </p:nvGraphicFramePr>
        <p:xfrm>
          <a:off x="509452" y="1885020"/>
          <a:ext cx="8094995" cy="4377827"/>
        </p:xfrm>
        <a:graphic>
          <a:graphicData uri="http://schemas.openxmlformats.org/drawingml/2006/table">
            <a:tbl>
              <a:tblPr/>
              <a:tblGrid>
                <a:gridCol w="266634">
                  <a:extLst>
                    <a:ext uri="{9D8B030D-6E8A-4147-A177-3AD203B41FA5}">
                      <a16:colId xmlns:a16="http://schemas.microsoft.com/office/drawing/2014/main" val="2965589076"/>
                    </a:ext>
                  </a:extLst>
                </a:gridCol>
                <a:gridCol w="266634">
                  <a:extLst>
                    <a:ext uri="{9D8B030D-6E8A-4147-A177-3AD203B41FA5}">
                      <a16:colId xmlns:a16="http://schemas.microsoft.com/office/drawing/2014/main" val="548561400"/>
                    </a:ext>
                  </a:extLst>
                </a:gridCol>
                <a:gridCol w="266634">
                  <a:extLst>
                    <a:ext uri="{9D8B030D-6E8A-4147-A177-3AD203B41FA5}">
                      <a16:colId xmlns:a16="http://schemas.microsoft.com/office/drawing/2014/main" val="3755245503"/>
                    </a:ext>
                  </a:extLst>
                </a:gridCol>
                <a:gridCol w="3146275">
                  <a:extLst>
                    <a:ext uri="{9D8B030D-6E8A-4147-A177-3AD203B41FA5}">
                      <a16:colId xmlns:a16="http://schemas.microsoft.com/office/drawing/2014/main" val="3056115963"/>
                    </a:ext>
                  </a:extLst>
                </a:gridCol>
                <a:gridCol w="714578">
                  <a:extLst>
                    <a:ext uri="{9D8B030D-6E8A-4147-A177-3AD203B41FA5}">
                      <a16:colId xmlns:a16="http://schemas.microsoft.com/office/drawing/2014/main" val="947905705"/>
                    </a:ext>
                  </a:extLst>
                </a:gridCol>
                <a:gridCol w="714578">
                  <a:extLst>
                    <a:ext uri="{9D8B030D-6E8A-4147-A177-3AD203B41FA5}">
                      <a16:colId xmlns:a16="http://schemas.microsoft.com/office/drawing/2014/main" val="2533711667"/>
                    </a:ext>
                  </a:extLst>
                </a:gridCol>
                <a:gridCol w="714578">
                  <a:extLst>
                    <a:ext uri="{9D8B030D-6E8A-4147-A177-3AD203B41FA5}">
                      <a16:colId xmlns:a16="http://schemas.microsoft.com/office/drawing/2014/main" val="1272764155"/>
                    </a:ext>
                  </a:extLst>
                </a:gridCol>
                <a:gridCol w="714578">
                  <a:extLst>
                    <a:ext uri="{9D8B030D-6E8A-4147-A177-3AD203B41FA5}">
                      <a16:colId xmlns:a16="http://schemas.microsoft.com/office/drawing/2014/main" val="3446267456"/>
                    </a:ext>
                  </a:extLst>
                </a:gridCol>
                <a:gridCol w="650586">
                  <a:extLst>
                    <a:ext uri="{9D8B030D-6E8A-4147-A177-3AD203B41FA5}">
                      <a16:colId xmlns:a16="http://schemas.microsoft.com/office/drawing/2014/main" val="1151590597"/>
                    </a:ext>
                  </a:extLst>
                </a:gridCol>
                <a:gridCol w="639920">
                  <a:extLst>
                    <a:ext uri="{9D8B030D-6E8A-4147-A177-3AD203B41FA5}">
                      <a16:colId xmlns:a16="http://schemas.microsoft.com/office/drawing/2014/main" val="3247255119"/>
                    </a:ext>
                  </a:extLst>
                </a:gridCol>
              </a:tblGrid>
              <a:tr h="1222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594" marR="7594" marT="75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94" marR="7594" marT="75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358455"/>
                  </a:ext>
                </a:extLst>
              </a:tr>
              <a:tr h="3743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831056"/>
                  </a:ext>
                </a:extLst>
              </a:tr>
              <a:tr h="1604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114.569.365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121.025.855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6.456.490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53.199.432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261521"/>
                  </a:ext>
                </a:extLst>
              </a:tr>
              <a:tr h="122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11.246.469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11.259.754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13.285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3.796.434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402328"/>
                  </a:ext>
                </a:extLst>
              </a:tr>
              <a:tr h="122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1.396.888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1.396.888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390.650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6104249"/>
                  </a:ext>
                </a:extLst>
              </a:tr>
              <a:tr h="122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16.939.494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16.926.209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-13.285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4.835.738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360819"/>
                  </a:ext>
                </a:extLst>
              </a:tr>
              <a:tr h="122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9.849.931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9.836.646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-13.285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269.660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14760"/>
                  </a:ext>
                </a:extLst>
              </a:tr>
              <a:tr h="122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Indígena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6.330.995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6.330.995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78.732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531070"/>
                  </a:ext>
                </a:extLst>
              </a:tr>
              <a:tr h="122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Cultura y Educación Indígena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2.063.179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2.063.179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47.216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092675"/>
                  </a:ext>
                </a:extLst>
              </a:tr>
              <a:tr h="122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Protección del Medio Ambiente y Recursos Naturales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61.213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61.213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739420"/>
                  </a:ext>
                </a:extLst>
              </a:tr>
              <a:tr h="122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Consulta a los Pueblos Indígenas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989.852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976.567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-13.285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143.712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13635"/>
                  </a:ext>
                </a:extLst>
              </a:tr>
              <a:tr h="122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 y Pueblos Indígenas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404.692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404.692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987056"/>
                  </a:ext>
                </a:extLst>
              </a:tr>
              <a:tr h="122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5.261.686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5.261.686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4.301.046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794785"/>
                  </a:ext>
                </a:extLst>
              </a:tr>
              <a:tr h="122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4.301.046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4.301.046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4.301.046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054253"/>
                  </a:ext>
                </a:extLst>
              </a:tr>
              <a:tr h="122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551.554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551.554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880609"/>
                  </a:ext>
                </a:extLst>
              </a:tr>
              <a:tr h="122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409.086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409.086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228671"/>
                  </a:ext>
                </a:extLst>
              </a:tr>
              <a:tr h="122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1.827.877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1.827.877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265.032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406399"/>
                  </a:ext>
                </a:extLst>
              </a:tr>
              <a:tr h="122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Turismo y Pueblos Indígenas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796.419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796.419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816566"/>
                  </a:ext>
                </a:extLst>
              </a:tr>
              <a:tr h="122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Protección Ambiental Indígena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202.283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202.283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831554"/>
                  </a:ext>
                </a:extLst>
              </a:tr>
              <a:tr h="244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Instrumentos Cofinanciados de Apoyo al Fondo de Desarrollo Indígena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448.079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448.079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74.590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400905"/>
                  </a:ext>
                </a:extLst>
              </a:tr>
              <a:tr h="122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Cultura y Educación  Indígena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381.096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381.096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190.442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034528"/>
                  </a:ext>
                </a:extLst>
              </a:tr>
              <a:tr h="122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51.393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51.393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23.045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253999"/>
                  </a:ext>
                </a:extLst>
              </a:tr>
              <a:tr h="122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51.393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51.393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23.045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737648"/>
                  </a:ext>
                </a:extLst>
              </a:tr>
              <a:tr h="122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80.908.423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80.908.423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9.634.540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865045"/>
                  </a:ext>
                </a:extLst>
              </a:tr>
              <a:tr h="122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71.317.927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71.317.927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4.262.467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372445"/>
                  </a:ext>
                </a:extLst>
              </a:tr>
              <a:tr h="122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Tierras y Aguas Indígenas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63.128.404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63.128.404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3.623.200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152971"/>
                  </a:ext>
                </a:extLst>
              </a:tr>
              <a:tr h="122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Asociados de Administración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947.314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947.314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198.171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11710"/>
                  </a:ext>
                </a:extLst>
              </a:tr>
              <a:tr h="175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Chile Indígena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7.242.209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7.242.209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441.096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007868"/>
                  </a:ext>
                </a:extLst>
              </a:tr>
              <a:tr h="122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3.884.906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3.884.906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3.884.906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9314839"/>
                  </a:ext>
                </a:extLst>
              </a:tr>
              <a:tr h="122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3.884.906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3.884.906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3.884.906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096906"/>
                  </a:ext>
                </a:extLst>
              </a:tr>
              <a:tr h="122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5.705.590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5.705.590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1.487.167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668167"/>
                  </a:ext>
                </a:extLst>
              </a:tr>
              <a:tr h="122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Tierras y Aguas Indígenas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5.705.590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5.705.590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1.487.167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184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3880" y="728011"/>
            <a:ext cx="811123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3880" y="1650741"/>
            <a:ext cx="8111239" cy="2891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2F6CE18-0745-4CA6-B610-52A9FA3FC7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776777"/>
              </p:ext>
            </p:extLst>
          </p:nvPr>
        </p:nvGraphicFramePr>
        <p:xfrm>
          <a:off x="516380" y="2034274"/>
          <a:ext cx="8111240" cy="992852"/>
        </p:xfrm>
        <a:graphic>
          <a:graphicData uri="http://schemas.openxmlformats.org/drawingml/2006/table">
            <a:tbl>
              <a:tblPr/>
              <a:tblGrid>
                <a:gridCol w="267169">
                  <a:extLst>
                    <a:ext uri="{9D8B030D-6E8A-4147-A177-3AD203B41FA5}">
                      <a16:colId xmlns:a16="http://schemas.microsoft.com/office/drawing/2014/main" val="960057669"/>
                    </a:ext>
                  </a:extLst>
                </a:gridCol>
                <a:gridCol w="267169">
                  <a:extLst>
                    <a:ext uri="{9D8B030D-6E8A-4147-A177-3AD203B41FA5}">
                      <a16:colId xmlns:a16="http://schemas.microsoft.com/office/drawing/2014/main" val="2364967090"/>
                    </a:ext>
                  </a:extLst>
                </a:gridCol>
                <a:gridCol w="267169">
                  <a:extLst>
                    <a:ext uri="{9D8B030D-6E8A-4147-A177-3AD203B41FA5}">
                      <a16:colId xmlns:a16="http://schemas.microsoft.com/office/drawing/2014/main" val="143256381"/>
                    </a:ext>
                  </a:extLst>
                </a:gridCol>
                <a:gridCol w="3152589">
                  <a:extLst>
                    <a:ext uri="{9D8B030D-6E8A-4147-A177-3AD203B41FA5}">
                      <a16:colId xmlns:a16="http://schemas.microsoft.com/office/drawing/2014/main" val="3391917858"/>
                    </a:ext>
                  </a:extLst>
                </a:gridCol>
                <a:gridCol w="716012">
                  <a:extLst>
                    <a:ext uri="{9D8B030D-6E8A-4147-A177-3AD203B41FA5}">
                      <a16:colId xmlns:a16="http://schemas.microsoft.com/office/drawing/2014/main" val="1194976703"/>
                    </a:ext>
                  </a:extLst>
                </a:gridCol>
                <a:gridCol w="716012">
                  <a:extLst>
                    <a:ext uri="{9D8B030D-6E8A-4147-A177-3AD203B41FA5}">
                      <a16:colId xmlns:a16="http://schemas.microsoft.com/office/drawing/2014/main" val="1457597663"/>
                    </a:ext>
                  </a:extLst>
                </a:gridCol>
                <a:gridCol w="716012">
                  <a:extLst>
                    <a:ext uri="{9D8B030D-6E8A-4147-A177-3AD203B41FA5}">
                      <a16:colId xmlns:a16="http://schemas.microsoft.com/office/drawing/2014/main" val="4181048934"/>
                    </a:ext>
                  </a:extLst>
                </a:gridCol>
                <a:gridCol w="716012">
                  <a:extLst>
                    <a:ext uri="{9D8B030D-6E8A-4147-A177-3AD203B41FA5}">
                      <a16:colId xmlns:a16="http://schemas.microsoft.com/office/drawing/2014/main" val="925176304"/>
                    </a:ext>
                  </a:extLst>
                </a:gridCol>
                <a:gridCol w="651891">
                  <a:extLst>
                    <a:ext uri="{9D8B030D-6E8A-4147-A177-3AD203B41FA5}">
                      <a16:colId xmlns:a16="http://schemas.microsoft.com/office/drawing/2014/main" val="2828036578"/>
                    </a:ext>
                  </a:extLst>
                </a:gridCol>
                <a:gridCol w="641205">
                  <a:extLst>
                    <a:ext uri="{9D8B030D-6E8A-4147-A177-3AD203B41FA5}">
                      <a16:colId xmlns:a16="http://schemas.microsoft.com/office/drawing/2014/main" val="1395966942"/>
                    </a:ext>
                  </a:extLst>
                </a:gridCol>
              </a:tblGrid>
              <a:tr h="1200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186407"/>
                  </a:ext>
                </a:extLst>
              </a:tr>
              <a:tr h="3740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177163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4.026.698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10.483.188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6.456.490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34.519.025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218017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3.558.696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3.558.696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2.046.489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062748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466.002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466.002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206.270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601739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6.458.490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6.456.490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32.266.266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1613313,3%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24900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60268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676015"/>
            <a:ext cx="8016177" cy="596176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07. PROGRAMA 01:  SERVICIO NACIONAL DE LA DISCAPACIDAD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83A875F0-0FC5-438B-A42A-35C1BDA76397}"/>
              </a:ext>
            </a:extLst>
          </p:cNvPr>
          <p:cNvSpPr txBox="1">
            <a:spLocks/>
          </p:cNvSpPr>
          <p:nvPr/>
        </p:nvSpPr>
        <p:spPr>
          <a:xfrm>
            <a:off x="522861" y="1321778"/>
            <a:ext cx="8080569" cy="3139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745904F-7E13-406B-917F-3FC1DF7ED7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346610"/>
              </p:ext>
            </p:extLst>
          </p:nvPr>
        </p:nvGraphicFramePr>
        <p:xfrm>
          <a:off x="539552" y="1659283"/>
          <a:ext cx="8016180" cy="3857366"/>
        </p:xfrm>
        <a:graphic>
          <a:graphicData uri="http://schemas.openxmlformats.org/drawingml/2006/table">
            <a:tbl>
              <a:tblPr/>
              <a:tblGrid>
                <a:gridCol w="268639">
                  <a:extLst>
                    <a:ext uri="{9D8B030D-6E8A-4147-A177-3AD203B41FA5}">
                      <a16:colId xmlns:a16="http://schemas.microsoft.com/office/drawing/2014/main" val="1720390273"/>
                    </a:ext>
                  </a:extLst>
                </a:gridCol>
                <a:gridCol w="268639">
                  <a:extLst>
                    <a:ext uri="{9D8B030D-6E8A-4147-A177-3AD203B41FA5}">
                      <a16:colId xmlns:a16="http://schemas.microsoft.com/office/drawing/2014/main" val="324289277"/>
                    </a:ext>
                  </a:extLst>
                </a:gridCol>
                <a:gridCol w="268639">
                  <a:extLst>
                    <a:ext uri="{9D8B030D-6E8A-4147-A177-3AD203B41FA5}">
                      <a16:colId xmlns:a16="http://schemas.microsoft.com/office/drawing/2014/main" val="2557841719"/>
                    </a:ext>
                  </a:extLst>
                </a:gridCol>
                <a:gridCol w="3030244">
                  <a:extLst>
                    <a:ext uri="{9D8B030D-6E8A-4147-A177-3AD203B41FA5}">
                      <a16:colId xmlns:a16="http://schemas.microsoft.com/office/drawing/2014/main" val="1807535261"/>
                    </a:ext>
                  </a:extLst>
                </a:gridCol>
                <a:gridCol w="719952">
                  <a:extLst>
                    <a:ext uri="{9D8B030D-6E8A-4147-A177-3AD203B41FA5}">
                      <a16:colId xmlns:a16="http://schemas.microsoft.com/office/drawing/2014/main" val="929389659"/>
                    </a:ext>
                  </a:extLst>
                </a:gridCol>
                <a:gridCol w="719952">
                  <a:extLst>
                    <a:ext uri="{9D8B030D-6E8A-4147-A177-3AD203B41FA5}">
                      <a16:colId xmlns:a16="http://schemas.microsoft.com/office/drawing/2014/main" val="4108256016"/>
                    </a:ext>
                  </a:extLst>
                </a:gridCol>
                <a:gridCol w="719952">
                  <a:extLst>
                    <a:ext uri="{9D8B030D-6E8A-4147-A177-3AD203B41FA5}">
                      <a16:colId xmlns:a16="http://schemas.microsoft.com/office/drawing/2014/main" val="3537567964"/>
                    </a:ext>
                  </a:extLst>
                </a:gridCol>
                <a:gridCol w="719952">
                  <a:extLst>
                    <a:ext uri="{9D8B030D-6E8A-4147-A177-3AD203B41FA5}">
                      <a16:colId xmlns:a16="http://schemas.microsoft.com/office/drawing/2014/main" val="533132864"/>
                    </a:ext>
                  </a:extLst>
                </a:gridCol>
                <a:gridCol w="655478">
                  <a:extLst>
                    <a:ext uri="{9D8B030D-6E8A-4147-A177-3AD203B41FA5}">
                      <a16:colId xmlns:a16="http://schemas.microsoft.com/office/drawing/2014/main" val="2845849174"/>
                    </a:ext>
                  </a:extLst>
                </a:gridCol>
                <a:gridCol w="644733">
                  <a:extLst>
                    <a:ext uri="{9D8B030D-6E8A-4147-A177-3AD203B41FA5}">
                      <a16:colId xmlns:a16="http://schemas.microsoft.com/office/drawing/2014/main" val="2543818733"/>
                    </a:ext>
                  </a:extLst>
                </a:gridCol>
              </a:tblGrid>
              <a:tr h="2375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505416"/>
                  </a:ext>
                </a:extLst>
              </a:tr>
              <a:tr h="3906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413449"/>
                  </a:ext>
                </a:extLst>
              </a:tr>
              <a:tr h="1674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29.220.013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33.393.664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4.173.651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13.050.170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095869"/>
                  </a:ext>
                </a:extLst>
              </a:tr>
              <a:tr h="127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5.478.156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5.478.156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1.797.953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213359"/>
                  </a:ext>
                </a:extLst>
              </a:tr>
              <a:tr h="127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1.064.120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1.064.120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185.900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4934756"/>
                  </a:ext>
                </a:extLst>
              </a:tr>
              <a:tr h="127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901150"/>
                  </a:ext>
                </a:extLst>
              </a:tr>
              <a:tr h="127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6195297"/>
                  </a:ext>
                </a:extLst>
              </a:tr>
              <a:tr h="127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555592"/>
                  </a:ext>
                </a:extLst>
              </a:tr>
              <a:tr h="127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22.601.907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22.601.907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6.884.822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708458"/>
                  </a:ext>
                </a:extLst>
              </a:tr>
              <a:tr h="127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22.593.685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22.593.685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6.876.600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2536"/>
                  </a:ext>
                </a:extLst>
              </a:tr>
              <a:tr h="127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20.422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9.246.004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9.246.004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311.347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270509"/>
                  </a:ext>
                </a:extLst>
              </a:tr>
              <a:tr h="127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Ayuda al Niño Limitado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981.369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981.369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0612427"/>
                  </a:ext>
                </a:extLst>
              </a:tr>
              <a:tr h="127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Temprana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904.448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904.448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744681"/>
                  </a:ext>
                </a:extLst>
              </a:tr>
              <a:tr h="127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Acceso a la Justicia de las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363.199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363.199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353.199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425753"/>
                  </a:ext>
                </a:extLst>
              </a:tr>
              <a:tr h="127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Participación Inclusiva Territorial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471.994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471.994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28554"/>
                  </a:ext>
                </a:extLst>
              </a:tr>
              <a:tr h="127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Organizaciones Inclusivas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59.089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075242"/>
                  </a:ext>
                </a:extLst>
              </a:tr>
              <a:tr h="127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Tránsito a la Vida Independiente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2.075.379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2.075.379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517593"/>
                  </a:ext>
                </a:extLst>
              </a:tr>
              <a:tr h="127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Adultos con Discapacidad en Residencias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8.392.791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8.392.791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6.197.642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904766"/>
                  </a:ext>
                </a:extLst>
              </a:tr>
              <a:tr h="255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Cumplimiento a la Ley de Inserción Laboral de Personas en situación de discapacidad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99.412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99.412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722958"/>
                  </a:ext>
                </a:extLst>
              </a:tr>
              <a:tr h="127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359915"/>
                  </a:ext>
                </a:extLst>
              </a:tr>
              <a:tr h="127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CEDDIS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275252"/>
                  </a:ext>
                </a:extLst>
              </a:tr>
              <a:tr h="127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468865"/>
                  </a:ext>
                </a:extLst>
              </a:tr>
              <a:tr h="127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141522"/>
                  </a:ext>
                </a:extLst>
              </a:tr>
              <a:tr h="127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4.174.631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4.173.631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4.172.019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417201,9%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8937279"/>
                  </a:ext>
                </a:extLst>
              </a:tr>
              <a:tr h="127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4.174.631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4.173.631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4.172.019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417201,9%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056884"/>
                  </a:ext>
                </a:extLst>
              </a:tr>
              <a:tr h="127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78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6623" y="749675"/>
            <a:ext cx="799288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ABRIL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623" y="1412776"/>
            <a:ext cx="7965817" cy="2249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A33D507-36F5-4CBA-9D53-F524575A92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464497"/>
              </p:ext>
            </p:extLst>
          </p:nvPr>
        </p:nvGraphicFramePr>
        <p:xfrm>
          <a:off x="566622" y="1758150"/>
          <a:ext cx="7965817" cy="3341700"/>
        </p:xfrm>
        <a:graphic>
          <a:graphicData uri="http://schemas.openxmlformats.org/drawingml/2006/table">
            <a:tbl>
              <a:tblPr/>
              <a:tblGrid>
                <a:gridCol w="266951">
                  <a:extLst>
                    <a:ext uri="{9D8B030D-6E8A-4147-A177-3AD203B41FA5}">
                      <a16:colId xmlns:a16="http://schemas.microsoft.com/office/drawing/2014/main" val="2328807437"/>
                    </a:ext>
                  </a:extLst>
                </a:gridCol>
                <a:gridCol w="266951">
                  <a:extLst>
                    <a:ext uri="{9D8B030D-6E8A-4147-A177-3AD203B41FA5}">
                      <a16:colId xmlns:a16="http://schemas.microsoft.com/office/drawing/2014/main" val="452034603"/>
                    </a:ext>
                  </a:extLst>
                </a:gridCol>
                <a:gridCol w="266951">
                  <a:extLst>
                    <a:ext uri="{9D8B030D-6E8A-4147-A177-3AD203B41FA5}">
                      <a16:colId xmlns:a16="http://schemas.microsoft.com/office/drawing/2014/main" val="1223057503"/>
                    </a:ext>
                  </a:extLst>
                </a:gridCol>
                <a:gridCol w="3011206">
                  <a:extLst>
                    <a:ext uri="{9D8B030D-6E8A-4147-A177-3AD203B41FA5}">
                      <a16:colId xmlns:a16="http://schemas.microsoft.com/office/drawing/2014/main" val="3162369018"/>
                    </a:ext>
                  </a:extLst>
                </a:gridCol>
                <a:gridCol w="715429">
                  <a:extLst>
                    <a:ext uri="{9D8B030D-6E8A-4147-A177-3AD203B41FA5}">
                      <a16:colId xmlns:a16="http://schemas.microsoft.com/office/drawing/2014/main" val="3636710335"/>
                    </a:ext>
                  </a:extLst>
                </a:gridCol>
                <a:gridCol w="715429">
                  <a:extLst>
                    <a:ext uri="{9D8B030D-6E8A-4147-A177-3AD203B41FA5}">
                      <a16:colId xmlns:a16="http://schemas.microsoft.com/office/drawing/2014/main" val="2103613099"/>
                    </a:ext>
                  </a:extLst>
                </a:gridCol>
                <a:gridCol w="715429">
                  <a:extLst>
                    <a:ext uri="{9D8B030D-6E8A-4147-A177-3AD203B41FA5}">
                      <a16:colId xmlns:a16="http://schemas.microsoft.com/office/drawing/2014/main" val="3446050436"/>
                    </a:ext>
                  </a:extLst>
                </a:gridCol>
                <a:gridCol w="715429">
                  <a:extLst>
                    <a:ext uri="{9D8B030D-6E8A-4147-A177-3AD203B41FA5}">
                      <a16:colId xmlns:a16="http://schemas.microsoft.com/office/drawing/2014/main" val="3196678485"/>
                    </a:ext>
                  </a:extLst>
                </a:gridCol>
                <a:gridCol w="651360">
                  <a:extLst>
                    <a:ext uri="{9D8B030D-6E8A-4147-A177-3AD203B41FA5}">
                      <a16:colId xmlns:a16="http://schemas.microsoft.com/office/drawing/2014/main" val="3532327524"/>
                    </a:ext>
                  </a:extLst>
                </a:gridCol>
                <a:gridCol w="640682">
                  <a:extLst>
                    <a:ext uri="{9D8B030D-6E8A-4147-A177-3AD203B41FA5}">
                      <a16:colId xmlns:a16="http://schemas.microsoft.com/office/drawing/2014/main" val="1809681426"/>
                    </a:ext>
                  </a:extLst>
                </a:gridCol>
              </a:tblGrid>
              <a:tr h="126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134449"/>
                  </a:ext>
                </a:extLst>
              </a:tr>
              <a:tr h="3871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97281"/>
                  </a:ext>
                </a:extLst>
              </a:tr>
              <a:tr h="1659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41.903.386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46.812.182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4.908.796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17.220.423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343579"/>
                  </a:ext>
                </a:extLst>
              </a:tr>
              <a:tr h="126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6.370.402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6.370.402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2.133.046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995132"/>
                  </a:ext>
                </a:extLst>
              </a:tr>
              <a:tr h="126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983.504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983.504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278.084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547581"/>
                  </a:ext>
                </a:extLst>
              </a:tr>
              <a:tr h="126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33.602.465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34.716.685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1.114.220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11.582.158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575749"/>
                  </a:ext>
                </a:extLst>
              </a:tr>
              <a:tr h="126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1.681.523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1.681.523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840.762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324743"/>
                  </a:ext>
                </a:extLst>
              </a:tr>
              <a:tr h="126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Protección a la Ancianidad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1.681.523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1.681.523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840.762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1617684"/>
                  </a:ext>
                </a:extLst>
              </a:tr>
              <a:tr h="126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31.911.842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33.026.062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1.114.220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10.738.488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473859"/>
                  </a:ext>
                </a:extLst>
              </a:tr>
              <a:tr h="126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del Adulto Mayor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5.108.996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5.862.953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753.957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125447"/>
                  </a:ext>
                </a:extLst>
              </a:tr>
              <a:tr h="126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Escuelas de Formación para Dirigentes Mayores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95.755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95.755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1799310"/>
                  </a:ext>
                </a:extLst>
              </a:tr>
              <a:tr h="126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Establecimientos de Larga Estadía para Adultos Mayores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9.714.525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9.714.525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3.882.890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776752"/>
                  </a:ext>
                </a:extLst>
              </a:tr>
              <a:tr h="126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Buen Trato al Adulto Mayor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104.752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134.752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701855"/>
                  </a:ext>
                </a:extLst>
              </a:tr>
              <a:tr h="126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Condominios de Viviendas Tuteladas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992.326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857.587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-134.739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315.569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576166"/>
                  </a:ext>
                </a:extLst>
              </a:tr>
              <a:tr h="126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Envejecimiento Activo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204.247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669.249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918621"/>
                  </a:ext>
                </a:extLst>
              </a:tr>
              <a:tr h="126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Subsidio ELEAM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8.135.740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8.135.740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2.507.609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393272"/>
                  </a:ext>
                </a:extLst>
              </a:tr>
              <a:tr h="126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Cuidados Domiciliarios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1.479.960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1.479.960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1.361.607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067715"/>
                  </a:ext>
                </a:extLst>
              </a:tr>
              <a:tr h="126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Diurnos del Adulto Mayor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5.490.506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5.490.506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2.468.753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491720"/>
                  </a:ext>
                </a:extLst>
              </a:tr>
              <a:tr h="126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Voluntariado País de Mayores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98.804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525940"/>
                  </a:ext>
                </a:extLst>
              </a:tr>
              <a:tr h="126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Comunas Amigables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486.231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486.231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208946"/>
                  </a:ext>
                </a:extLst>
              </a:tr>
              <a:tr h="126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580902"/>
                  </a:ext>
                </a:extLst>
              </a:tr>
              <a:tr h="126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Seguridad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094196"/>
                  </a:ext>
                </a:extLst>
              </a:tr>
              <a:tr h="134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81.066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880907"/>
                  </a:ext>
                </a:extLst>
              </a:tr>
              <a:tr h="126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81.066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362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79733"/>
            <a:ext cx="80648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ABRILR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803" y="1499638"/>
            <a:ext cx="8090646" cy="2011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E2EC9B6-523D-460C-ABC4-54C29C2A64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319801"/>
              </p:ext>
            </p:extLst>
          </p:nvPr>
        </p:nvGraphicFramePr>
        <p:xfrm>
          <a:off x="531741" y="1829620"/>
          <a:ext cx="8090646" cy="1184362"/>
        </p:xfrm>
        <a:graphic>
          <a:graphicData uri="http://schemas.openxmlformats.org/drawingml/2006/table">
            <a:tbl>
              <a:tblPr/>
              <a:tblGrid>
                <a:gridCol w="271135">
                  <a:extLst>
                    <a:ext uri="{9D8B030D-6E8A-4147-A177-3AD203B41FA5}">
                      <a16:colId xmlns:a16="http://schemas.microsoft.com/office/drawing/2014/main" val="2491994989"/>
                    </a:ext>
                  </a:extLst>
                </a:gridCol>
                <a:gridCol w="271135">
                  <a:extLst>
                    <a:ext uri="{9D8B030D-6E8A-4147-A177-3AD203B41FA5}">
                      <a16:colId xmlns:a16="http://schemas.microsoft.com/office/drawing/2014/main" val="2970071305"/>
                    </a:ext>
                  </a:extLst>
                </a:gridCol>
                <a:gridCol w="271135">
                  <a:extLst>
                    <a:ext uri="{9D8B030D-6E8A-4147-A177-3AD203B41FA5}">
                      <a16:colId xmlns:a16="http://schemas.microsoft.com/office/drawing/2014/main" val="1528348334"/>
                    </a:ext>
                  </a:extLst>
                </a:gridCol>
                <a:gridCol w="3058392">
                  <a:extLst>
                    <a:ext uri="{9D8B030D-6E8A-4147-A177-3AD203B41FA5}">
                      <a16:colId xmlns:a16="http://schemas.microsoft.com/office/drawing/2014/main" val="4006674992"/>
                    </a:ext>
                  </a:extLst>
                </a:gridCol>
                <a:gridCol w="726640">
                  <a:extLst>
                    <a:ext uri="{9D8B030D-6E8A-4147-A177-3AD203B41FA5}">
                      <a16:colId xmlns:a16="http://schemas.microsoft.com/office/drawing/2014/main" val="1005120024"/>
                    </a:ext>
                  </a:extLst>
                </a:gridCol>
                <a:gridCol w="726640">
                  <a:extLst>
                    <a:ext uri="{9D8B030D-6E8A-4147-A177-3AD203B41FA5}">
                      <a16:colId xmlns:a16="http://schemas.microsoft.com/office/drawing/2014/main" val="3450610287"/>
                    </a:ext>
                  </a:extLst>
                </a:gridCol>
                <a:gridCol w="726640">
                  <a:extLst>
                    <a:ext uri="{9D8B030D-6E8A-4147-A177-3AD203B41FA5}">
                      <a16:colId xmlns:a16="http://schemas.microsoft.com/office/drawing/2014/main" val="1311181185"/>
                    </a:ext>
                  </a:extLst>
                </a:gridCol>
                <a:gridCol w="726640">
                  <a:extLst>
                    <a:ext uri="{9D8B030D-6E8A-4147-A177-3AD203B41FA5}">
                      <a16:colId xmlns:a16="http://schemas.microsoft.com/office/drawing/2014/main" val="2777541050"/>
                    </a:ext>
                  </a:extLst>
                </a:gridCol>
                <a:gridCol w="661567">
                  <a:extLst>
                    <a:ext uri="{9D8B030D-6E8A-4147-A177-3AD203B41FA5}">
                      <a16:colId xmlns:a16="http://schemas.microsoft.com/office/drawing/2014/main" val="2781160191"/>
                    </a:ext>
                  </a:extLst>
                </a:gridCol>
                <a:gridCol w="650722">
                  <a:extLst>
                    <a:ext uri="{9D8B030D-6E8A-4147-A177-3AD203B41FA5}">
                      <a16:colId xmlns:a16="http://schemas.microsoft.com/office/drawing/2014/main" val="604537744"/>
                    </a:ext>
                  </a:extLst>
                </a:gridCol>
              </a:tblGrid>
              <a:tr h="1315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9342439"/>
                  </a:ext>
                </a:extLst>
              </a:tr>
              <a:tr h="3947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531201"/>
                  </a:ext>
                </a:extLst>
              </a:tr>
              <a:tr h="1315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864.949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864.949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514101"/>
                  </a:ext>
                </a:extLst>
              </a:tr>
              <a:tr h="1315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864.949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864.949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211247"/>
                  </a:ext>
                </a:extLst>
              </a:tr>
              <a:tr h="1315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3.795.575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3.794.575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3.171.422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317142,2%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385195"/>
                  </a:ext>
                </a:extLst>
              </a:tr>
              <a:tr h="1315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3.795.575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3.794.575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3.171.422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317142,2%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903441"/>
                  </a:ext>
                </a:extLst>
              </a:tr>
              <a:tr h="1315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046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0664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609" y="753937"/>
            <a:ext cx="801383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09. PROGRAMA 01:  SUBSECRETARÍA DE EVALUACIÓN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8924D701-30F3-4216-8613-28C1B7C50C72}"/>
              </a:ext>
            </a:extLst>
          </p:cNvPr>
          <p:cNvSpPr txBox="1">
            <a:spLocks/>
          </p:cNvSpPr>
          <p:nvPr/>
        </p:nvSpPr>
        <p:spPr>
          <a:xfrm>
            <a:off x="518508" y="1469493"/>
            <a:ext cx="8010526" cy="2384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90684BF-CF8E-498E-AC0D-1D79568BD3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82464"/>
              </p:ext>
            </p:extLst>
          </p:nvPr>
        </p:nvGraphicFramePr>
        <p:xfrm>
          <a:off x="518508" y="1813163"/>
          <a:ext cx="8010528" cy="2711717"/>
        </p:xfrm>
        <a:graphic>
          <a:graphicData uri="http://schemas.openxmlformats.org/drawingml/2006/table">
            <a:tbl>
              <a:tblPr/>
              <a:tblGrid>
                <a:gridCol w="268450">
                  <a:extLst>
                    <a:ext uri="{9D8B030D-6E8A-4147-A177-3AD203B41FA5}">
                      <a16:colId xmlns:a16="http://schemas.microsoft.com/office/drawing/2014/main" val="3313509444"/>
                    </a:ext>
                  </a:extLst>
                </a:gridCol>
                <a:gridCol w="268450">
                  <a:extLst>
                    <a:ext uri="{9D8B030D-6E8A-4147-A177-3AD203B41FA5}">
                      <a16:colId xmlns:a16="http://schemas.microsoft.com/office/drawing/2014/main" val="3558895727"/>
                    </a:ext>
                  </a:extLst>
                </a:gridCol>
                <a:gridCol w="268450">
                  <a:extLst>
                    <a:ext uri="{9D8B030D-6E8A-4147-A177-3AD203B41FA5}">
                      <a16:colId xmlns:a16="http://schemas.microsoft.com/office/drawing/2014/main" val="3100824662"/>
                    </a:ext>
                  </a:extLst>
                </a:gridCol>
                <a:gridCol w="3028108">
                  <a:extLst>
                    <a:ext uri="{9D8B030D-6E8A-4147-A177-3AD203B41FA5}">
                      <a16:colId xmlns:a16="http://schemas.microsoft.com/office/drawing/2014/main" val="3070722425"/>
                    </a:ext>
                  </a:extLst>
                </a:gridCol>
                <a:gridCol w="719444">
                  <a:extLst>
                    <a:ext uri="{9D8B030D-6E8A-4147-A177-3AD203B41FA5}">
                      <a16:colId xmlns:a16="http://schemas.microsoft.com/office/drawing/2014/main" val="3637109456"/>
                    </a:ext>
                  </a:extLst>
                </a:gridCol>
                <a:gridCol w="719444">
                  <a:extLst>
                    <a:ext uri="{9D8B030D-6E8A-4147-A177-3AD203B41FA5}">
                      <a16:colId xmlns:a16="http://schemas.microsoft.com/office/drawing/2014/main" val="286661312"/>
                    </a:ext>
                  </a:extLst>
                </a:gridCol>
                <a:gridCol w="719444">
                  <a:extLst>
                    <a:ext uri="{9D8B030D-6E8A-4147-A177-3AD203B41FA5}">
                      <a16:colId xmlns:a16="http://schemas.microsoft.com/office/drawing/2014/main" val="1231352361"/>
                    </a:ext>
                  </a:extLst>
                </a:gridCol>
                <a:gridCol w="719444">
                  <a:extLst>
                    <a:ext uri="{9D8B030D-6E8A-4147-A177-3AD203B41FA5}">
                      <a16:colId xmlns:a16="http://schemas.microsoft.com/office/drawing/2014/main" val="1816154823"/>
                    </a:ext>
                  </a:extLst>
                </a:gridCol>
                <a:gridCol w="655016">
                  <a:extLst>
                    <a:ext uri="{9D8B030D-6E8A-4147-A177-3AD203B41FA5}">
                      <a16:colId xmlns:a16="http://schemas.microsoft.com/office/drawing/2014/main" val="3472392189"/>
                    </a:ext>
                  </a:extLst>
                </a:gridCol>
                <a:gridCol w="644278">
                  <a:extLst>
                    <a:ext uri="{9D8B030D-6E8A-4147-A177-3AD203B41FA5}">
                      <a16:colId xmlns:a16="http://schemas.microsoft.com/office/drawing/2014/main" val="4046323423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451842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43303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21.688.801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23.228.121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1.539.320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5.862.409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905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9.167.641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9.286.841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119.200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3.182.071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9719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4.336.641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4.268.441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-68.200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295.477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6594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7.526.411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7.526.411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615.281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366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5.271.933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5.271.933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12147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Iniciativas para la Superación de la Pobreza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5.271.922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5.271.922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1516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19.885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7768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331.558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331.558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7074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Colaboración INE Encuesta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331.558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331.558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9319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1.922.920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1.922.920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615.281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6922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Casen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1.922.920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1.922.920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615.281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1960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657.108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657.108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280.280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8861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95.496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95.496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0383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561.612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280.280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9527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1.489.300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1.488.300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1.489.300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148930,0%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544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1.489.300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1.488.300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1.489.300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148930,0%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7920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0785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8175" y="968128"/>
            <a:ext cx="814922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110001EA-2C44-4899-8247-871C66D304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6597024"/>
              </p:ext>
            </p:extLst>
          </p:nvPr>
        </p:nvGraphicFramePr>
        <p:xfrm>
          <a:off x="542134" y="1974711"/>
          <a:ext cx="3944049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13594317-D3C6-40BE-B9FC-A00888CBC9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2341898"/>
              </p:ext>
            </p:extLst>
          </p:nvPr>
        </p:nvGraphicFramePr>
        <p:xfrm>
          <a:off x="4627539" y="1991313"/>
          <a:ext cx="4004518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5086" y="811484"/>
            <a:ext cx="801342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01:  SUBSECRETARÍA DE LA NIÑEZ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D1133A9D-1876-4296-BCD6-7BCA609129F5}"/>
              </a:ext>
            </a:extLst>
          </p:cNvPr>
          <p:cNvSpPr txBox="1">
            <a:spLocks/>
          </p:cNvSpPr>
          <p:nvPr/>
        </p:nvSpPr>
        <p:spPr>
          <a:xfrm>
            <a:off x="541983" y="1459345"/>
            <a:ext cx="7984695" cy="2567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5EC4668-F8FF-4106-BC81-AAE9C0F3B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364114"/>
              </p:ext>
            </p:extLst>
          </p:nvPr>
        </p:nvGraphicFramePr>
        <p:xfrm>
          <a:off x="555086" y="1772816"/>
          <a:ext cx="8024186" cy="2332173"/>
        </p:xfrm>
        <a:graphic>
          <a:graphicData uri="http://schemas.openxmlformats.org/drawingml/2006/table">
            <a:tbl>
              <a:tblPr/>
              <a:tblGrid>
                <a:gridCol w="268907">
                  <a:extLst>
                    <a:ext uri="{9D8B030D-6E8A-4147-A177-3AD203B41FA5}">
                      <a16:colId xmlns:a16="http://schemas.microsoft.com/office/drawing/2014/main" val="3900717198"/>
                    </a:ext>
                  </a:extLst>
                </a:gridCol>
                <a:gridCol w="268907">
                  <a:extLst>
                    <a:ext uri="{9D8B030D-6E8A-4147-A177-3AD203B41FA5}">
                      <a16:colId xmlns:a16="http://schemas.microsoft.com/office/drawing/2014/main" val="609670812"/>
                    </a:ext>
                  </a:extLst>
                </a:gridCol>
                <a:gridCol w="268907">
                  <a:extLst>
                    <a:ext uri="{9D8B030D-6E8A-4147-A177-3AD203B41FA5}">
                      <a16:colId xmlns:a16="http://schemas.microsoft.com/office/drawing/2014/main" val="1788714092"/>
                    </a:ext>
                  </a:extLst>
                </a:gridCol>
                <a:gridCol w="3033271">
                  <a:extLst>
                    <a:ext uri="{9D8B030D-6E8A-4147-A177-3AD203B41FA5}">
                      <a16:colId xmlns:a16="http://schemas.microsoft.com/office/drawing/2014/main" val="3956441266"/>
                    </a:ext>
                  </a:extLst>
                </a:gridCol>
                <a:gridCol w="720671">
                  <a:extLst>
                    <a:ext uri="{9D8B030D-6E8A-4147-A177-3AD203B41FA5}">
                      <a16:colId xmlns:a16="http://schemas.microsoft.com/office/drawing/2014/main" val="1583475563"/>
                    </a:ext>
                  </a:extLst>
                </a:gridCol>
                <a:gridCol w="720671">
                  <a:extLst>
                    <a:ext uri="{9D8B030D-6E8A-4147-A177-3AD203B41FA5}">
                      <a16:colId xmlns:a16="http://schemas.microsoft.com/office/drawing/2014/main" val="1043946339"/>
                    </a:ext>
                  </a:extLst>
                </a:gridCol>
                <a:gridCol w="720671">
                  <a:extLst>
                    <a:ext uri="{9D8B030D-6E8A-4147-A177-3AD203B41FA5}">
                      <a16:colId xmlns:a16="http://schemas.microsoft.com/office/drawing/2014/main" val="2521225570"/>
                    </a:ext>
                  </a:extLst>
                </a:gridCol>
                <a:gridCol w="720671">
                  <a:extLst>
                    <a:ext uri="{9D8B030D-6E8A-4147-A177-3AD203B41FA5}">
                      <a16:colId xmlns:a16="http://schemas.microsoft.com/office/drawing/2014/main" val="3386764701"/>
                    </a:ext>
                  </a:extLst>
                </a:gridCol>
                <a:gridCol w="656133">
                  <a:extLst>
                    <a:ext uri="{9D8B030D-6E8A-4147-A177-3AD203B41FA5}">
                      <a16:colId xmlns:a16="http://schemas.microsoft.com/office/drawing/2014/main" val="1629057386"/>
                    </a:ext>
                  </a:extLst>
                </a:gridCol>
                <a:gridCol w="645377">
                  <a:extLst>
                    <a:ext uri="{9D8B030D-6E8A-4147-A177-3AD203B41FA5}">
                      <a16:colId xmlns:a16="http://schemas.microsoft.com/office/drawing/2014/main" val="2956919125"/>
                    </a:ext>
                  </a:extLst>
                </a:gridCol>
              </a:tblGrid>
              <a:tr h="1269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809518"/>
                  </a:ext>
                </a:extLst>
              </a:tr>
              <a:tr h="3886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0155924"/>
                  </a:ext>
                </a:extLst>
              </a:tr>
              <a:tr h="166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6.001.950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6.458.830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755.625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204684"/>
                  </a:ext>
                </a:extLst>
              </a:tr>
              <a:tr h="126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1.438.227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1.508.784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468.313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113340"/>
                  </a:ext>
                </a:extLst>
              </a:tr>
              <a:tr h="126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1.000.647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801.731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-198.916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482340"/>
                  </a:ext>
                </a:extLst>
              </a:tr>
              <a:tr h="126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3.548.506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3.554.462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107.208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9473812"/>
                  </a:ext>
                </a:extLst>
              </a:tr>
              <a:tr h="126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3.548.506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3.554.462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107.208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458991"/>
                  </a:ext>
                </a:extLst>
              </a:tr>
              <a:tr h="126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Piloto Oficina Local de la Niñez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1.975.230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1.975.230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800129"/>
                  </a:ext>
                </a:extLst>
              </a:tr>
              <a:tr h="253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Acompañamiento Proyecto de Ley Servicio de Protección de la Niñez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414.783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414.783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216390"/>
                  </a:ext>
                </a:extLst>
              </a:tr>
              <a:tr h="126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Niños, Niñas y Adolescentes en Situación de Calle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1.158.493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1.164.449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098522"/>
                  </a:ext>
                </a:extLst>
              </a:tr>
              <a:tr h="126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133140"/>
                  </a:ext>
                </a:extLst>
              </a:tr>
              <a:tr h="126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1469"/>
                  </a:ext>
                </a:extLst>
              </a:tr>
              <a:tr h="126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579.292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579.282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162.238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1622380,0%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491003"/>
                  </a:ext>
                </a:extLst>
              </a:tr>
              <a:tr h="126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579.292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579.282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162.238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1622380,0%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585729"/>
                  </a:ext>
                </a:extLst>
              </a:tr>
              <a:tr h="126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9778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0792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9550" y="738413"/>
            <a:ext cx="80648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02:  SISTEMA DE PROTECCIÓN INTEGRAL A LA INFANCIA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0" y="1667773"/>
            <a:ext cx="7992889" cy="2490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A091FED-E203-4856-9F8A-7884BF0071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957056"/>
              </p:ext>
            </p:extLst>
          </p:nvPr>
        </p:nvGraphicFramePr>
        <p:xfrm>
          <a:off x="539550" y="2005895"/>
          <a:ext cx="8064898" cy="2792445"/>
        </p:xfrm>
        <a:graphic>
          <a:graphicData uri="http://schemas.openxmlformats.org/drawingml/2006/table">
            <a:tbl>
              <a:tblPr/>
              <a:tblGrid>
                <a:gridCol w="264944">
                  <a:extLst>
                    <a:ext uri="{9D8B030D-6E8A-4147-A177-3AD203B41FA5}">
                      <a16:colId xmlns:a16="http://schemas.microsoft.com/office/drawing/2014/main" val="3039379496"/>
                    </a:ext>
                  </a:extLst>
                </a:gridCol>
                <a:gridCol w="264944">
                  <a:extLst>
                    <a:ext uri="{9D8B030D-6E8A-4147-A177-3AD203B41FA5}">
                      <a16:colId xmlns:a16="http://schemas.microsoft.com/office/drawing/2014/main" val="2201427481"/>
                    </a:ext>
                  </a:extLst>
                </a:gridCol>
                <a:gridCol w="264944">
                  <a:extLst>
                    <a:ext uri="{9D8B030D-6E8A-4147-A177-3AD203B41FA5}">
                      <a16:colId xmlns:a16="http://schemas.microsoft.com/office/drawing/2014/main" val="3804778088"/>
                    </a:ext>
                  </a:extLst>
                </a:gridCol>
                <a:gridCol w="3147536">
                  <a:extLst>
                    <a:ext uri="{9D8B030D-6E8A-4147-A177-3AD203B41FA5}">
                      <a16:colId xmlns:a16="http://schemas.microsoft.com/office/drawing/2014/main" val="665016657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1415499253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2721455642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1386365203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557266703"/>
                    </a:ext>
                  </a:extLst>
                </a:gridCol>
                <a:gridCol w="646464">
                  <a:extLst>
                    <a:ext uri="{9D8B030D-6E8A-4147-A177-3AD203B41FA5}">
                      <a16:colId xmlns:a16="http://schemas.microsoft.com/office/drawing/2014/main" val="2654878633"/>
                    </a:ext>
                  </a:extLst>
                </a:gridCol>
                <a:gridCol w="635866">
                  <a:extLst>
                    <a:ext uri="{9D8B030D-6E8A-4147-A177-3AD203B41FA5}">
                      <a16:colId xmlns:a16="http://schemas.microsoft.com/office/drawing/2014/main" val="769127147"/>
                    </a:ext>
                  </a:extLst>
                </a:gridCol>
              </a:tblGrid>
              <a:tr h="124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73" marR="7773" marT="7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73" marR="7773" marT="7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5929953"/>
                  </a:ext>
                </a:extLst>
              </a:tr>
              <a:tr h="3822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577910"/>
                  </a:ext>
                </a:extLst>
              </a:tr>
              <a:tr h="1638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49.726.961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54.134.025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4.407.064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10.304.573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720276"/>
                  </a:ext>
                </a:extLst>
              </a:tr>
              <a:tr h="12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49.726.461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49.797.864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71.403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10.304.573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39335"/>
                  </a:ext>
                </a:extLst>
              </a:tr>
              <a:tr h="12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201.175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151.175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9481174"/>
                  </a:ext>
                </a:extLst>
              </a:tr>
              <a:tr h="12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Fono Infancia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201.175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151.175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143038"/>
                  </a:ext>
                </a:extLst>
              </a:tr>
              <a:tr h="12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35.467.628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35.267.628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10.224.372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080000"/>
                  </a:ext>
                </a:extLst>
              </a:tr>
              <a:tr h="12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Desarrollo Biopsicosocial - Ministerio de Salud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20.448.745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20.448.745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10.224.372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143196"/>
                  </a:ext>
                </a:extLst>
              </a:tr>
              <a:tr h="12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Recién Nacido - Ministerio de Salud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15.018.883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14.818.883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707349"/>
                  </a:ext>
                </a:extLst>
              </a:tr>
              <a:tr h="12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14.057.658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14.379.061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321.403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80.201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764133"/>
                  </a:ext>
                </a:extLst>
              </a:tr>
              <a:tr h="12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Intervenciones de Apoyo al Desarrollo Infantil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3.124.872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3.124.872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22.186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91045"/>
                  </a:ext>
                </a:extLst>
              </a:tr>
              <a:tr h="12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de Iniciativas para la Infancia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483.349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683.349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623864"/>
                  </a:ext>
                </a:extLst>
              </a:tr>
              <a:tr h="12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Fortalecimiento Municipal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3.514.304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3.514.304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279776"/>
                  </a:ext>
                </a:extLst>
              </a:tr>
              <a:tr h="12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Diagnóstico de Vulnerabilidad en Pre-escolares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102.374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62.374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595946"/>
                  </a:ext>
                </a:extLst>
              </a:tr>
              <a:tr h="12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Educativo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2.870.350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2.698.824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-171.526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58.015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066504"/>
                  </a:ext>
                </a:extLst>
              </a:tr>
              <a:tr h="12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Salud Mental Infantil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3.490.598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3.490.598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374257"/>
                  </a:ext>
                </a:extLst>
              </a:tr>
              <a:tr h="12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Aprendizaje Integral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332.929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332.929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051148"/>
                  </a:ext>
                </a:extLst>
              </a:tr>
              <a:tr h="12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Ayudas Técnicas Chile Crece Contigo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471.811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471.811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438563"/>
                  </a:ext>
                </a:extLst>
              </a:tr>
              <a:tr h="12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4.336.161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4.335.661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008062"/>
                  </a:ext>
                </a:extLst>
              </a:tr>
              <a:tr h="12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4.336.161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4.335.661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8127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25845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9550" y="738413"/>
            <a:ext cx="80648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11. PROGRAMA 01:  SISTEMA NACIONAL DE PROTECCIÓN ESPECIALIZADA A LA NIÑEZ Y ADOLESCENCIA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0" y="1667773"/>
            <a:ext cx="7992889" cy="2490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040EE5E-3676-46FC-ADAF-C964312D82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738833"/>
              </p:ext>
            </p:extLst>
          </p:nvPr>
        </p:nvGraphicFramePr>
        <p:xfrm>
          <a:off x="539550" y="1984066"/>
          <a:ext cx="8064898" cy="1538993"/>
        </p:xfrm>
        <a:graphic>
          <a:graphicData uri="http://schemas.openxmlformats.org/drawingml/2006/table">
            <a:tbl>
              <a:tblPr/>
              <a:tblGrid>
                <a:gridCol w="264944">
                  <a:extLst>
                    <a:ext uri="{9D8B030D-6E8A-4147-A177-3AD203B41FA5}">
                      <a16:colId xmlns:a16="http://schemas.microsoft.com/office/drawing/2014/main" val="2854647340"/>
                    </a:ext>
                  </a:extLst>
                </a:gridCol>
                <a:gridCol w="264944">
                  <a:extLst>
                    <a:ext uri="{9D8B030D-6E8A-4147-A177-3AD203B41FA5}">
                      <a16:colId xmlns:a16="http://schemas.microsoft.com/office/drawing/2014/main" val="3622078667"/>
                    </a:ext>
                  </a:extLst>
                </a:gridCol>
                <a:gridCol w="264944">
                  <a:extLst>
                    <a:ext uri="{9D8B030D-6E8A-4147-A177-3AD203B41FA5}">
                      <a16:colId xmlns:a16="http://schemas.microsoft.com/office/drawing/2014/main" val="3752577367"/>
                    </a:ext>
                  </a:extLst>
                </a:gridCol>
                <a:gridCol w="3147536">
                  <a:extLst>
                    <a:ext uri="{9D8B030D-6E8A-4147-A177-3AD203B41FA5}">
                      <a16:colId xmlns:a16="http://schemas.microsoft.com/office/drawing/2014/main" val="3508177061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1790376288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3987279264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2828942657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3018620724"/>
                    </a:ext>
                  </a:extLst>
                </a:gridCol>
                <a:gridCol w="646464">
                  <a:extLst>
                    <a:ext uri="{9D8B030D-6E8A-4147-A177-3AD203B41FA5}">
                      <a16:colId xmlns:a16="http://schemas.microsoft.com/office/drawing/2014/main" val="2864809906"/>
                    </a:ext>
                  </a:extLst>
                </a:gridCol>
                <a:gridCol w="635866">
                  <a:extLst>
                    <a:ext uri="{9D8B030D-6E8A-4147-A177-3AD203B41FA5}">
                      <a16:colId xmlns:a16="http://schemas.microsoft.com/office/drawing/2014/main" val="1683381028"/>
                    </a:ext>
                  </a:extLst>
                </a:gridCol>
              </a:tblGrid>
              <a:tr h="1243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73" marR="7773" marT="7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73" marR="7773" marT="7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292855"/>
                  </a:ext>
                </a:extLst>
              </a:tr>
              <a:tr h="3808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678396"/>
                  </a:ext>
                </a:extLst>
              </a:tr>
              <a:tr h="1632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7.155.884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7.155.884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60.621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5819189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2.169.576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2.169.576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60.621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120177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4.372.516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4.372.516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504711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613.792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613.792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880413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211301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48.591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48.591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922046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4.076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4.076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752535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306.125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306.125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3816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593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59" y="920405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0F7BEAB2-3A71-4F7A-93E8-36F59B195B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9687229"/>
              </p:ext>
            </p:extLst>
          </p:nvPr>
        </p:nvGraphicFramePr>
        <p:xfrm>
          <a:off x="611559" y="2174477"/>
          <a:ext cx="7848872" cy="3471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635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60" y="844677"/>
            <a:ext cx="757185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3A4A131C-E679-4744-A6BB-8C12A5C745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5624210"/>
              </p:ext>
            </p:extLst>
          </p:nvPr>
        </p:nvGraphicFramePr>
        <p:xfrm>
          <a:off x="611560" y="2132857"/>
          <a:ext cx="7571858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147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849118"/>
            <a:ext cx="804107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4794" y="1544409"/>
            <a:ext cx="8115835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E193295-8824-4F24-928C-DD96E8269E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906600"/>
              </p:ext>
            </p:extLst>
          </p:nvPr>
        </p:nvGraphicFramePr>
        <p:xfrm>
          <a:off x="534793" y="1909534"/>
          <a:ext cx="8045834" cy="1904575"/>
        </p:xfrm>
        <a:graphic>
          <a:graphicData uri="http://schemas.openxmlformats.org/drawingml/2006/table">
            <a:tbl>
              <a:tblPr/>
              <a:tblGrid>
                <a:gridCol w="288588">
                  <a:extLst>
                    <a:ext uri="{9D8B030D-6E8A-4147-A177-3AD203B41FA5}">
                      <a16:colId xmlns:a16="http://schemas.microsoft.com/office/drawing/2014/main" val="437337361"/>
                    </a:ext>
                  </a:extLst>
                </a:gridCol>
                <a:gridCol w="3255272">
                  <a:extLst>
                    <a:ext uri="{9D8B030D-6E8A-4147-A177-3AD203B41FA5}">
                      <a16:colId xmlns:a16="http://schemas.microsoft.com/office/drawing/2014/main" val="2638864588"/>
                    </a:ext>
                  </a:extLst>
                </a:gridCol>
                <a:gridCol w="773416">
                  <a:extLst>
                    <a:ext uri="{9D8B030D-6E8A-4147-A177-3AD203B41FA5}">
                      <a16:colId xmlns:a16="http://schemas.microsoft.com/office/drawing/2014/main" val="2231351468"/>
                    </a:ext>
                  </a:extLst>
                </a:gridCol>
                <a:gridCol w="773416">
                  <a:extLst>
                    <a:ext uri="{9D8B030D-6E8A-4147-A177-3AD203B41FA5}">
                      <a16:colId xmlns:a16="http://schemas.microsoft.com/office/drawing/2014/main" val="1277848685"/>
                    </a:ext>
                  </a:extLst>
                </a:gridCol>
                <a:gridCol w="773416">
                  <a:extLst>
                    <a:ext uri="{9D8B030D-6E8A-4147-A177-3AD203B41FA5}">
                      <a16:colId xmlns:a16="http://schemas.microsoft.com/office/drawing/2014/main" val="1216930487"/>
                    </a:ext>
                  </a:extLst>
                </a:gridCol>
                <a:gridCol w="773416">
                  <a:extLst>
                    <a:ext uri="{9D8B030D-6E8A-4147-A177-3AD203B41FA5}">
                      <a16:colId xmlns:a16="http://schemas.microsoft.com/office/drawing/2014/main" val="2739011100"/>
                    </a:ext>
                  </a:extLst>
                </a:gridCol>
                <a:gridCol w="704155">
                  <a:extLst>
                    <a:ext uri="{9D8B030D-6E8A-4147-A177-3AD203B41FA5}">
                      <a16:colId xmlns:a16="http://schemas.microsoft.com/office/drawing/2014/main" val="1797060374"/>
                    </a:ext>
                  </a:extLst>
                </a:gridCol>
                <a:gridCol w="704155">
                  <a:extLst>
                    <a:ext uri="{9D8B030D-6E8A-4147-A177-3AD203B41FA5}">
                      <a16:colId xmlns:a16="http://schemas.microsoft.com/office/drawing/2014/main" val="3352155088"/>
                    </a:ext>
                  </a:extLst>
                </a:gridCol>
              </a:tblGrid>
              <a:tr h="1348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300441"/>
                  </a:ext>
                </a:extLst>
              </a:tr>
              <a:tr h="4129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394730"/>
                  </a:ext>
                </a:extLst>
              </a:tr>
              <a:tr h="1432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759.083.844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824.023.767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64.939.923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261.874.071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731791"/>
                  </a:ext>
                </a:extLst>
              </a:tr>
              <a:tr h="13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79.679.012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83.184.812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3.505.800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26.707.313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728487"/>
                  </a:ext>
                </a:extLst>
              </a:tr>
              <a:tr h="13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14.534.111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18.653.581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4.119.470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2.671.108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53325"/>
                  </a:ext>
                </a:extLst>
              </a:tr>
              <a:tr h="13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15.536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15.536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009728"/>
                  </a:ext>
                </a:extLst>
              </a:tr>
              <a:tr h="13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537.891.693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543.607.735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5.716.042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144.720.609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856261"/>
                  </a:ext>
                </a:extLst>
              </a:tr>
              <a:tr h="13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1.767.135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2.380.927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613.792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383.479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103951"/>
                  </a:ext>
                </a:extLst>
              </a:tr>
              <a:tr h="13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864.949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864.949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13.679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363323"/>
                  </a:ext>
                </a:extLst>
              </a:tr>
              <a:tr h="13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118.826.427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118.826.427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13.395.256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8150541"/>
                  </a:ext>
                </a:extLst>
              </a:tr>
              <a:tr h="13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5.504.981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56.488.727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50.983.746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73.974.163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1343,8%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663048"/>
                  </a:ext>
                </a:extLst>
              </a:tr>
              <a:tr h="13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738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75868" y="825540"/>
            <a:ext cx="799226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2I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24A9ADCD-2DBA-403E-9123-FADCB754C5D8}"/>
              </a:ext>
            </a:extLst>
          </p:cNvPr>
          <p:cNvSpPr txBox="1">
            <a:spLocks/>
          </p:cNvSpPr>
          <p:nvPr/>
        </p:nvSpPr>
        <p:spPr>
          <a:xfrm>
            <a:off x="575867" y="1484784"/>
            <a:ext cx="7992263" cy="2807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AE64A50-BD05-4DF8-81A5-C1D3EB0064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908677"/>
              </p:ext>
            </p:extLst>
          </p:nvPr>
        </p:nvGraphicFramePr>
        <p:xfrm>
          <a:off x="575867" y="1873529"/>
          <a:ext cx="7989489" cy="3110942"/>
        </p:xfrm>
        <a:graphic>
          <a:graphicData uri="http://schemas.openxmlformats.org/drawingml/2006/table">
            <a:tbl>
              <a:tblPr/>
              <a:tblGrid>
                <a:gridCol w="277028">
                  <a:extLst>
                    <a:ext uri="{9D8B030D-6E8A-4147-A177-3AD203B41FA5}">
                      <a16:colId xmlns:a16="http://schemas.microsoft.com/office/drawing/2014/main" val="2763434655"/>
                    </a:ext>
                  </a:extLst>
                </a:gridCol>
                <a:gridCol w="277028">
                  <a:extLst>
                    <a:ext uri="{9D8B030D-6E8A-4147-A177-3AD203B41FA5}">
                      <a16:colId xmlns:a16="http://schemas.microsoft.com/office/drawing/2014/main" val="4050662966"/>
                    </a:ext>
                  </a:extLst>
                </a:gridCol>
                <a:gridCol w="3124877">
                  <a:extLst>
                    <a:ext uri="{9D8B030D-6E8A-4147-A177-3AD203B41FA5}">
                      <a16:colId xmlns:a16="http://schemas.microsoft.com/office/drawing/2014/main" val="2912381717"/>
                    </a:ext>
                  </a:extLst>
                </a:gridCol>
                <a:gridCol w="742435">
                  <a:extLst>
                    <a:ext uri="{9D8B030D-6E8A-4147-A177-3AD203B41FA5}">
                      <a16:colId xmlns:a16="http://schemas.microsoft.com/office/drawing/2014/main" val="3520695028"/>
                    </a:ext>
                  </a:extLst>
                </a:gridCol>
                <a:gridCol w="742435">
                  <a:extLst>
                    <a:ext uri="{9D8B030D-6E8A-4147-A177-3AD203B41FA5}">
                      <a16:colId xmlns:a16="http://schemas.microsoft.com/office/drawing/2014/main" val="3427801695"/>
                    </a:ext>
                  </a:extLst>
                </a:gridCol>
                <a:gridCol w="742435">
                  <a:extLst>
                    <a:ext uri="{9D8B030D-6E8A-4147-A177-3AD203B41FA5}">
                      <a16:colId xmlns:a16="http://schemas.microsoft.com/office/drawing/2014/main" val="2761717270"/>
                    </a:ext>
                  </a:extLst>
                </a:gridCol>
                <a:gridCol w="742435">
                  <a:extLst>
                    <a:ext uri="{9D8B030D-6E8A-4147-A177-3AD203B41FA5}">
                      <a16:colId xmlns:a16="http://schemas.microsoft.com/office/drawing/2014/main" val="1920379609"/>
                    </a:ext>
                  </a:extLst>
                </a:gridCol>
                <a:gridCol w="675949">
                  <a:extLst>
                    <a:ext uri="{9D8B030D-6E8A-4147-A177-3AD203B41FA5}">
                      <a16:colId xmlns:a16="http://schemas.microsoft.com/office/drawing/2014/main" val="2641118323"/>
                    </a:ext>
                  </a:extLst>
                </a:gridCol>
                <a:gridCol w="664867">
                  <a:extLst>
                    <a:ext uri="{9D8B030D-6E8A-4147-A177-3AD203B41FA5}">
                      <a16:colId xmlns:a16="http://schemas.microsoft.com/office/drawing/2014/main" val="2469426982"/>
                    </a:ext>
                  </a:extLst>
                </a:gridCol>
              </a:tblGrid>
              <a:tr h="1646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1605288"/>
                  </a:ext>
                </a:extLst>
              </a:tr>
              <a:tr h="4032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031699"/>
                  </a:ext>
                </a:extLst>
              </a:tr>
              <a:tr h="172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421.754.917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450.719.935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28.965.018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146.780.593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3967080"/>
                  </a:ext>
                </a:extLst>
              </a:tr>
              <a:tr h="164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198.866.949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204.170.817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5.303.868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58.926.097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096715"/>
                  </a:ext>
                </a:extLst>
              </a:tr>
              <a:tr h="164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Atención Ciudadana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5275323"/>
                  </a:ext>
                </a:extLst>
              </a:tr>
              <a:tr h="156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 Etico Familiar y Sistema Chile Solidario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222.887.968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246.549.118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23.661.150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87.854.496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499731"/>
                  </a:ext>
                </a:extLst>
              </a:tr>
              <a:tr h="164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84.660.469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85.588.677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928.208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19.779.904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661866"/>
                  </a:ext>
                </a:extLst>
              </a:tr>
              <a:tr h="164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la Juventud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7.708.934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7.972.546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263.612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3.009.623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335975"/>
                  </a:ext>
                </a:extLst>
              </a:tr>
              <a:tr h="164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 Nacional De Desarrollo Indigena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114.569.365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121.025.855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6.456.490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53.199.432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399401"/>
                  </a:ext>
                </a:extLst>
              </a:tr>
              <a:tr h="164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Discapacidad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29.220.013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33.393.664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4.173.651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13.050.170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863119"/>
                  </a:ext>
                </a:extLst>
              </a:tr>
              <a:tr h="164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Adulto Mayor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41.903.386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46.812.182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4.908.796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17.220.423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921477"/>
                  </a:ext>
                </a:extLst>
              </a:tr>
              <a:tr h="164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Evaluación Social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21.688.801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23.228.121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1.539.320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5.862.409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874737"/>
                  </a:ext>
                </a:extLst>
              </a:tr>
              <a:tr h="164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Niñez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55.728.911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60.592.855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4.863.944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11.060.198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5435227"/>
                  </a:ext>
                </a:extLst>
              </a:tr>
              <a:tr h="164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Niñez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6.001.950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6.458.830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456.880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755.625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747080"/>
                  </a:ext>
                </a:extLst>
              </a:tr>
              <a:tr h="164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Protección Integral a la Infancia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49.726.961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54.134.025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4.407.064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10.304.573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334878"/>
                  </a:ext>
                </a:extLst>
              </a:tr>
              <a:tr h="164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Protección Especializada a La Niñez y Adolescencia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7.155.884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7.155.884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60.621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267194"/>
                  </a:ext>
                </a:extLst>
              </a:tr>
              <a:tr h="238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Protección Especializada a La Niñez y Adolescencia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7.155.884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7.155.884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60.621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9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75868" y="825540"/>
            <a:ext cx="799226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2I RESUMEN POR CAPÍTULOS FET – Covid - 19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24A9ADCD-2DBA-403E-9123-FADCB754C5D8}"/>
              </a:ext>
            </a:extLst>
          </p:cNvPr>
          <p:cNvSpPr txBox="1">
            <a:spLocks/>
          </p:cNvSpPr>
          <p:nvPr/>
        </p:nvSpPr>
        <p:spPr>
          <a:xfrm>
            <a:off x="575867" y="1484784"/>
            <a:ext cx="7992263" cy="2807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0E2B3BF-BE51-4031-9B13-DC1D181A2D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922374"/>
              </p:ext>
            </p:extLst>
          </p:nvPr>
        </p:nvGraphicFramePr>
        <p:xfrm>
          <a:off x="575866" y="1833688"/>
          <a:ext cx="7992261" cy="919447"/>
        </p:xfrm>
        <a:graphic>
          <a:graphicData uri="http://schemas.openxmlformats.org/drawingml/2006/table">
            <a:tbl>
              <a:tblPr/>
              <a:tblGrid>
                <a:gridCol w="277124">
                  <a:extLst>
                    <a:ext uri="{9D8B030D-6E8A-4147-A177-3AD203B41FA5}">
                      <a16:colId xmlns:a16="http://schemas.microsoft.com/office/drawing/2014/main" val="1897629679"/>
                    </a:ext>
                  </a:extLst>
                </a:gridCol>
                <a:gridCol w="277124">
                  <a:extLst>
                    <a:ext uri="{9D8B030D-6E8A-4147-A177-3AD203B41FA5}">
                      <a16:colId xmlns:a16="http://schemas.microsoft.com/office/drawing/2014/main" val="1293669652"/>
                    </a:ext>
                  </a:extLst>
                </a:gridCol>
                <a:gridCol w="3125961">
                  <a:extLst>
                    <a:ext uri="{9D8B030D-6E8A-4147-A177-3AD203B41FA5}">
                      <a16:colId xmlns:a16="http://schemas.microsoft.com/office/drawing/2014/main" val="3740171149"/>
                    </a:ext>
                  </a:extLst>
                </a:gridCol>
                <a:gridCol w="742693">
                  <a:extLst>
                    <a:ext uri="{9D8B030D-6E8A-4147-A177-3AD203B41FA5}">
                      <a16:colId xmlns:a16="http://schemas.microsoft.com/office/drawing/2014/main" val="4034931154"/>
                    </a:ext>
                  </a:extLst>
                </a:gridCol>
                <a:gridCol w="742693">
                  <a:extLst>
                    <a:ext uri="{9D8B030D-6E8A-4147-A177-3AD203B41FA5}">
                      <a16:colId xmlns:a16="http://schemas.microsoft.com/office/drawing/2014/main" val="250364166"/>
                    </a:ext>
                  </a:extLst>
                </a:gridCol>
                <a:gridCol w="742693">
                  <a:extLst>
                    <a:ext uri="{9D8B030D-6E8A-4147-A177-3AD203B41FA5}">
                      <a16:colId xmlns:a16="http://schemas.microsoft.com/office/drawing/2014/main" val="726204524"/>
                    </a:ext>
                  </a:extLst>
                </a:gridCol>
                <a:gridCol w="742693">
                  <a:extLst>
                    <a:ext uri="{9D8B030D-6E8A-4147-A177-3AD203B41FA5}">
                      <a16:colId xmlns:a16="http://schemas.microsoft.com/office/drawing/2014/main" val="1743614611"/>
                    </a:ext>
                  </a:extLst>
                </a:gridCol>
                <a:gridCol w="676183">
                  <a:extLst>
                    <a:ext uri="{9D8B030D-6E8A-4147-A177-3AD203B41FA5}">
                      <a16:colId xmlns:a16="http://schemas.microsoft.com/office/drawing/2014/main" val="3103929059"/>
                    </a:ext>
                  </a:extLst>
                </a:gridCol>
                <a:gridCol w="665097">
                  <a:extLst>
                    <a:ext uri="{9D8B030D-6E8A-4147-A177-3AD203B41FA5}">
                      <a16:colId xmlns:a16="http://schemas.microsoft.com/office/drawing/2014/main" val="1223282179"/>
                    </a:ext>
                  </a:extLst>
                </a:gridCol>
              </a:tblGrid>
              <a:tr h="1671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433807"/>
                  </a:ext>
                </a:extLst>
              </a:tr>
              <a:tr h="4095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114715"/>
                  </a:ext>
                </a:extLst>
              </a:tr>
              <a:tr h="175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Evaluación Social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5.592.000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5.592.000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356436"/>
                  </a:ext>
                </a:extLst>
              </a:tr>
              <a:tr h="16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Evaluación Social FET – Covid – 19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5.592.000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5.592.000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3939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8957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7184" y="744048"/>
            <a:ext cx="801744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01:  SUBSECRETARÍA DE SERVICIOS SOCIALES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449DF461-F268-4197-8E33-32B510BAB298}"/>
              </a:ext>
            </a:extLst>
          </p:cNvPr>
          <p:cNvSpPr txBox="1">
            <a:spLocks/>
          </p:cNvSpPr>
          <p:nvPr/>
        </p:nvSpPr>
        <p:spPr>
          <a:xfrm>
            <a:off x="547184" y="1422634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DE7E270-0900-42BB-B372-ED07D49713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016432"/>
              </p:ext>
            </p:extLst>
          </p:nvPr>
        </p:nvGraphicFramePr>
        <p:xfrm>
          <a:off x="547184" y="1788293"/>
          <a:ext cx="8009098" cy="4202391"/>
        </p:xfrm>
        <a:graphic>
          <a:graphicData uri="http://schemas.openxmlformats.org/drawingml/2006/table">
            <a:tbl>
              <a:tblPr/>
              <a:tblGrid>
                <a:gridCol w="268402">
                  <a:extLst>
                    <a:ext uri="{9D8B030D-6E8A-4147-A177-3AD203B41FA5}">
                      <a16:colId xmlns:a16="http://schemas.microsoft.com/office/drawing/2014/main" val="96831637"/>
                    </a:ext>
                  </a:extLst>
                </a:gridCol>
                <a:gridCol w="268402">
                  <a:extLst>
                    <a:ext uri="{9D8B030D-6E8A-4147-A177-3AD203B41FA5}">
                      <a16:colId xmlns:a16="http://schemas.microsoft.com/office/drawing/2014/main" val="891112137"/>
                    </a:ext>
                  </a:extLst>
                </a:gridCol>
                <a:gridCol w="268402">
                  <a:extLst>
                    <a:ext uri="{9D8B030D-6E8A-4147-A177-3AD203B41FA5}">
                      <a16:colId xmlns:a16="http://schemas.microsoft.com/office/drawing/2014/main" val="3246680389"/>
                    </a:ext>
                  </a:extLst>
                </a:gridCol>
                <a:gridCol w="3027566">
                  <a:extLst>
                    <a:ext uri="{9D8B030D-6E8A-4147-A177-3AD203B41FA5}">
                      <a16:colId xmlns:a16="http://schemas.microsoft.com/office/drawing/2014/main" val="2344361075"/>
                    </a:ext>
                  </a:extLst>
                </a:gridCol>
                <a:gridCol w="719316">
                  <a:extLst>
                    <a:ext uri="{9D8B030D-6E8A-4147-A177-3AD203B41FA5}">
                      <a16:colId xmlns:a16="http://schemas.microsoft.com/office/drawing/2014/main" val="1241251393"/>
                    </a:ext>
                  </a:extLst>
                </a:gridCol>
                <a:gridCol w="719316">
                  <a:extLst>
                    <a:ext uri="{9D8B030D-6E8A-4147-A177-3AD203B41FA5}">
                      <a16:colId xmlns:a16="http://schemas.microsoft.com/office/drawing/2014/main" val="1809533959"/>
                    </a:ext>
                  </a:extLst>
                </a:gridCol>
                <a:gridCol w="719316">
                  <a:extLst>
                    <a:ext uri="{9D8B030D-6E8A-4147-A177-3AD203B41FA5}">
                      <a16:colId xmlns:a16="http://schemas.microsoft.com/office/drawing/2014/main" val="3272501028"/>
                    </a:ext>
                  </a:extLst>
                </a:gridCol>
                <a:gridCol w="719316">
                  <a:extLst>
                    <a:ext uri="{9D8B030D-6E8A-4147-A177-3AD203B41FA5}">
                      <a16:colId xmlns:a16="http://schemas.microsoft.com/office/drawing/2014/main" val="894352314"/>
                    </a:ext>
                  </a:extLst>
                </a:gridCol>
                <a:gridCol w="654899">
                  <a:extLst>
                    <a:ext uri="{9D8B030D-6E8A-4147-A177-3AD203B41FA5}">
                      <a16:colId xmlns:a16="http://schemas.microsoft.com/office/drawing/2014/main" val="2513639128"/>
                    </a:ext>
                  </a:extLst>
                </a:gridCol>
                <a:gridCol w="644163">
                  <a:extLst>
                    <a:ext uri="{9D8B030D-6E8A-4147-A177-3AD203B41FA5}">
                      <a16:colId xmlns:a16="http://schemas.microsoft.com/office/drawing/2014/main" val="2763325800"/>
                    </a:ext>
                  </a:extLst>
                </a:gridCol>
              </a:tblGrid>
              <a:tr h="1256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507645"/>
                  </a:ext>
                </a:extLst>
              </a:tr>
              <a:tr h="3848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80241"/>
                  </a:ext>
                </a:extLst>
              </a:tr>
              <a:tr h="1649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198.866.949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204.170.817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5.303.868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58.926.097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676034"/>
                  </a:ext>
                </a:extLst>
              </a:tr>
              <a:tr h="125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23.449.168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24.419.350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970.182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7.833.976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0871720"/>
                  </a:ext>
                </a:extLst>
              </a:tr>
              <a:tr h="125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2.677.728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2.689.798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656.357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1557780"/>
                  </a:ext>
                </a:extLst>
              </a:tr>
              <a:tr h="125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002039"/>
                  </a:ext>
                </a:extLst>
              </a:tr>
              <a:tr h="125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952139"/>
                  </a:ext>
                </a:extLst>
              </a:tr>
              <a:tr h="125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171.137.252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170.526.675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-610.577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45.093.290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486601"/>
                  </a:ext>
                </a:extLst>
              </a:tr>
              <a:tr h="125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128.039.161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127.662.753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-376.408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36.202.241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471231"/>
                  </a:ext>
                </a:extLst>
              </a:tr>
              <a:tr h="125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Ingreso Mínimo Garantizado Ley N° 21.218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126.383.863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126.007.455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-376.408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34.960.768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618825"/>
                  </a:ext>
                </a:extLst>
              </a:tr>
              <a:tr h="125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- Programa Red Telecentros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1.655.298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1.655.298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1.241.473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41561"/>
                  </a:ext>
                </a:extLst>
              </a:tr>
              <a:tr h="125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43.091.591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42.857.422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-234.169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8.891.049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528902"/>
                  </a:ext>
                </a:extLst>
              </a:tr>
              <a:tr h="125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Elige Vivir Sano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1.469.064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1.469.064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542396"/>
                  </a:ext>
                </a:extLst>
              </a:tr>
              <a:tr h="125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Apoyo a la Selección de Beneficios Sociales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5.638.656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5.500.968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-137.688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2.830.582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805035"/>
                  </a:ext>
                </a:extLst>
              </a:tr>
              <a:tr h="125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Apoyo, Monitoreo y Supervisión a la Gestión Territorial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629.461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629.461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43036"/>
                  </a:ext>
                </a:extLst>
              </a:tr>
              <a:tr h="125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Pago Electrónico de Prestaciones Monetarias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6.314.068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6.314.068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2.091.114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233941"/>
                  </a:ext>
                </a:extLst>
              </a:tr>
              <a:tr h="125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Cuidado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6.530.100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6.530.100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768699"/>
                  </a:ext>
                </a:extLst>
              </a:tr>
              <a:tr h="133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Pago Cuidadores de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9.164.807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9.164.807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698723"/>
                  </a:ext>
                </a:extLst>
              </a:tr>
              <a:tr h="125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Apoyo a la Atención de Salud Mental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532.023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532.023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334.673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278934"/>
                  </a:ext>
                </a:extLst>
              </a:tr>
              <a:tr h="125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Asuntos Indígenas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1.165.094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1.082.375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-82.719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150.988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13742"/>
                  </a:ext>
                </a:extLst>
              </a:tr>
              <a:tr h="125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Voluntariado País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9001059"/>
                  </a:ext>
                </a:extLst>
              </a:tr>
              <a:tr h="125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Clase Media Protegida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493.598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493.598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107.295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745287"/>
                  </a:ext>
                </a:extLst>
              </a:tr>
              <a:tr h="125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Noche Digna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11.066.762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11.053.000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-13.762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3.273.544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2763924"/>
                  </a:ext>
                </a:extLst>
              </a:tr>
              <a:tr h="125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87469"/>
                  </a:ext>
                </a:extLst>
              </a:tr>
              <a:tr h="125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444017"/>
                  </a:ext>
                </a:extLst>
              </a:tr>
              <a:tr h="125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131.027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131.027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577399"/>
                  </a:ext>
                </a:extLst>
              </a:tr>
              <a:tr h="125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131.027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131.027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5788296"/>
                  </a:ext>
                </a:extLst>
              </a:tr>
              <a:tr h="125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1.471.763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6.403.956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4.932.193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5.340.624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197745"/>
                  </a:ext>
                </a:extLst>
              </a:tr>
              <a:tr h="125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529.258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178.986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795068"/>
                  </a:ext>
                </a:extLst>
              </a:tr>
              <a:tr h="125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940.005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940.005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229.104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323448"/>
                  </a:ext>
                </a:extLst>
              </a:tr>
              <a:tr h="125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4.934.693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4.932.193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4.932.534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197301,4%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117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23878" y="670614"/>
            <a:ext cx="8114131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05:  INGRESO ÉTICO FAMILIAR Y SISTEMA CHILE SOLIDARIO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01024" y="1687614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C621F824-C89E-4122-AD39-1339A525B12B}"/>
              </a:ext>
            </a:extLst>
          </p:cNvPr>
          <p:cNvSpPr txBox="1">
            <a:spLocks/>
          </p:cNvSpPr>
          <p:nvPr/>
        </p:nvSpPr>
        <p:spPr>
          <a:xfrm>
            <a:off x="514934" y="1564290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791C883-145C-47D8-9EA5-A766C81B81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191733"/>
              </p:ext>
            </p:extLst>
          </p:nvPr>
        </p:nvGraphicFramePr>
        <p:xfrm>
          <a:off x="514934" y="1898825"/>
          <a:ext cx="8114132" cy="3366075"/>
        </p:xfrm>
        <a:graphic>
          <a:graphicData uri="http://schemas.openxmlformats.org/drawingml/2006/table">
            <a:tbl>
              <a:tblPr/>
              <a:tblGrid>
                <a:gridCol w="271922">
                  <a:extLst>
                    <a:ext uri="{9D8B030D-6E8A-4147-A177-3AD203B41FA5}">
                      <a16:colId xmlns:a16="http://schemas.microsoft.com/office/drawing/2014/main" val="1501114175"/>
                    </a:ext>
                  </a:extLst>
                </a:gridCol>
                <a:gridCol w="271922">
                  <a:extLst>
                    <a:ext uri="{9D8B030D-6E8A-4147-A177-3AD203B41FA5}">
                      <a16:colId xmlns:a16="http://schemas.microsoft.com/office/drawing/2014/main" val="968810575"/>
                    </a:ext>
                  </a:extLst>
                </a:gridCol>
                <a:gridCol w="271922">
                  <a:extLst>
                    <a:ext uri="{9D8B030D-6E8A-4147-A177-3AD203B41FA5}">
                      <a16:colId xmlns:a16="http://schemas.microsoft.com/office/drawing/2014/main" val="237204247"/>
                    </a:ext>
                  </a:extLst>
                </a:gridCol>
                <a:gridCol w="3067271">
                  <a:extLst>
                    <a:ext uri="{9D8B030D-6E8A-4147-A177-3AD203B41FA5}">
                      <a16:colId xmlns:a16="http://schemas.microsoft.com/office/drawing/2014/main" val="1867807932"/>
                    </a:ext>
                  </a:extLst>
                </a:gridCol>
                <a:gridCol w="728749">
                  <a:extLst>
                    <a:ext uri="{9D8B030D-6E8A-4147-A177-3AD203B41FA5}">
                      <a16:colId xmlns:a16="http://schemas.microsoft.com/office/drawing/2014/main" val="1294189417"/>
                    </a:ext>
                  </a:extLst>
                </a:gridCol>
                <a:gridCol w="728749">
                  <a:extLst>
                    <a:ext uri="{9D8B030D-6E8A-4147-A177-3AD203B41FA5}">
                      <a16:colId xmlns:a16="http://schemas.microsoft.com/office/drawing/2014/main" val="882240379"/>
                    </a:ext>
                  </a:extLst>
                </a:gridCol>
                <a:gridCol w="728749">
                  <a:extLst>
                    <a:ext uri="{9D8B030D-6E8A-4147-A177-3AD203B41FA5}">
                      <a16:colId xmlns:a16="http://schemas.microsoft.com/office/drawing/2014/main" val="1208525959"/>
                    </a:ext>
                  </a:extLst>
                </a:gridCol>
                <a:gridCol w="728749">
                  <a:extLst>
                    <a:ext uri="{9D8B030D-6E8A-4147-A177-3AD203B41FA5}">
                      <a16:colId xmlns:a16="http://schemas.microsoft.com/office/drawing/2014/main" val="2376811614"/>
                    </a:ext>
                  </a:extLst>
                </a:gridCol>
                <a:gridCol w="663488">
                  <a:extLst>
                    <a:ext uri="{9D8B030D-6E8A-4147-A177-3AD203B41FA5}">
                      <a16:colId xmlns:a16="http://schemas.microsoft.com/office/drawing/2014/main" val="2672738747"/>
                    </a:ext>
                  </a:extLst>
                </a:gridCol>
                <a:gridCol w="652611">
                  <a:extLst>
                    <a:ext uri="{9D8B030D-6E8A-4147-A177-3AD203B41FA5}">
                      <a16:colId xmlns:a16="http://schemas.microsoft.com/office/drawing/2014/main" val="4187948725"/>
                    </a:ext>
                  </a:extLst>
                </a:gridCol>
              </a:tblGrid>
              <a:tr h="1273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7702615"/>
                  </a:ext>
                </a:extLst>
              </a:tr>
              <a:tr h="3899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871391"/>
                  </a:ext>
                </a:extLst>
              </a:tr>
              <a:tr h="1671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222.887.968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246.549.118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23.661.150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87.854.496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176665"/>
                  </a:ext>
                </a:extLst>
              </a:tr>
              <a:tr h="127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222.886.968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222.515.293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-371.675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63.928.759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159227"/>
                  </a:ext>
                </a:extLst>
              </a:tr>
              <a:tr h="127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714.487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714.487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500.141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199007"/>
                  </a:ext>
                </a:extLst>
              </a:tr>
              <a:tr h="127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714.487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714.487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500.141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9023825"/>
                  </a:ext>
                </a:extLst>
              </a:tr>
              <a:tr h="127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74.649.823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74.649.823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52.632.831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433138"/>
                  </a:ext>
                </a:extLst>
              </a:tr>
              <a:tr h="127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Habilidades para la Vida - JUNAEB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1.072.683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1.072.683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900196"/>
                  </a:ext>
                </a:extLst>
              </a:tr>
              <a:tr h="127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Ayudas Técnicas - SENADIS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1.767.223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1.767.223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7051545"/>
                  </a:ext>
                </a:extLst>
              </a:tr>
              <a:tr h="127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Alimentación - JUNAEB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4.212.824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4.212.824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229150"/>
                  </a:ext>
                </a:extLst>
              </a:tr>
              <a:tr h="127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16.383.729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16.383.729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8.191.865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763704"/>
                  </a:ext>
                </a:extLst>
              </a:tr>
              <a:tr h="127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 - Subsecretaría de Educación Parvularia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2.044.317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2.044.317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685696"/>
                  </a:ext>
                </a:extLst>
              </a:tr>
              <a:tr h="127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Proempleo - Subsecretaría del Trabajo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3.787.784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3.787.784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3.787.774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699924"/>
                  </a:ext>
                </a:extLst>
              </a:tr>
              <a:tr h="127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Media - JUNAEB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474.863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474.863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237.432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541948"/>
                  </a:ext>
                </a:extLst>
              </a:tr>
              <a:tr h="127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Empleo a la Mujer, Ley N° 20.595 - SENCE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44.906.400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44.906.400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40.415.760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4494313"/>
                  </a:ext>
                </a:extLst>
              </a:tr>
              <a:tr h="127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147.522.658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147.150.983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-371.675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10.795.787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527626"/>
                  </a:ext>
                </a:extLst>
              </a:tr>
              <a:tr h="127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Bonificación Ley N° 20.595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87.000.816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86.889.537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-111.279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246.577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632772"/>
                  </a:ext>
                </a:extLst>
              </a:tr>
              <a:tr h="127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Habitabilidad Chile Solidario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14.574.436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14.574.436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1.034.526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951420"/>
                  </a:ext>
                </a:extLst>
              </a:tr>
              <a:tr h="127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Identificación Chile Solidario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56.154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8259835"/>
                  </a:ext>
                </a:extLst>
              </a:tr>
              <a:tr h="135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Bonos Art. 2° Transitorio, Ley N° 19.949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20.457.158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20.457.158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8.182.863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99066"/>
                  </a:ext>
                </a:extLst>
              </a:tr>
              <a:tr h="127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Integral al Adulto Mayor Chile Solidario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9.091.148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9.091.148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035855"/>
                  </a:ext>
                </a:extLst>
              </a:tr>
              <a:tr h="127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Personas en Situación de Calle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5.030.457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5.005.249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-25.208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1278341"/>
                  </a:ext>
                </a:extLst>
              </a:tr>
              <a:tr h="127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Familias para el Autoconsumo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2.695.406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2.695.406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392.706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784227"/>
                  </a:ext>
                </a:extLst>
              </a:tr>
              <a:tr h="127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(Ley N° 20.595)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1.843.620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1.624.109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-219.511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278.661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5616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6048</TotalTime>
  <Words>5263</Words>
  <Application>Microsoft Office PowerPoint</Application>
  <PresentationFormat>Presentación en pantalla (4:3)</PresentationFormat>
  <Paragraphs>2964</Paragraphs>
  <Slides>22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5" baseType="lpstr">
      <vt:lpstr>Arial</vt:lpstr>
      <vt:lpstr>Calibri</vt:lpstr>
      <vt:lpstr>2_Tema de Office</vt:lpstr>
      <vt:lpstr>EJECUCIÓN ACUMULADA DE GASTOS PRESUPUESTARIOS AL MES DE ABRIL DE 2021 PARTIDA 21:  MINISTERIO DE DESARROLLO SOCIAL</vt:lpstr>
      <vt:lpstr>EJECUCIÓN ACUMULADA DE GASTOS A ABRIL DE 2021  PARTIDA 21 MINISTERIO DE DESARROLLO SOCIAL</vt:lpstr>
      <vt:lpstr>Presentación de PowerPoint</vt:lpstr>
      <vt:lpstr>Presentación de PowerPoint</vt:lpstr>
      <vt:lpstr>EJECUCIÓN ACUMULADA DE GASTOS A ABRIL DE 2021  PARTIDA 21 MINISTERIO DE DESARROLLO SOCIAL</vt:lpstr>
      <vt:lpstr>EJECUCIÓN ACUMULADA DE GASTOS A ABRIL DE 2021  PARTIDA 2I RESUMEN POR CAPÍTULOS</vt:lpstr>
      <vt:lpstr>EJECUCIÓN ACUMULADA DE GASTOS A ABRIL DE 2021  PARTIDA 2I RESUMEN POR CAPÍTULOS FET – Covid - 19</vt:lpstr>
      <vt:lpstr>EJECUCIÓN ACUMULADA DE GASTOS A ABRIL DE 2021  PARTIDA 21. CAPÍTULO 01. PROGRAMA 01:  SUBSECRETARÍA DE SERVICIOS SOCIALES</vt:lpstr>
      <vt:lpstr>EJECUCIÓN ACUMULADA DE GASTOS A ABRIL DE 2021  PARTIDA 21. CAPÍTULO 01. PROGRAMA 05:  INGRESO ÉTICO FAMILIAR Y SISTEMA CHILE SOLIDARIO</vt:lpstr>
      <vt:lpstr>EJECUCIÓN ACUMULADA DE GASTOS A ABRIL DE 2021  PARTIDA 21. CAPÍTULO 01. PROGRAMA 05:  INGRESO ÉTICO FAMILIAR Y SISTEMA CHILE SOLIDARIO</vt:lpstr>
      <vt:lpstr>EJECUCIÓN ACUMULADA DE GASTOS A ABRIL DE 2021  PARTIDA 21. CAPÍTULO 02. PROGRAMA 01:  FONDO DE SOLIDARIDAD E INVERSIÓN SOCIAL</vt:lpstr>
      <vt:lpstr>EJECUCIÓN ACUMULADA DE GASTOS A ABRIL DE 2021  PARTIDA 21. CAPÍTULO 01. PROGRAMA 02:  APOYO ATENCIÓN CIUDADANA</vt:lpstr>
      <vt:lpstr>EJECUCIÓN ACUMULADA DE GASTOS A ABRIL DE 2021  PARTIDA 21. CAPÍTULO 05. PROGRAMA 01:  INSTITUTO NACIONAL DE LA JUVENTUD</vt:lpstr>
      <vt:lpstr>EJECUCIÓN ACUMULADA DE GASTOS A ABRIL DE 2021  PARTIDA 21. CAPÍTULO 06. PROGRAMA 01:  CORPORACIÓN NACIONAL DE DESARROLLO INDÍGENA</vt:lpstr>
      <vt:lpstr>EJECUCIÓN ACUMULADA DE GASTOS A ABRIL DE 2021  PARTIDA 21. CAPÍTULO 06. PROGRAMA 01:  CORPORACIÓN NACIONAL DE DESARROLLO INDÍGENA</vt:lpstr>
      <vt:lpstr>EJECUCIÓN ACUMULADA DE GASTOS A ABRIL DE 2021  PARTIDA 21. CAPÍTULO 07. PROGRAMA 01:  SERVICIO NACIONAL DE LA DISCAPACIDAD</vt:lpstr>
      <vt:lpstr>EJECUCIÓN ACUMULADA DE GASTOS A ABRIL DE 2021  PARTIDA 21. CAPÍTULO 08. PROGRAMA 01:  SERVICIO NACIONAL DEL ADULTO ABRIL</vt:lpstr>
      <vt:lpstr>EJECUCIÓN ACUMULADA DE GASTOS A ABRIL DE 2021  PARTIDA 21. CAPÍTULO 08. PROGRAMA 01:  SERVICIO NACIONAL DEL ADULTO ABRILR</vt:lpstr>
      <vt:lpstr>EJECUCIÓN ACUMULADA DE GASTOS A ABRIL DE 2021  PARTIDA 21. CAPÍTULO 09. PROGRAMA 01:  SUBSECRETARÍA DE EVALUACIÓN SOCIAL</vt:lpstr>
      <vt:lpstr>EJECUCIÓN ACUMULADA DE GASTOS A ABRIL DE 2021  PARTIDA 21. CAPÍTULO 10. PROGRAMA 01:  SUBSECRETARÍA DE LA NIÑEZ</vt:lpstr>
      <vt:lpstr>EJECUCIÓN ACUMULADA DE GASTOS A ABRIL DE 2021  PARTIDA 21. CAPÍTULO 10. PROGRAMA 02:  SISTEMA DE PROTECCIÓN INTEGRAL A LA INFANCIA</vt:lpstr>
      <vt:lpstr>EJECUCIÓN ACUMULADA DE GASTOS A ABRIL DE 2021  PARTIDA 21. CAPÍTULO 11. PROGRAMA 01:  SISTEMA NACIONAL DE PROTECCIÓN ESPECIALIZADA A LA NIÑEZ Y ADOLESCENCIA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363</cp:revision>
  <cp:lastPrinted>2019-10-14T14:51:48Z</cp:lastPrinted>
  <dcterms:created xsi:type="dcterms:W3CDTF">2016-06-23T13:38:47Z</dcterms:created>
  <dcterms:modified xsi:type="dcterms:W3CDTF">2021-06-07T01:17:42Z</dcterms:modified>
</cp:coreProperties>
</file>