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CE1-4C5B-B91A-9034C31FA8A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CE1-4C5B-B91A-9034C31FA8A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CE1-4C5B-B91A-9034C31FA8A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CE1-4C5B-B91A-9034C31FA8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20'!$D$57:$D$60</c:f>
              <c:numCache>
                <c:formatCode>#,##0</c:formatCode>
                <c:ptCount val="4"/>
                <c:pt idx="0">
                  <c:v>13768664</c:v>
                </c:pt>
                <c:pt idx="1">
                  <c:v>3769794</c:v>
                </c:pt>
                <c:pt idx="2">
                  <c:v>656173</c:v>
                </c:pt>
                <c:pt idx="3">
                  <c:v>12624138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CE1-4C5B-B91A-9034C31FA8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102556440407004"/>
          <c:y val="0.71295164982557702"/>
          <c:w val="0.37059909257073415"/>
          <c:h val="0.26140731590528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495473178212275"/>
          <c:y val="0.13373594318827589"/>
          <c:w val="0.83883393550785212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'[20.xlsx]Partida 20'!$C$28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'[20.xlsx]Partida 20'!$D$27:$O$27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20'!$D$28:$O$28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D76-4C9A-B61D-A883597DC49C}"/>
            </c:ext>
          </c:extLst>
        </c:ser>
        <c:ser>
          <c:idx val="1"/>
          <c:order val="1"/>
          <c:tx>
            <c:strRef>
              <c:f>'[20.xlsx]Partida 20'!$C$29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'[20.xlsx]Partida 20'!$D$27:$O$27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20'!$D$29:$O$29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8.9936288630507691E-2</c:v>
                </c:pt>
                <c:pt idx="2">
                  <c:v>0.33617250688012512</c:v>
                </c:pt>
                <c:pt idx="3">
                  <c:v>0.39312130216098295</c:v>
                </c:pt>
                <c:pt idx="4">
                  <c:v>0.4388104815844569</c:v>
                </c:pt>
                <c:pt idx="5">
                  <c:v>0.50916931980723434</c:v>
                </c:pt>
                <c:pt idx="6">
                  <c:v>0.59826975657787729</c:v>
                </c:pt>
                <c:pt idx="7">
                  <c:v>0.77383943501742236</c:v>
                </c:pt>
                <c:pt idx="8">
                  <c:v>0.84511012091706572</c:v>
                </c:pt>
                <c:pt idx="9">
                  <c:v>0.87829466966635439</c:v>
                </c:pt>
                <c:pt idx="10">
                  <c:v>0.90317664711876644</c:v>
                </c:pt>
                <c:pt idx="11">
                  <c:v>0.98440462004715001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D76-4C9A-B61D-A883597DC49C}"/>
            </c:ext>
          </c:extLst>
        </c:ser>
        <c:ser>
          <c:idx val="2"/>
          <c:order val="2"/>
          <c:tx>
            <c:strRef>
              <c:f>'[20.xlsx]Partida 20'!$C$30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962546816479401E-2"/>
                  <c:y val="-3.85712641812446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D76-4C9A-B61D-A883597DC49C}"/>
                </c:ext>
                <c:ext xmlns:c15="http://schemas.microsoft.com/office/drawing/2012/chart" uri="{CE6537A1-D6FC-4f65-9D91-7224C49458BB}">
                  <c15:layout>
                    <c:manualLayout>
                      <c:w val="5.9937479725146715E-2"/>
                      <c:h val="6.3278747275449632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4.9937578027465693E-2"/>
                  <c:y val="-6.0000006749157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4956304619226011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2459425717852687E-2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D76-4C9A-B61D-A883597DC49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7440699126092382E-2"/>
                  <c:y val="-6.4285721516954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D76-4C9A-B61D-A883597DC49C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7453183520599342E-2"/>
                  <c:y val="-8.5714295355938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CF5-4112-BB13-8F6EC4BCAF82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7453183520599342E-2"/>
                  <c:y val="1.7142859071187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3DD-4A9D-A3FD-BE4A43FB0B03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5.2434456928838954E-2"/>
                  <c:y val="-2.5714288606781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3DD-4A9D-A3FD-BE4A43FB0B03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9962546816479401E-2"/>
                  <c:y val="-2.1428573838984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3DD-4A9D-A3FD-BE4A43FB0B0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'[20.xlsx]Partida 20'!$D$27:$O$27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20'!$D$30:$G$30</c:f>
              <c:numCache>
                <c:formatCode>0.0%</c:formatCode>
                <c:ptCount val="4"/>
                <c:pt idx="0">
                  <c:v>5.5049213678846159E-2</c:v>
                </c:pt>
                <c:pt idx="1">
                  <c:v>0.10852626852162719</c:v>
                </c:pt>
                <c:pt idx="2">
                  <c:v>0.15370071649063627</c:v>
                </c:pt>
                <c:pt idx="3">
                  <c:v>0.42336069526783698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2D76-4C9A-B61D-A883597DC4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0905256"/>
        <c:axId val="460906040"/>
      </c:lineChart>
      <c:catAx>
        <c:axId val="460905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0906040"/>
        <c:crosses val="autoZero"/>
        <c:auto val="1"/>
        <c:lblAlgn val="ctr"/>
        <c:lblOffset val="100"/>
        <c:tickLblSkip val="1"/>
        <c:noMultiLvlLbl val="0"/>
      </c:catAx>
      <c:valAx>
        <c:axId val="46090604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0905256"/>
        <c:crosses val="autoZero"/>
        <c:crossBetween val="between"/>
      </c:valAx>
      <c:spPr>
        <a:ln w="3175">
          <a:solidFill>
            <a:sysClr val="windowText" lastClr="000000"/>
          </a:solidFill>
        </a:ln>
      </c:spPr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'[20.xlsx]Partida 20'!$C$32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20'!$D$32:$O$32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8B-4CE0-B0D4-69EE0E89E833}"/>
            </c:ext>
          </c:extLst>
        </c:ser>
        <c:ser>
          <c:idx val="1"/>
          <c:order val="1"/>
          <c:tx>
            <c:strRef>
              <c:f>'[20.xlsx]Partida 20'!$C$33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93423738699329E-3"/>
                  <c:y val="2.10117989332468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0864197530864764E-3"/>
                  <c:y val="-2.224012500073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'[20.xlsx]Partida 20'!$D$31:$O$31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20'!$D$33:$O$33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4.9794917543396246E-2</c:v>
                </c:pt>
                <c:pt idx="2">
                  <c:v>0.26182884196762657</c:v>
                </c:pt>
                <c:pt idx="3">
                  <c:v>5.2585448706780079E-2</c:v>
                </c:pt>
                <c:pt idx="4">
                  <c:v>4.6755765697582351E-2</c:v>
                </c:pt>
                <c:pt idx="5">
                  <c:v>7.0786328263164097E-2</c:v>
                </c:pt>
                <c:pt idx="6">
                  <c:v>8.9100436770642957E-2</c:v>
                </c:pt>
                <c:pt idx="7">
                  <c:v>0.1755696784395451</c:v>
                </c:pt>
                <c:pt idx="8">
                  <c:v>9.8939087831427935E-2</c:v>
                </c:pt>
                <c:pt idx="9">
                  <c:v>4.3907232532277775E-2</c:v>
                </c:pt>
                <c:pt idx="10">
                  <c:v>5.6124257171440546E-2</c:v>
                </c:pt>
                <c:pt idx="11">
                  <c:v>8.9186282339257572E-2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28B-4CE0-B0D4-69EE0E89E833}"/>
            </c:ext>
          </c:extLst>
        </c:ser>
        <c:ser>
          <c:idx val="2"/>
          <c:order val="2"/>
          <c:tx>
            <c:strRef>
              <c:f>'[20.xlsx]Partida 20'!$C$34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0"/>
              <c:layout>
                <c:manualLayout>
                  <c:x val="-1.29969864878002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07133997988904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CDD-4ADC-924E-A8AFD960C681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5107009969833562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CDD-4ADC-924E-A8AFD960C68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20'!$D$34:$G$34</c:f>
              <c:numCache>
                <c:formatCode>0.0%</c:formatCode>
                <c:ptCount val="4"/>
                <c:pt idx="0">
                  <c:v>5.5049213678846159E-2</c:v>
                </c:pt>
                <c:pt idx="1">
                  <c:v>5.3477054842781035E-2</c:v>
                </c:pt>
                <c:pt idx="2">
                  <c:v>6.9404169015101158E-2</c:v>
                </c:pt>
                <c:pt idx="3">
                  <c:v>0.26965997877720072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28B-4CE0-B0D4-69EE0E89E8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6"/>
        <c:axId val="460955824"/>
        <c:axId val="460954256"/>
      </c:barChart>
      <c:catAx>
        <c:axId val="460955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0954256"/>
        <c:crosses val="autoZero"/>
        <c:auto val="0"/>
        <c:lblAlgn val="ctr"/>
        <c:lblOffset val="100"/>
        <c:noMultiLvlLbl val="0"/>
      </c:catAx>
      <c:valAx>
        <c:axId val="46095425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609558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4A876726-7309-442F-8D58-0038E5A2D4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8AC2081F-354F-43EE-8A09-26A649E3F7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AD6F6-CD35-40A5-82E1-BD37E93812B4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34D1142D-5E80-4C5F-82E8-C2C5B1E84C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A0BCD9B0-0B8B-4CDC-801C-1BD73CA76F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5F9BC-8A4C-4158-9A92-C0652BD14B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483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10400" y="7985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84074805-A23C-4212-BB26-13F69B42391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ABRIL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mayo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6851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xmlns="" id="{2C27E0A1-8C39-4FD7-95F0-CEC75A4C58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348029"/>
              </p:ext>
            </p:extLst>
          </p:nvPr>
        </p:nvGraphicFramePr>
        <p:xfrm>
          <a:off x="414338" y="1968500"/>
          <a:ext cx="8210798" cy="3836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65" y="76201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xmlns="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5991225"/>
            <a:ext cx="7992888" cy="365125"/>
          </a:xfrm>
          <a:prstGeom prst="rect">
            <a:avLst/>
          </a:prstGeom>
        </p:spPr>
      </p:pic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1870980"/>
              </p:ext>
            </p:extLst>
          </p:nvPr>
        </p:nvGraphicFramePr>
        <p:xfrm>
          <a:off x="419165" y="1947334"/>
          <a:ext cx="8210798" cy="3678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3882012"/>
              </p:ext>
            </p:extLst>
          </p:nvPr>
        </p:nvGraphicFramePr>
        <p:xfrm>
          <a:off x="457200" y="1947333"/>
          <a:ext cx="8229600" cy="3569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441308"/>
            <a:ext cx="54360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267977"/>
              </p:ext>
            </p:extLst>
          </p:nvPr>
        </p:nvGraphicFramePr>
        <p:xfrm>
          <a:off x="539554" y="2276870"/>
          <a:ext cx="7920876" cy="2952328"/>
        </p:xfrm>
        <a:graphic>
          <a:graphicData uri="http://schemas.openxmlformats.org/drawingml/2006/table">
            <a:tbl>
              <a:tblPr/>
              <a:tblGrid>
                <a:gridCol w="851502"/>
                <a:gridCol w="2888118"/>
                <a:gridCol w="851502"/>
                <a:gridCol w="851502"/>
                <a:gridCol w="851502"/>
                <a:gridCol w="851502"/>
                <a:gridCol w="775248"/>
              </a:tblGrid>
              <a:tr h="22930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225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0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30.818.769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39.677.141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8.858.372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16.797.742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13.768.664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13.768.664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5.039.313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3.769.794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3.769.794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9.184.077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8.858.372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8.993.985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74377" y="5301208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76107" y="1988837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469036"/>
              </p:ext>
            </p:extLst>
          </p:nvPr>
        </p:nvGraphicFramePr>
        <p:xfrm>
          <a:off x="758608" y="2693885"/>
          <a:ext cx="7557808" cy="2319291"/>
        </p:xfrm>
        <a:graphic>
          <a:graphicData uri="http://schemas.openxmlformats.org/drawingml/2006/table">
            <a:tbl>
              <a:tblPr/>
              <a:tblGrid>
                <a:gridCol w="849619"/>
                <a:gridCol w="313853"/>
                <a:gridCol w="2235006"/>
                <a:gridCol w="849619"/>
                <a:gridCol w="849619"/>
                <a:gridCol w="849619"/>
                <a:gridCol w="849619"/>
                <a:gridCol w="760854"/>
              </a:tblGrid>
              <a:tr h="350083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072124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5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6.682.364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7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18.274.774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8.858.372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10.115.378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73264" y="6313586"/>
            <a:ext cx="7100148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40674" y="732403"/>
            <a:ext cx="824612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1229" y="1412776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304424"/>
              </p:ext>
            </p:extLst>
          </p:nvPr>
        </p:nvGraphicFramePr>
        <p:xfrm>
          <a:off x="440674" y="1787968"/>
          <a:ext cx="8246125" cy="4525615"/>
        </p:xfrm>
        <a:graphic>
          <a:graphicData uri="http://schemas.openxmlformats.org/drawingml/2006/table">
            <a:tbl>
              <a:tblPr/>
              <a:tblGrid>
                <a:gridCol w="751943"/>
                <a:gridCol w="277770"/>
                <a:gridCol w="277770"/>
                <a:gridCol w="3257487"/>
                <a:gridCol w="751943"/>
                <a:gridCol w="751943"/>
                <a:gridCol w="751943"/>
                <a:gridCol w="751943"/>
                <a:gridCol w="673383"/>
              </a:tblGrid>
              <a:tr h="1553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58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39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6.682.364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10.415.446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10.415.446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3.997.479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3.040.494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3.040.494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1.211.028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1.192.369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1.192.369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342.567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348.351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301.343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0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43.559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0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1.430.093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1.430.093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55.580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233.316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233.316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46.754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124.186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124.096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325.695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325.695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157.302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126.176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768" y="5676780"/>
            <a:ext cx="7848872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48767" y="764704"/>
            <a:ext cx="823803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8768" y="156189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7829"/>
              </p:ext>
            </p:extLst>
          </p:nvPr>
        </p:nvGraphicFramePr>
        <p:xfrm>
          <a:off x="448767" y="2079319"/>
          <a:ext cx="8238032" cy="3509924"/>
        </p:xfrm>
        <a:graphic>
          <a:graphicData uri="http://schemas.openxmlformats.org/drawingml/2006/table">
            <a:tbl>
              <a:tblPr/>
              <a:tblGrid>
                <a:gridCol w="776571"/>
                <a:gridCol w="286868"/>
                <a:gridCol w="286868"/>
                <a:gridCol w="3086003"/>
                <a:gridCol w="776571"/>
                <a:gridCol w="776571"/>
                <a:gridCol w="776571"/>
                <a:gridCol w="776571"/>
                <a:gridCol w="695438"/>
              </a:tblGrid>
              <a:tr h="1936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30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57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18.274.774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8.858.372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10.115.378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3.353.218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3.353.218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1.041.834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729.300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729.300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116.687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7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59.468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326.703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326.703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50.417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40.833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50.417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8.858.382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8.858.372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8.836.683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8.858.382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8.858.372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8.836.683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800</Words>
  <Application>Microsoft Office PowerPoint</Application>
  <PresentationFormat>Presentación en pantalla (4:3)</PresentationFormat>
  <Paragraphs>439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Tema de Office</vt:lpstr>
      <vt:lpstr>EJECUCIÓN ACUMULADA DE GASTOS PRESUPUESTARIOS AL MES DE ABRIL DE 2021 PARTIDA 20: MINISTERIO SECRETARÍA GENERAL DE GOBIERNO</vt:lpstr>
      <vt:lpstr>EJECUCIÓN ACUMULADA DE GASTOS A ABRIL DE 2021  PARTIDA 20 MINISTERIO SECRETARÍA GENERAL DE GOBIERNO</vt:lpstr>
      <vt:lpstr>EJECUCIÓN ACUMULADA DE GASTOS A ABRIL DE 2021  PARTIDA 20 MINISTERIO SECRETARÍA GENERAL DE GOBIERNO</vt:lpstr>
      <vt:lpstr>COMPORTAMIENTO DE LA EJECUCIÓN MENSUAL DE GASTOS A ABRIL DE 2021  PARTIDA 20 MINISTERIO SECRETARÍA GENERAL DE GOBIERNO</vt:lpstr>
      <vt:lpstr>EJECUCIÓN ACUMULADA  DE GASTOS A ABRIL DE 2021  PARTIDA 20 MINISTERIO SECRETARÍA GENERAL DE GOBIERNO</vt:lpstr>
      <vt:lpstr>EJECUCIÓN ACUMULADA DE GASTOS A ABRIL DE 2021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claudia mora</cp:lastModifiedBy>
  <cp:revision>16</cp:revision>
  <dcterms:created xsi:type="dcterms:W3CDTF">2019-11-13T19:00:32Z</dcterms:created>
  <dcterms:modified xsi:type="dcterms:W3CDTF">2021-06-11T01:38:20Z</dcterms:modified>
</cp:coreProperties>
</file>