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9-4E7A-A6EF-64628E57FE8E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9-4E7A-A6EF-64628E57FE8E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29-4E7A-A6EF-64628E57FE8E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9-4E7A-A6EF-64628E57FE8E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29-4E7A-A6EF-64628E57FE8E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29-4E7A-A6EF-64628E57FE8E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29-4E7A-A6EF-64628E57FE8E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29-4E7A-A6EF-64628E57FE8E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29-4E7A-A6EF-64628E57F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18'!$D$31:$G$31</c:f>
              <c:numCache>
                <c:formatCode>0.0%</c:formatCode>
                <c:ptCount val="4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29-4E7A-A6EF-64628E57FE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4-481C-AE34-C1933AF3C968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4-481C-AE34-C1933AF3C968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F4-481C-AE34-C1933AF3C968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F4-481C-AE34-C1933AF3C968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F4-481C-AE34-C1933AF3C968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F4-481C-AE34-C1933AF3C968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F4-481C-AE34-C1933AF3C968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F4-481C-AE34-C1933AF3C968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F4-481C-AE34-C1933AF3C968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F4-481C-AE34-C1933AF3C968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F4-481C-AE34-C1933AF3C968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F4-481C-AE34-C1933AF3C968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F4-481C-AE34-C1933AF3C968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F4-481C-AE34-C1933AF3C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18'!$D$25:$G$25</c:f>
              <c:numCache>
                <c:formatCode>0.0%</c:formatCode>
                <c:ptCount val="4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4F4-481C-AE34-C1933AF3C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ABRIL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mayo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01E0A6-B787-4076-8F3B-93BC63393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66559"/>
              </p:ext>
            </p:extLst>
          </p:nvPr>
        </p:nvGraphicFramePr>
        <p:xfrm>
          <a:off x="530448" y="186037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61205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76121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399946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779631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34239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04167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89140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341678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522071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879367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464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766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2.905.179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52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30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9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311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157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46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5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B6F8F1-D658-4847-B10A-70E20B26D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06132"/>
              </p:ext>
            </p:extLst>
          </p:nvPr>
        </p:nvGraphicFramePr>
        <p:xfrm>
          <a:off x="557861" y="1786685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03660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89332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933569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8907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46857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81537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1070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71044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985549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291820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697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639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85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23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90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67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7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20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8530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FF7031-A774-4288-A16A-A5D61718E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18246"/>
              </p:ext>
            </p:extLst>
          </p:nvPr>
        </p:nvGraphicFramePr>
        <p:xfrm>
          <a:off x="539552" y="181586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677400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1882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928091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940806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25596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33557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12553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25841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580741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230035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508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848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27.379.459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89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95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43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-4.094.917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4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84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-6.860.776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23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17.722.256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68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17.722.256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59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66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6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ABBF0D-2A37-4C9B-89CC-744D25B4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36511"/>
              </p:ext>
            </p:extLst>
          </p:nvPr>
        </p:nvGraphicFramePr>
        <p:xfrm>
          <a:off x="539551" y="1786741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865700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34875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73980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51026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56290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83373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88848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11925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891412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435101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268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814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8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75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87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02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54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46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95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66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68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11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5.314.023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07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5.314.023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2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7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D044AB-6999-4564-AFD0-BE91B3A37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85107"/>
              </p:ext>
            </p:extLst>
          </p:nvPr>
        </p:nvGraphicFramePr>
        <p:xfrm>
          <a:off x="535996" y="1695435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6428318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80506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864328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44239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85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81516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47268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3690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593903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307933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217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061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118.017.836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16.272.660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88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98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69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853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591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85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50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62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24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7.380.535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51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86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4.319.138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890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45.226.439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9.574.425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84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9.574.425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4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16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19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02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8.760.885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93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5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563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83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70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54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1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2540E4-9B4A-4647-B8E5-A546F76E7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68325"/>
              </p:ext>
            </p:extLst>
          </p:nvPr>
        </p:nvGraphicFramePr>
        <p:xfrm>
          <a:off x="540564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23424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85289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8127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60232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39155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509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03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7557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403459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6598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831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672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27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5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28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8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74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5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9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99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9090F4-D82B-4650-AB66-5F196AE1D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833"/>
              </p:ext>
            </p:extLst>
          </p:nvPr>
        </p:nvGraphicFramePr>
        <p:xfrm>
          <a:off x="528176" y="1674762"/>
          <a:ext cx="7952807" cy="3974002"/>
        </p:xfrm>
        <a:graphic>
          <a:graphicData uri="http://schemas.openxmlformats.org/drawingml/2006/table">
            <a:tbl>
              <a:tblPr/>
              <a:tblGrid>
                <a:gridCol w="266515">
                  <a:extLst>
                    <a:ext uri="{9D8B030D-6E8A-4147-A177-3AD203B41FA5}">
                      <a16:colId xmlns:a16="http://schemas.microsoft.com/office/drawing/2014/main" val="319608161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2169298102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4179211689"/>
                    </a:ext>
                  </a:extLst>
                </a:gridCol>
                <a:gridCol w="3006289">
                  <a:extLst>
                    <a:ext uri="{9D8B030D-6E8A-4147-A177-3AD203B41FA5}">
                      <a16:colId xmlns:a16="http://schemas.microsoft.com/office/drawing/2014/main" val="1972641561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423463452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2854751608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4026024696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2377009280"/>
                    </a:ext>
                  </a:extLst>
                </a:gridCol>
                <a:gridCol w="650297">
                  <a:extLst>
                    <a:ext uri="{9D8B030D-6E8A-4147-A177-3AD203B41FA5}">
                      <a16:colId xmlns:a16="http://schemas.microsoft.com/office/drawing/2014/main" val="297616849"/>
                    </a:ext>
                  </a:extLst>
                </a:gridCol>
                <a:gridCol w="639636">
                  <a:extLst>
                    <a:ext uri="{9D8B030D-6E8A-4147-A177-3AD203B41FA5}">
                      <a16:colId xmlns:a16="http://schemas.microsoft.com/office/drawing/2014/main" val="2435083468"/>
                    </a:ext>
                  </a:extLst>
                </a:gridCol>
              </a:tblGrid>
              <a:tr h="1268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70881"/>
                  </a:ext>
                </a:extLst>
              </a:tr>
              <a:tr h="388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73367"/>
                  </a:ext>
                </a:extLst>
              </a:tr>
              <a:tr h="1664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4490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3.896.774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7003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95680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08879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99035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4803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2607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3360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2979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7351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30.411.826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-4.769.906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3.491.498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47568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30.411.826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-4.769.906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3.491.498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2758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4563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20802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949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9.862.056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8297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9.862.056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1870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49846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78776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55156"/>
                  </a:ext>
                </a:extLst>
              </a:tr>
              <a:tr h="122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5239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70994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67693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502367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68999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80369"/>
                  </a:ext>
                </a:extLst>
              </a:tr>
              <a:tr h="1268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0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71A9D2-CF5E-4030-A336-7AAC788B8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51700"/>
              </p:ext>
            </p:extLst>
          </p:nvPr>
        </p:nvGraphicFramePr>
        <p:xfrm>
          <a:off x="541944" y="1851687"/>
          <a:ext cx="7965346" cy="1820248"/>
        </p:xfrm>
        <a:graphic>
          <a:graphicData uri="http://schemas.openxmlformats.org/drawingml/2006/table">
            <a:tbl>
              <a:tblPr/>
              <a:tblGrid>
                <a:gridCol w="266936">
                  <a:extLst>
                    <a:ext uri="{9D8B030D-6E8A-4147-A177-3AD203B41FA5}">
                      <a16:colId xmlns:a16="http://schemas.microsoft.com/office/drawing/2014/main" val="1303063096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3001478667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63229272"/>
                    </a:ext>
                  </a:extLst>
                </a:gridCol>
                <a:gridCol w="3011028">
                  <a:extLst>
                    <a:ext uri="{9D8B030D-6E8A-4147-A177-3AD203B41FA5}">
                      <a16:colId xmlns:a16="http://schemas.microsoft.com/office/drawing/2014/main" val="2751177029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4060809825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3475806654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2293048135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4079364643"/>
                    </a:ext>
                  </a:extLst>
                </a:gridCol>
                <a:gridCol w="651322">
                  <a:extLst>
                    <a:ext uri="{9D8B030D-6E8A-4147-A177-3AD203B41FA5}">
                      <a16:colId xmlns:a16="http://schemas.microsoft.com/office/drawing/2014/main" val="43948162"/>
                    </a:ext>
                  </a:extLst>
                </a:gridCol>
                <a:gridCol w="640644">
                  <a:extLst>
                    <a:ext uri="{9D8B030D-6E8A-4147-A177-3AD203B41FA5}">
                      <a16:colId xmlns:a16="http://schemas.microsoft.com/office/drawing/2014/main" val="816618484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27497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77910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9070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9327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10256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8450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579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4248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6273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81342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2194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0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AA8C68-E7EA-4D5B-A3E2-076797C67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10175"/>
              </p:ext>
            </p:extLst>
          </p:nvPr>
        </p:nvGraphicFramePr>
        <p:xfrm>
          <a:off x="528176" y="1672109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616955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35079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113104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740892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5814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905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23919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090034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361819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438513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995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66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03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0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0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55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49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46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37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25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42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9.279.265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78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9.279.265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52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9.279.265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8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50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55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4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2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7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42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4.221.188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8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74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12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22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4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19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61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6D53DA-40DC-4D87-8822-6DA067F6D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42736"/>
              </p:ext>
            </p:extLst>
          </p:nvPr>
        </p:nvGraphicFramePr>
        <p:xfrm>
          <a:off x="530478" y="170695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260408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64248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38674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53057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209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0108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5147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2921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303973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32093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997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117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2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9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9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26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59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10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3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8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89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3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666E83-3DB4-4E3F-9000-3DDA0B6A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00430"/>
              </p:ext>
            </p:extLst>
          </p:nvPr>
        </p:nvGraphicFramePr>
        <p:xfrm>
          <a:off x="557673" y="1717276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816522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01153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9707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945204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0959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28409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35130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30708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14949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8171730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914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105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163.024.391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-1.080.253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19.763.608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0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1.270.934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57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16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60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47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18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7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56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57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59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15.165.139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62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15.165.139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-1.524.375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609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6.863.599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6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6.863.599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52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6.863.599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10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83.168.108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9.617.044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12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9.617.044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42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3.129.881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74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97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3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27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85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395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49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9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55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71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04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698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44053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F92755-E337-4C28-8FE6-2C62EBAF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37180"/>
              </p:ext>
            </p:extLst>
          </p:nvPr>
        </p:nvGraphicFramePr>
        <p:xfrm>
          <a:off x="557673" y="1792759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73595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584020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751725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393009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45135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32163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989790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3753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836162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55462719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34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493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5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76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10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5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16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00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30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8.518.381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62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7.986.068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4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733D39-8541-40BE-9244-6234CFACD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80970"/>
              </p:ext>
            </p:extLst>
          </p:nvPr>
        </p:nvGraphicFramePr>
        <p:xfrm>
          <a:off x="525997" y="1705603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562879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923482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60551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024090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85688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9838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80780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34267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508561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038158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523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9290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256.624.434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68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69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46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23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78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52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61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2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51.567.108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25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51.567.108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878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25.878.995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24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25.878.995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16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25.878.995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35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41.249.236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0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41.044.735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7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87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9.271.676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32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53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9.028.162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7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2.727.096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55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2.913.881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9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78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79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85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21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49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8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CAB0F3D-392F-4A9F-B87F-10783E5F1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85808"/>
              </p:ext>
            </p:extLst>
          </p:nvPr>
        </p:nvGraphicFramePr>
        <p:xfrm>
          <a:off x="525997" y="176004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039338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75413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751310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508007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15680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43916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87753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676993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900789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57152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516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23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25.996.149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25.996.149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85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75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68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21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6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24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2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67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3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0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26154B-66D3-446D-9304-2FE506A8E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50436"/>
              </p:ext>
            </p:extLst>
          </p:nvPr>
        </p:nvGraphicFramePr>
        <p:xfrm>
          <a:off x="547624" y="1624575"/>
          <a:ext cx="7870701" cy="4351337"/>
        </p:xfrm>
        <a:graphic>
          <a:graphicData uri="http://schemas.openxmlformats.org/drawingml/2006/table">
            <a:tbl>
              <a:tblPr/>
              <a:tblGrid>
                <a:gridCol w="263764">
                  <a:extLst>
                    <a:ext uri="{9D8B030D-6E8A-4147-A177-3AD203B41FA5}">
                      <a16:colId xmlns:a16="http://schemas.microsoft.com/office/drawing/2014/main" val="709645771"/>
                    </a:ext>
                  </a:extLst>
                </a:gridCol>
                <a:gridCol w="263764">
                  <a:extLst>
                    <a:ext uri="{9D8B030D-6E8A-4147-A177-3AD203B41FA5}">
                      <a16:colId xmlns:a16="http://schemas.microsoft.com/office/drawing/2014/main" val="2185431991"/>
                    </a:ext>
                  </a:extLst>
                </a:gridCol>
                <a:gridCol w="263764">
                  <a:extLst>
                    <a:ext uri="{9D8B030D-6E8A-4147-A177-3AD203B41FA5}">
                      <a16:colId xmlns:a16="http://schemas.microsoft.com/office/drawing/2014/main" val="3400639000"/>
                    </a:ext>
                  </a:extLst>
                </a:gridCol>
                <a:gridCol w="2975250">
                  <a:extLst>
                    <a:ext uri="{9D8B030D-6E8A-4147-A177-3AD203B41FA5}">
                      <a16:colId xmlns:a16="http://schemas.microsoft.com/office/drawing/2014/main" val="2224017813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3646551227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3479299860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1727182364"/>
                    </a:ext>
                  </a:extLst>
                </a:gridCol>
                <a:gridCol w="706886">
                  <a:extLst>
                    <a:ext uri="{9D8B030D-6E8A-4147-A177-3AD203B41FA5}">
                      <a16:colId xmlns:a16="http://schemas.microsoft.com/office/drawing/2014/main" val="1576681031"/>
                    </a:ext>
                  </a:extLst>
                </a:gridCol>
                <a:gridCol w="643583">
                  <a:extLst>
                    <a:ext uri="{9D8B030D-6E8A-4147-A177-3AD203B41FA5}">
                      <a16:colId xmlns:a16="http://schemas.microsoft.com/office/drawing/2014/main" val="4097162965"/>
                    </a:ext>
                  </a:extLst>
                </a:gridCol>
                <a:gridCol w="633032">
                  <a:extLst>
                    <a:ext uri="{9D8B030D-6E8A-4147-A177-3AD203B41FA5}">
                      <a16:colId xmlns:a16="http://schemas.microsoft.com/office/drawing/2014/main" val="397766237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40236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40497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127.081.163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792.957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35.338.977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3502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4.846.081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1.532.585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2882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8100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134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33048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6877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2144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2857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0581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0123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10.361.815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1.181.604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3897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253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10.207.441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611.969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1.181.604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2983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3.867.398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0036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45.434.489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-1.206.014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3.599.410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0147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3.599.410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682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004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7135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28.612.703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119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28.612.703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630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7715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4.359.581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4843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852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5.297.094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895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8.461.602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669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2194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71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182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10.007.314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441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7770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34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344154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BF932CB-47F9-478B-8857-99BB10FBA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53832"/>
              </p:ext>
            </p:extLst>
          </p:nvPr>
        </p:nvGraphicFramePr>
        <p:xfrm>
          <a:off x="528176" y="169820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617531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1030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093518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049198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063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5166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676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87050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510595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11739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83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82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39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45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2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88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18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0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8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6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76A944-B398-493B-86D7-AA228C8C8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32361"/>
              </p:ext>
            </p:extLst>
          </p:nvPr>
        </p:nvGraphicFramePr>
        <p:xfrm>
          <a:off x="528176" y="1706980"/>
          <a:ext cx="7996485" cy="3988202"/>
        </p:xfrm>
        <a:graphic>
          <a:graphicData uri="http://schemas.openxmlformats.org/drawingml/2006/table">
            <a:tbl>
              <a:tblPr/>
              <a:tblGrid>
                <a:gridCol w="267979">
                  <a:extLst>
                    <a:ext uri="{9D8B030D-6E8A-4147-A177-3AD203B41FA5}">
                      <a16:colId xmlns:a16="http://schemas.microsoft.com/office/drawing/2014/main" val="3531148765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2882757379"/>
                    </a:ext>
                  </a:extLst>
                </a:gridCol>
                <a:gridCol w="267979">
                  <a:extLst>
                    <a:ext uri="{9D8B030D-6E8A-4147-A177-3AD203B41FA5}">
                      <a16:colId xmlns:a16="http://schemas.microsoft.com/office/drawing/2014/main" val="2644768467"/>
                    </a:ext>
                  </a:extLst>
                </a:gridCol>
                <a:gridCol w="3022799">
                  <a:extLst>
                    <a:ext uri="{9D8B030D-6E8A-4147-A177-3AD203B41FA5}">
                      <a16:colId xmlns:a16="http://schemas.microsoft.com/office/drawing/2014/main" val="651065528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301962726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2073840832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1744344413"/>
                    </a:ext>
                  </a:extLst>
                </a:gridCol>
                <a:gridCol w="718183">
                  <a:extLst>
                    <a:ext uri="{9D8B030D-6E8A-4147-A177-3AD203B41FA5}">
                      <a16:colId xmlns:a16="http://schemas.microsoft.com/office/drawing/2014/main" val="3636874094"/>
                    </a:ext>
                  </a:extLst>
                </a:gridCol>
                <a:gridCol w="653868">
                  <a:extLst>
                    <a:ext uri="{9D8B030D-6E8A-4147-A177-3AD203B41FA5}">
                      <a16:colId xmlns:a16="http://schemas.microsoft.com/office/drawing/2014/main" val="3641652135"/>
                    </a:ext>
                  </a:extLst>
                </a:gridCol>
                <a:gridCol w="643149">
                  <a:extLst>
                    <a:ext uri="{9D8B030D-6E8A-4147-A177-3AD203B41FA5}">
                      <a16:colId xmlns:a16="http://schemas.microsoft.com/office/drawing/2014/main" val="1851271943"/>
                    </a:ext>
                  </a:extLst>
                </a:gridCol>
              </a:tblGrid>
              <a:tr h="1271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48739"/>
                  </a:ext>
                </a:extLst>
              </a:tr>
              <a:tr h="389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93576"/>
                  </a:ext>
                </a:extLst>
              </a:tr>
              <a:tr h="1668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253.031.985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66.292.950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27200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38232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95122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22786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489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45828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1224490,0%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81398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17008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53600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00203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5.625.485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73147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5.625.485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01600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37007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35992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95441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45402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42.404.816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98804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2400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7.554.785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9481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78009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6.193.577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22065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76344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564828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21412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7.367.913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10626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572965"/>
                  </a:ext>
                </a:extLst>
              </a:tr>
              <a:tr h="127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1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7C480E-BB89-4B7A-9593-2565F263A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33958"/>
              </p:ext>
            </p:extLst>
          </p:nvPr>
        </p:nvGraphicFramePr>
        <p:xfrm>
          <a:off x="518864" y="1796108"/>
          <a:ext cx="7961044" cy="1823669"/>
        </p:xfrm>
        <a:graphic>
          <a:graphicData uri="http://schemas.openxmlformats.org/drawingml/2006/table">
            <a:tbl>
              <a:tblPr/>
              <a:tblGrid>
                <a:gridCol w="266791">
                  <a:extLst>
                    <a:ext uri="{9D8B030D-6E8A-4147-A177-3AD203B41FA5}">
                      <a16:colId xmlns:a16="http://schemas.microsoft.com/office/drawing/2014/main" val="3026009708"/>
                    </a:ext>
                  </a:extLst>
                </a:gridCol>
                <a:gridCol w="266791">
                  <a:extLst>
                    <a:ext uri="{9D8B030D-6E8A-4147-A177-3AD203B41FA5}">
                      <a16:colId xmlns:a16="http://schemas.microsoft.com/office/drawing/2014/main" val="2919120909"/>
                    </a:ext>
                  </a:extLst>
                </a:gridCol>
                <a:gridCol w="266791">
                  <a:extLst>
                    <a:ext uri="{9D8B030D-6E8A-4147-A177-3AD203B41FA5}">
                      <a16:colId xmlns:a16="http://schemas.microsoft.com/office/drawing/2014/main" val="4276555619"/>
                    </a:ext>
                  </a:extLst>
                </a:gridCol>
                <a:gridCol w="3009403">
                  <a:extLst>
                    <a:ext uri="{9D8B030D-6E8A-4147-A177-3AD203B41FA5}">
                      <a16:colId xmlns:a16="http://schemas.microsoft.com/office/drawing/2014/main" val="71177677"/>
                    </a:ext>
                  </a:extLst>
                </a:gridCol>
                <a:gridCol w="715000">
                  <a:extLst>
                    <a:ext uri="{9D8B030D-6E8A-4147-A177-3AD203B41FA5}">
                      <a16:colId xmlns:a16="http://schemas.microsoft.com/office/drawing/2014/main" val="2790301292"/>
                    </a:ext>
                  </a:extLst>
                </a:gridCol>
                <a:gridCol w="715000">
                  <a:extLst>
                    <a:ext uri="{9D8B030D-6E8A-4147-A177-3AD203B41FA5}">
                      <a16:colId xmlns:a16="http://schemas.microsoft.com/office/drawing/2014/main" val="1366539327"/>
                    </a:ext>
                  </a:extLst>
                </a:gridCol>
                <a:gridCol w="715000">
                  <a:extLst>
                    <a:ext uri="{9D8B030D-6E8A-4147-A177-3AD203B41FA5}">
                      <a16:colId xmlns:a16="http://schemas.microsoft.com/office/drawing/2014/main" val="3597528920"/>
                    </a:ext>
                  </a:extLst>
                </a:gridCol>
                <a:gridCol w="715000">
                  <a:extLst>
                    <a:ext uri="{9D8B030D-6E8A-4147-A177-3AD203B41FA5}">
                      <a16:colId xmlns:a16="http://schemas.microsoft.com/office/drawing/2014/main" val="2724352347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3377625694"/>
                    </a:ext>
                  </a:extLst>
                </a:gridCol>
                <a:gridCol w="640298">
                  <a:extLst>
                    <a:ext uri="{9D8B030D-6E8A-4147-A177-3AD203B41FA5}">
                      <a16:colId xmlns:a16="http://schemas.microsoft.com/office/drawing/2014/main" val="18005478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871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308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72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704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5.641.768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97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0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5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37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45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49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55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ADBDA1-D373-48FB-B7C1-854F9381B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59427"/>
              </p:ext>
            </p:extLst>
          </p:nvPr>
        </p:nvGraphicFramePr>
        <p:xfrm>
          <a:off x="547815" y="1772409"/>
          <a:ext cx="7967535" cy="4183528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815567679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607564012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270499464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346737444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5933888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427952534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02058854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53067117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797570689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3330174664"/>
                    </a:ext>
                  </a:extLst>
                </a:gridCol>
              </a:tblGrid>
              <a:tr h="1292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82964"/>
                  </a:ext>
                </a:extLst>
              </a:tr>
              <a:tr h="395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23474"/>
                  </a:ext>
                </a:extLst>
              </a:tr>
              <a:tr h="1696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432.447.942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83.430.163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0869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33330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7233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37643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213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9942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88841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51366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71675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35.324.587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0363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35.324.587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36073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8793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31695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224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65.199.714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20216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65.199.714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6771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481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74374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8.966.662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23361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72203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59957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134.429.298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44.919.035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4673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15051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3.011.114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9871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7978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3.301.698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75969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48267"/>
                  </a:ext>
                </a:extLst>
              </a:tr>
              <a:tr h="1292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4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25662A1-9B50-4343-BE07-4D6D206DF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85541"/>
              </p:ext>
            </p:extLst>
          </p:nvPr>
        </p:nvGraphicFramePr>
        <p:xfrm>
          <a:off x="547816" y="18430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90984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508686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332700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29169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757302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34084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1064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22859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323787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117890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92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989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66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66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85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77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66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40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31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13.855.182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2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10.979.270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1.934.940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47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0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539493"/>
              </p:ext>
            </p:extLst>
          </p:nvPr>
        </p:nvGraphicFramePr>
        <p:xfrm>
          <a:off x="539552" y="2132856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574201-FFA6-45AB-8C42-E5080CE1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54078"/>
              </p:ext>
            </p:extLst>
          </p:nvPr>
        </p:nvGraphicFramePr>
        <p:xfrm>
          <a:off x="516834" y="1642284"/>
          <a:ext cx="7987174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2149123469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41637756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543769702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2916568806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888006711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72673556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80979702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258400840"/>
                    </a:ext>
                  </a:extLst>
                </a:gridCol>
                <a:gridCol w="653106">
                  <a:extLst>
                    <a:ext uri="{9D8B030D-6E8A-4147-A177-3AD203B41FA5}">
                      <a16:colId xmlns:a16="http://schemas.microsoft.com/office/drawing/2014/main" val="2211376926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6038192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514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84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308.982.089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61.180.263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53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4.848.418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1.612.453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0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01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90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34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56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9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28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4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6.970.296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11.725.885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29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6.970.296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11.725.885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95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19.691.074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1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19.691.074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74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19.691.074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62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180.100.668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27.933.927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99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27.933.927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68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7.909.988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44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34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3.713.014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5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7.645.047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63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6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4.448.360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11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99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32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67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60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7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D6B175-0ADD-46A0-8814-A4914686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59772"/>
              </p:ext>
            </p:extLst>
          </p:nvPr>
        </p:nvGraphicFramePr>
        <p:xfrm>
          <a:off x="528176" y="1799673"/>
          <a:ext cx="7932256" cy="1823669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112784377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679307084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407322659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2182179867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159000334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652320040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57202251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451548634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146221045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22166243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652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002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43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80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57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9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24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30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25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9.144.855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36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57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1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F39716-ADAF-4367-B6F2-EE95514D2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47893"/>
              </p:ext>
            </p:extLst>
          </p:nvPr>
        </p:nvGraphicFramePr>
        <p:xfrm>
          <a:off x="557673" y="1683027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600316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621311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559587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87685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07394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1273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694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75080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676795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10349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490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610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204.588.001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47.525.089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11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69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92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69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0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471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29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93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609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76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31.544.823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6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31.544.823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5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78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22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81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37.060.323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75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37.060.323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00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59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7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87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22.488.535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18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68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2.919.991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18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2.493.050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38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61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92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02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7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A50018-5362-44F2-A2D6-06763FF2D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12587"/>
              </p:ext>
            </p:extLst>
          </p:nvPr>
        </p:nvGraphicFramePr>
        <p:xfrm>
          <a:off x="557673" y="1788983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1644606239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524303902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003884462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2865637947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159399098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39886913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222824352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822723400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1477646378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27648155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2552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061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32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0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95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24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66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20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8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95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7.615.557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8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7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52B60C-0D3B-46B5-8592-A3698AB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97188"/>
              </p:ext>
            </p:extLst>
          </p:nvPr>
        </p:nvGraphicFramePr>
        <p:xfrm>
          <a:off x="550296" y="1696683"/>
          <a:ext cx="7950302" cy="3464634"/>
        </p:xfrm>
        <a:graphic>
          <a:graphicData uri="http://schemas.openxmlformats.org/drawingml/2006/table">
            <a:tbl>
              <a:tblPr/>
              <a:tblGrid>
                <a:gridCol w="266431">
                  <a:extLst>
                    <a:ext uri="{9D8B030D-6E8A-4147-A177-3AD203B41FA5}">
                      <a16:colId xmlns:a16="http://schemas.microsoft.com/office/drawing/2014/main" val="87699921"/>
                    </a:ext>
                  </a:extLst>
                </a:gridCol>
                <a:gridCol w="266431">
                  <a:extLst>
                    <a:ext uri="{9D8B030D-6E8A-4147-A177-3AD203B41FA5}">
                      <a16:colId xmlns:a16="http://schemas.microsoft.com/office/drawing/2014/main" val="43931032"/>
                    </a:ext>
                  </a:extLst>
                </a:gridCol>
                <a:gridCol w="266431">
                  <a:extLst>
                    <a:ext uri="{9D8B030D-6E8A-4147-A177-3AD203B41FA5}">
                      <a16:colId xmlns:a16="http://schemas.microsoft.com/office/drawing/2014/main" val="2656331160"/>
                    </a:ext>
                  </a:extLst>
                </a:gridCol>
                <a:gridCol w="3005342">
                  <a:extLst>
                    <a:ext uri="{9D8B030D-6E8A-4147-A177-3AD203B41FA5}">
                      <a16:colId xmlns:a16="http://schemas.microsoft.com/office/drawing/2014/main" val="4065995207"/>
                    </a:ext>
                  </a:extLst>
                </a:gridCol>
                <a:gridCol w="714035">
                  <a:extLst>
                    <a:ext uri="{9D8B030D-6E8A-4147-A177-3AD203B41FA5}">
                      <a16:colId xmlns:a16="http://schemas.microsoft.com/office/drawing/2014/main" val="2458873663"/>
                    </a:ext>
                  </a:extLst>
                </a:gridCol>
                <a:gridCol w="714035">
                  <a:extLst>
                    <a:ext uri="{9D8B030D-6E8A-4147-A177-3AD203B41FA5}">
                      <a16:colId xmlns:a16="http://schemas.microsoft.com/office/drawing/2014/main" val="3618505991"/>
                    </a:ext>
                  </a:extLst>
                </a:gridCol>
                <a:gridCol w="714035">
                  <a:extLst>
                    <a:ext uri="{9D8B030D-6E8A-4147-A177-3AD203B41FA5}">
                      <a16:colId xmlns:a16="http://schemas.microsoft.com/office/drawing/2014/main" val="1017331034"/>
                    </a:ext>
                  </a:extLst>
                </a:gridCol>
                <a:gridCol w="714035">
                  <a:extLst>
                    <a:ext uri="{9D8B030D-6E8A-4147-A177-3AD203B41FA5}">
                      <a16:colId xmlns:a16="http://schemas.microsoft.com/office/drawing/2014/main" val="429464496"/>
                    </a:ext>
                  </a:extLst>
                </a:gridCol>
                <a:gridCol w="650092">
                  <a:extLst>
                    <a:ext uri="{9D8B030D-6E8A-4147-A177-3AD203B41FA5}">
                      <a16:colId xmlns:a16="http://schemas.microsoft.com/office/drawing/2014/main" val="906050703"/>
                    </a:ext>
                  </a:extLst>
                </a:gridCol>
                <a:gridCol w="639435">
                  <a:extLst>
                    <a:ext uri="{9D8B030D-6E8A-4147-A177-3AD203B41FA5}">
                      <a16:colId xmlns:a16="http://schemas.microsoft.com/office/drawing/2014/main" val="1549938274"/>
                    </a:ext>
                  </a:extLst>
                </a:gridCol>
              </a:tblGrid>
              <a:tr h="12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15865"/>
                  </a:ext>
                </a:extLst>
              </a:tr>
              <a:tr h="3875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3797"/>
                  </a:ext>
                </a:extLst>
              </a:tr>
              <a:tr h="166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42.714.412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14.238.049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075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3334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436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0816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641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0953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21027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400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3.538.255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7365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3.538.255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7933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20505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5674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03622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66279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9489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3.111.033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3804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32620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8911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57493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86906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417585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52164"/>
                  </a:ext>
                </a:extLst>
              </a:tr>
              <a:tr h="1265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680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428254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9A5A54-2EBF-4F1A-B468-4A9376A69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10062"/>
              </p:ext>
            </p:extLst>
          </p:nvPr>
        </p:nvGraphicFramePr>
        <p:xfrm>
          <a:off x="550297" y="1772816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381409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65751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88963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321316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526024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66365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5408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2717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718019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061568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179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871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586.645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77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98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16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82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10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66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9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CE3093-9306-49CA-851C-0198017A4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21712"/>
              </p:ext>
            </p:extLst>
          </p:nvPr>
        </p:nvGraphicFramePr>
        <p:xfrm>
          <a:off x="551977" y="1705893"/>
          <a:ext cx="7953362" cy="3599765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2505471361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933954821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1851117732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43204040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03269792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92292639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05496679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61282556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674476137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9126279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6084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3523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20.920.817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44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50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86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6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80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0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6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660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9.646.025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49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9.646.025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83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20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91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902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3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19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71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11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8.561.804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80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23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7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87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9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80601" y="1398456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D8DF31A-967C-42DE-B3FB-55CAAEF42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35769"/>
              </p:ext>
            </p:extLst>
          </p:nvPr>
        </p:nvGraphicFramePr>
        <p:xfrm>
          <a:off x="555409" y="1733481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420892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1728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28598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014092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72993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62742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125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5310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75316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63923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00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99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42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24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5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01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66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55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8235C6-FBD0-4D5C-8C8F-9ED1E2F2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79898"/>
              </p:ext>
            </p:extLst>
          </p:nvPr>
        </p:nvGraphicFramePr>
        <p:xfrm>
          <a:off x="529338" y="1666729"/>
          <a:ext cx="7787048" cy="4379041"/>
        </p:xfrm>
        <a:graphic>
          <a:graphicData uri="http://schemas.openxmlformats.org/drawingml/2006/table">
            <a:tbl>
              <a:tblPr/>
              <a:tblGrid>
                <a:gridCol w="260960">
                  <a:extLst>
                    <a:ext uri="{9D8B030D-6E8A-4147-A177-3AD203B41FA5}">
                      <a16:colId xmlns:a16="http://schemas.microsoft.com/office/drawing/2014/main" val="1351126041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3054082763"/>
                    </a:ext>
                  </a:extLst>
                </a:gridCol>
                <a:gridCol w="260960">
                  <a:extLst>
                    <a:ext uri="{9D8B030D-6E8A-4147-A177-3AD203B41FA5}">
                      <a16:colId xmlns:a16="http://schemas.microsoft.com/office/drawing/2014/main" val="2871455319"/>
                    </a:ext>
                  </a:extLst>
                </a:gridCol>
                <a:gridCol w="2943628">
                  <a:extLst>
                    <a:ext uri="{9D8B030D-6E8A-4147-A177-3AD203B41FA5}">
                      <a16:colId xmlns:a16="http://schemas.microsoft.com/office/drawing/2014/main" val="1440177002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813591828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48872775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3891652306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290427942"/>
                    </a:ext>
                  </a:extLst>
                </a:gridCol>
                <a:gridCol w="636743">
                  <a:extLst>
                    <a:ext uri="{9D8B030D-6E8A-4147-A177-3AD203B41FA5}">
                      <a16:colId xmlns:a16="http://schemas.microsoft.com/office/drawing/2014/main" val="3729536695"/>
                    </a:ext>
                  </a:extLst>
                </a:gridCol>
                <a:gridCol w="626305">
                  <a:extLst>
                    <a:ext uri="{9D8B030D-6E8A-4147-A177-3AD203B41FA5}">
                      <a16:colId xmlns:a16="http://schemas.microsoft.com/office/drawing/2014/main" val="681652788"/>
                    </a:ext>
                  </a:extLst>
                </a:gridCol>
              </a:tblGrid>
              <a:tr h="1141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40207"/>
                  </a:ext>
                </a:extLst>
              </a:tr>
              <a:tr h="348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34539"/>
                  </a:ext>
                </a:extLst>
              </a:tr>
              <a:tr h="1493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685.753.957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10.579.173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138.354.453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42741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20.748.217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-29.663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6.952.976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45472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431.675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2248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1313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0329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6304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0299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29606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3146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10386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84.713.990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9.244.384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8.260.463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7413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84.533.119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9.560.783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8.260.463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3901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180.871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-316.399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75696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43.689.484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34414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43.689.484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08074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43.689.484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56177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1043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47452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322.751.488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1.236.519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79.019.855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1543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322.614.968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1.099.999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79.019.855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3305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194.876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16714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2151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22.400.871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48469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106.769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65805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11.503.189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79783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148.812.119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1.099.999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36.304.081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4272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4.021.574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89484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420.721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27926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70912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4.039.312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06482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7823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63600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1353"/>
                  </a:ext>
                </a:extLst>
              </a:tr>
              <a:tr h="114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5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6950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0EC467-DBC8-480D-B2ED-1175BFF8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54761"/>
              </p:ext>
            </p:extLst>
          </p:nvPr>
        </p:nvGraphicFramePr>
        <p:xfrm>
          <a:off x="529336" y="184482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911675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994810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18750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74947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59469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5919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6994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68340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3850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061398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385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125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11.907.142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11.907.142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54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42.224.695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11.907.142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73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9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90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7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79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11.366.740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42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1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1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22234"/>
              </p:ext>
            </p:extLst>
          </p:nvPr>
        </p:nvGraphicFramePr>
        <p:xfrm>
          <a:off x="539551" y="1916832"/>
          <a:ext cx="806489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556D0A-BB7A-43F3-BE9B-45E1A71E9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6902"/>
              </p:ext>
            </p:extLst>
          </p:nvPr>
        </p:nvGraphicFramePr>
        <p:xfrm>
          <a:off x="600433" y="1748679"/>
          <a:ext cx="7914917" cy="4047197"/>
        </p:xfrm>
        <a:graphic>
          <a:graphicData uri="http://schemas.openxmlformats.org/drawingml/2006/table">
            <a:tbl>
              <a:tblPr/>
              <a:tblGrid>
                <a:gridCol w="265246">
                  <a:extLst>
                    <a:ext uri="{9D8B030D-6E8A-4147-A177-3AD203B41FA5}">
                      <a16:colId xmlns:a16="http://schemas.microsoft.com/office/drawing/2014/main" val="2385375887"/>
                    </a:ext>
                  </a:extLst>
                </a:gridCol>
                <a:gridCol w="265246">
                  <a:extLst>
                    <a:ext uri="{9D8B030D-6E8A-4147-A177-3AD203B41FA5}">
                      <a16:colId xmlns:a16="http://schemas.microsoft.com/office/drawing/2014/main" val="2023750603"/>
                    </a:ext>
                  </a:extLst>
                </a:gridCol>
                <a:gridCol w="265246">
                  <a:extLst>
                    <a:ext uri="{9D8B030D-6E8A-4147-A177-3AD203B41FA5}">
                      <a16:colId xmlns:a16="http://schemas.microsoft.com/office/drawing/2014/main" val="4293668195"/>
                    </a:ext>
                  </a:extLst>
                </a:gridCol>
                <a:gridCol w="2991965">
                  <a:extLst>
                    <a:ext uri="{9D8B030D-6E8A-4147-A177-3AD203B41FA5}">
                      <a16:colId xmlns:a16="http://schemas.microsoft.com/office/drawing/2014/main" val="3061666317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1811558320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2804805797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1587656637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3052892891"/>
                    </a:ext>
                  </a:extLst>
                </a:gridCol>
                <a:gridCol w="647198">
                  <a:extLst>
                    <a:ext uri="{9D8B030D-6E8A-4147-A177-3AD203B41FA5}">
                      <a16:colId xmlns:a16="http://schemas.microsoft.com/office/drawing/2014/main" val="1052745364"/>
                    </a:ext>
                  </a:extLst>
                </a:gridCol>
                <a:gridCol w="636588">
                  <a:extLst>
                    <a:ext uri="{9D8B030D-6E8A-4147-A177-3AD203B41FA5}">
                      <a16:colId xmlns:a16="http://schemas.microsoft.com/office/drawing/2014/main" val="919245024"/>
                    </a:ext>
                  </a:extLst>
                </a:gridCol>
              </a:tblGrid>
              <a:tr h="125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29499"/>
                  </a:ext>
                </a:extLst>
              </a:tr>
              <a:tr h="3828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4009"/>
                  </a:ext>
                </a:extLst>
              </a:tr>
              <a:tr h="164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92.032.993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-3.708.752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15.532.413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4072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31691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2706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40487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20230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631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29909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51340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52522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8658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21543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14.094.750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-3.834.801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90779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1983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32796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71314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11.748.023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72753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11.748.023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35342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43466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1.717.812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56637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71011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6.797.411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37002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91895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35770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62494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07038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17111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9795"/>
                  </a:ext>
                </a:extLst>
              </a:tr>
              <a:tr h="125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8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0DCC53-888F-4C6F-A0BA-CF87F9E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16904"/>
              </p:ext>
            </p:extLst>
          </p:nvPr>
        </p:nvGraphicFramePr>
        <p:xfrm>
          <a:off x="589787" y="179681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137368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7970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276560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566265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9419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1382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37198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06073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33577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40044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011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88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7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8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66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07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90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90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6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14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74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3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323C9D-5B8B-4F8B-A3BE-E69FAAFBF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10941"/>
              </p:ext>
            </p:extLst>
          </p:nvPr>
        </p:nvGraphicFramePr>
        <p:xfrm>
          <a:off x="557722" y="1716123"/>
          <a:ext cx="7950816" cy="4007465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1805818788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088553281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383927090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3968304321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055296940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02871717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95858322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455799340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2173801634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4103089916"/>
                    </a:ext>
                  </a:extLst>
                </a:gridCol>
              </a:tblGrid>
              <a:tr h="127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39134"/>
                  </a:ext>
                </a:extLst>
              </a:tr>
              <a:tr h="391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22648"/>
                  </a:ext>
                </a:extLst>
              </a:tr>
              <a:tr h="167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5.080.900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10.734.928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3625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91872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5774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2128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4057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8735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2166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9492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9162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8271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2.846.329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265903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2.846.329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3057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73636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13963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55489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3612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58108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82523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30591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4.549.467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3373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15135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6843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63777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83570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66324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23012"/>
                  </a:ext>
                </a:extLst>
              </a:tr>
              <a:tr h="127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7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16052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2DD42F-A50C-4A27-B9E2-FEEB5750B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00925"/>
              </p:ext>
            </p:extLst>
          </p:nvPr>
        </p:nvGraphicFramePr>
        <p:xfrm>
          <a:off x="559428" y="176908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875501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36898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935381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01716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5303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17670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36987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98432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9991852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67076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237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2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93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26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37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19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6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40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48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45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32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3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8307DB-F085-4967-8A21-D5F82D2F8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28654"/>
              </p:ext>
            </p:extLst>
          </p:nvPr>
        </p:nvGraphicFramePr>
        <p:xfrm>
          <a:off x="540584" y="1664251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57448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254306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593745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635896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24153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9600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52845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73873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660341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140455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034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120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67.366.840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78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37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82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25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866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96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86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06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21.240.336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67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4.113.635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51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4.113.635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4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74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1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76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6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81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96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64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90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3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FB8BE8-5E0E-45DE-A159-F61F5AFEA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87833"/>
              </p:ext>
            </p:extLst>
          </p:nvPr>
        </p:nvGraphicFramePr>
        <p:xfrm>
          <a:off x="534923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68702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827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78854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412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364678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0018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8539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1044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239083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53270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2093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60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17.288.510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79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9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8.098.205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0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58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6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6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4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DEA3C6-43BC-44DC-A863-3183B1A4A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15672"/>
              </p:ext>
            </p:extLst>
          </p:nvPr>
        </p:nvGraphicFramePr>
        <p:xfrm>
          <a:off x="539550" y="1880699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2924573079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231964132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464656963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2113256698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768601615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663440390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183829468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4050075729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79290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33201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3.749.091.580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26.400.641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771.944.263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472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157.575.762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1.390.091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51.454.092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4677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4.313.930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847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557.736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134.098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1340980,0%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6674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8812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6581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213.521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13522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4.991.320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834.230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480.645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4865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3008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609.033.724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139.469.035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116.596.570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0050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144.264.106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5391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1.809.625.068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118.180.414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454.143.851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1720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297.450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5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9AC9A0-FD3F-4BD8-A184-443F5032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24259"/>
              </p:ext>
            </p:extLst>
          </p:nvPr>
        </p:nvGraphicFramePr>
        <p:xfrm>
          <a:off x="515518" y="1822363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929503005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4007854609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09695499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97416753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65627438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22240767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222878267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4267707970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711572017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11267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88502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320.406.552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-331.188.045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81.144.089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9665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268.548.736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-328.198.652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74.420.693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05032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4.301.252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91826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27.379.459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-5.894.572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2.009.332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50118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39.783.212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2.521.935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8.184.622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438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118.017.836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961.915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16.272.660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4418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95.145.756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3.742.407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14.702.267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9543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65.431.258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18.707.925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082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163.024.391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-1.080.253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19.763.608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6223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256.624.434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-1.759.613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85.063.485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544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127.081.163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792.957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35.338.977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7224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253.031.985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1.653.528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66.292.950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258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432.447.942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-621.053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83.430.163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5439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308.982.089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7.279.055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61.180.263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098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204.588.001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1.427.310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47.525.089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1216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42.714.412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14.238.049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9770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66.986.771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-136.637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20.920.817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0860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685.753.957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10.579.173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138.354.453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2600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92.032.993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-3.708.752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15.532.413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6866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85.562.839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5.080.900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10.734.928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2313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67.366.840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3.241.846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12.381.534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8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1FBC3A-A038-4EAD-B2DF-3700F2D9D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1727"/>
              </p:ext>
            </p:extLst>
          </p:nvPr>
        </p:nvGraphicFramePr>
        <p:xfrm>
          <a:off x="484630" y="1794273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57161999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593144157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75597727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690359531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67548188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05879371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662736205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788850594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213906480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52245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169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10.102.603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9877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11.895.865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827.070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1989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6.498.554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8744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18.279.470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139.811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2362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25.996.149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25.996.149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1.181.966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25872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20.724.385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9501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21.113.391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7304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34.322.268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4.147.424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3926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26.234.428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2.299.223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268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21.624.033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21.624.033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1.083.201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9577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14.354.593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586.645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28146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2.704.520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965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71.152.916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11.907.142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558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15.294.588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5270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6.413.016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3088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17.398.370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17.398.370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5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B8D0B3-57C8-4C89-B8B7-2705D6F35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11746"/>
              </p:ext>
            </p:extLst>
          </p:nvPr>
        </p:nvGraphicFramePr>
        <p:xfrm>
          <a:off x="544150" y="1724979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019776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67731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351189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50554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71000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69654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4926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30312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568806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572472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831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29536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268.548.736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-328.198.652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74.420.693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190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54.938.839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17.804.866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795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893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170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013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485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745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5927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260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510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631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205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193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3567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555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4.512.904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95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614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067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5540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973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790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259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366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93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34.696.070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-327.014.328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944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-1.244.226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029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354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22.733.741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10.351.423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3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5CC8E6-9815-49C2-8FBC-423BBE32D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26219"/>
              </p:ext>
            </p:extLst>
          </p:nvPr>
        </p:nvGraphicFramePr>
        <p:xfrm>
          <a:off x="530448" y="1835226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79250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792122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179083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71015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099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400991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83536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55237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94111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9000513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4343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352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44.499.841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782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44.499.841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79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442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125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035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0192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545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357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604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3.198.889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003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28.734.758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4733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12.009.343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440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798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1137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621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3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12903</Words>
  <Application>Microsoft Office PowerPoint</Application>
  <PresentationFormat>Presentación en pantalla (4:3)</PresentationFormat>
  <Paragraphs>7914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ABRIL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ABRIL DE 2021  PARTIDA 18 MINISTERIO DE VIVIENDA Y URBANISMO</vt:lpstr>
      <vt:lpstr>EJECUCIÓN ACUMULADA DE GASTOS A ABRIL DE 2021  PARTIDA 18 RESUMEN POR CAPÍTULOS</vt:lpstr>
      <vt:lpstr>EJECUCIÓN ACUMULADA DE GASTOS A ABRIL DE 2021  PARTIDA 18 RESUMEN FET – Covid -19</vt:lpstr>
      <vt:lpstr>EJECUCIÓN ACUMULADA DE GASTOS A ABRIL DE 2021  PARTIDA 18. CAPÍTULO 01. PROGRAMA 01: SUBSECRETARÍA DE VIVIENDA Y URBANISMO</vt:lpstr>
      <vt:lpstr>EJECUCIÓN ACUMULADA DE GASTOS A ABRIL DE 2021  PARTIDA 18. CAPÍTULO 01. PROGRAMA 01: SUBSECRETARÍA DE VIVIENDA Y URBANISMO</vt:lpstr>
      <vt:lpstr>EJECUCIÓN ACUMULADA DE GASTOS A ABRIL DE 2021  PARTIDA 18. CAPÍTULO 01. PROGRAMA 01: SUBSECRETARÍA DE VIVIENDA Y URBANISMO FET – Covid - 19</vt:lpstr>
      <vt:lpstr>EJECUCIÓN ACUMULADA DE GASTOS A ABRIL DE 2021  PARTIDA 18. CAPÍTULO 01. PROGRAMA 02: ASENTAMIENTOS PRECARIOS</vt:lpstr>
      <vt:lpstr>EJECUCIÓN ACUMULADA DE GASTOS A ABRIL DE 2021  PARTIDA 18. CAPÍTULO 01. PROGRAMA 04: RECUPERACIÓN DE BARRIOS</vt:lpstr>
      <vt:lpstr>EJECUCIÓN ACUMULADA DE GASTOS A ABRIL DE 2021  PARTIDA 18. CAPÍTULO 02. PROGRAMA 01: PARQUE METROPOLITANO</vt:lpstr>
      <vt:lpstr>EJECUCIÓN ACUMULADA DE GASTOS A ABRIL DE 2021  PARTIDA 18. CAPÍTULO 21. PROGRAMA 01: SERVIU I REGIÓN</vt:lpstr>
      <vt:lpstr>EJECUCIÓN ACUMULADA DE GASTOS A ABRIL DE 2021  PARTIDA 18. CAPÍTULO 21. PROGRAMA 01: SERVIU I REGIÓN  FET – Covid - 19</vt:lpstr>
      <vt:lpstr>EJECUCIÓN ACUMULADA DE GASTOS A ABRIL DE 2021  PARTIDA 18. CAPÍTULO 22. PROGRAMA 01: SERVIU II REGIÓN</vt:lpstr>
      <vt:lpstr>EJECUCIÓN ACUMULADA DE GASTOS A ABRIL DE 2021  PARTIDA 18. CAPÍTULO 22. PROGRAMA 01: SERVIU II REGIÓN FET – Covid - 19</vt:lpstr>
      <vt:lpstr>EJECUCIÓN ACUMULADA DE GASTOS A ABRIL DE 2021  PARTIDA 18. CAPÍTULO 23. PROGRAMA 01: SERVIU III REGIÓN</vt:lpstr>
      <vt:lpstr>EJECUCIÓN ACUMULADA DE GASTOS A ABRIL DE 2021  PARTIDA 18. CAPÍTULO 23. PROGRAMA 01: SERVIU III REGIÓN FET – Covid - 19</vt:lpstr>
      <vt:lpstr>EJECUCIÓN ACUMULADA DE GASTOS A ABRIL DE 2021  PARTIDA 18. CAPÍTULO 24. PROGRAMA 01: SERVIU IV REGIÓN</vt:lpstr>
      <vt:lpstr>EJECUCIÓN ACUMULADA DE GASTOS A ABRIL DE 2021  PARTIDA 18. CAPÍTULO 24. PROGRAMA 01: SERVIU IV REGIÓN FET – Covid - 19</vt:lpstr>
      <vt:lpstr>EJECUCIÓN ACUMULADA DE GASTOS A ABRIL DE 2021  PARTIDA 18. CAPÍTULO 25. PROGRAMA 01: SERVIU V REGIÓN</vt:lpstr>
      <vt:lpstr>EJECUCIÓN ACUMULADA DE GASTOS A ABRIL DE 2021  PARTIDA 18. CAPÍTULO 25. PROGRAMA 01: SERVIU V REGIÓN FET – Covid - 19</vt:lpstr>
      <vt:lpstr>EJECUCIÓN ACUMULADA DE GASTOS A ABRIL DE 2021  PARTIDA 18. CAPÍTULO 26. PROGRAMA 01: SERVIU VI REGIÓN</vt:lpstr>
      <vt:lpstr>EJECUCIÓN ACUMULADA DE GASTOS A ABRIL DE 2021  PARTIDA 18. CAPÍTULO 26. PROGRAMA 01: SERVIU VI REGIÓN FET – Covid - 19</vt:lpstr>
      <vt:lpstr>EJECUCIÓN ACUMULADA DE GASTOS A ABRIL DE 2021  PARTIDA 18. CAPÍTULO 27. PROGRAMA 01: SERVIU VII REGIÓN</vt:lpstr>
      <vt:lpstr>EJECUCIÓN ACUMULADA DE GASTOS A ABRIL DE 2021  PARTIDA 18. CAPÍTULO 27. PROGRAMA 01: SERVIU VII REGIÓN FET – Covid - 19</vt:lpstr>
      <vt:lpstr>EJECUCIÓN ACUMULADA DE GASTOS A ABRIL DE 2021  PARTIDA 18. CAPÍTULO 28. PROGRAMA 01: SERVIU VIII REGIÓN</vt:lpstr>
      <vt:lpstr>EJECUCIÓN ACUMULADA DE GASTOS A ABRIL DE 2021  PARTIDA 18. CAPÍTULO 28. PROGRAMA 01: SERVIU VIII REGIÓN FET – Covid - 19</vt:lpstr>
      <vt:lpstr>EJECUCIÓN ACUMULADA DE GASTOS A ABRIL DE 2021  PARTIDA 18. CAPÍTULO 29. PROGRAMA 01: SERVIU IX REGIÓN</vt:lpstr>
      <vt:lpstr>EJECUCIÓN ACUMULADA DE GASTOS A ABRIL DE 2021  PARTIDA 18. CAPÍTULO 29. PROGRAMA 01: SERVIU IX REGIÓN FET – Covid - 19</vt:lpstr>
      <vt:lpstr>EJECUCIÓN ACUMULADA DE GASTOS A ABRIL DE 2021  PARTIDA 18. CAPÍTULO 30. PROGRAMA 01: SERVIU X REGIÓN</vt:lpstr>
      <vt:lpstr>EJECUCIÓN ACUMULADA DE GASTOS A ABRIL DE 2021  PARTIDA 18. CAPÍTULO 30. PROGRAMA 01: SERVIU X REGIÓN FET – Covid - 19</vt:lpstr>
      <vt:lpstr>EJECUCIÓN ACUMULADA DE GASTOS A ABRIL DE 2021  PARTIDA 18. CAPÍTULO 31. PROGRAMA 01: SERVIU XI REGIÓN</vt:lpstr>
      <vt:lpstr>EJECUCIÓN ACUMULADA DE GASTOS A ABRIL DE 2021  PARTIDA 18. CAPÍTULO 31. PROGRAMA 01: SERVIU XI REGIÓN FET – Covid - 19</vt:lpstr>
      <vt:lpstr>EJECUCIÓN ACUMULADA DE GASTOS A ABRIL DE 2021  PARTIDA 18. CAPÍTULO 32. PROGRAMA 01: SERVIU XII REGIÓN</vt:lpstr>
      <vt:lpstr>EJECUCIÓN ACUMULADA DE GASTOS A ABRIL DE 2021  PARTIDA 18. CAPÍTULO 32. PROGRAMA 01: SERVIU XII REGIÓN FET – Covid - 19</vt:lpstr>
      <vt:lpstr>EJECUCIÓN ACUMULADA DE GASTOS A ABRIL DE 2021  PARTIDA 18. CAPÍTULO 33. PROGRAMA 01: SERVIU REGIÓN METROPOLITANA</vt:lpstr>
      <vt:lpstr>EJECUCIÓN ACUMULADA DE GASTOS A ABRIL DE 2021  PARTIDA 18. CAPÍTULO 33. PROGRAMA 01: SERVIU REGIÓN METROPOLITANA FET – Covid - 19</vt:lpstr>
      <vt:lpstr>EJECUCIÓN ACUMULADA DE GASTOS A ABRIL DE 2021  PARTIDA 18. CAPÍTULO 34. PROGRAMA 01: SERVIU XIV REGIÓN</vt:lpstr>
      <vt:lpstr>EJECUCIÓN ACUMULADA DE GASTOS A ABRIL DE 2021  PARTIDA 18. CAPÍTULO 34. PROGRAMA 01: SERVIU XIV REGIÓN FET – Covid - 19</vt:lpstr>
      <vt:lpstr>EJECUCIÓN ACUMULADA DE GASTOS A ABRIL DE 2021  PARTIDA 18. CAPÍTULO 35. PROGRAMA 01: SERVIU XV REGIÓN</vt:lpstr>
      <vt:lpstr>EJECUCIÓN ACUMULADA DE GASTOS A ABRIL DE 2021  PARTIDA 18. CAPÍTULO 35. PROGRAMA 01: SERVIU XV REGIÓN FET – Covid - 19</vt:lpstr>
      <vt:lpstr>EJECUCIÓN ACUMULADA DE GASTOS A ABRIL DE 2021  PARTIDA 18. CAPÍTULO 36. PROGRAMA 01: SERVIU XVI REGIÓN</vt:lpstr>
      <vt:lpstr>EJECUCIÓN ACUMULADA DE GASTOS A ABRIL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94</cp:revision>
  <dcterms:created xsi:type="dcterms:W3CDTF">2019-12-13T17:53:17Z</dcterms:created>
  <dcterms:modified xsi:type="dcterms:W3CDTF">2021-06-07T01:16:37Z</dcterms:modified>
</cp:coreProperties>
</file>