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0587082493406403"/>
          <c:y val="2.520630038424722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8B-4646-AB52-8579758E40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98B-4646-AB52-8579758E40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98B-4646-AB52-8579758E40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98B-4646-AB52-8579758E405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23704325</c:v>
                </c:pt>
                <c:pt idx="1">
                  <c:v>6261305</c:v>
                </c:pt>
                <c:pt idx="2">
                  <c:v>17149517</c:v>
                </c:pt>
                <c:pt idx="3">
                  <c:v>188835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98B-4646-AB52-8579758E40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910309333399047"/>
          <c:y val="0.73276332319150128"/>
          <c:w val="0.37930592009332165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2019 - 2020 -2021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8610242277687268E-2"/>
          <c:y val="0.12355710549258936"/>
          <c:w val="0.89067152680474149"/>
          <c:h val="0.67441912829771611"/>
        </c:manualLayout>
      </c:layout>
      <c:lineChart>
        <c:grouping val="standard"/>
        <c:varyColors val="0"/>
        <c:ser>
          <c:idx val="0"/>
          <c:order val="0"/>
          <c:tx>
            <c:strRef>
              <c:f>'[17.xlsx]Partida 17'!$C$18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17'!$D$18:$O$18</c:f>
              <c:numCache>
                <c:formatCode>0.0%</c:formatCode>
                <c:ptCount val="12"/>
                <c:pt idx="0">
                  <c:v>8.1199275365686205E-2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2"/>
          <c:order val="1"/>
          <c:tx>
            <c:strRef>
              <c:f>'[17.xlsx]Partida 17'!$C$19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17'!$D$19:$O$19</c:f>
              <c:numCache>
                <c:formatCode>0.0%</c:formatCode>
                <c:ptCount val="12"/>
                <c:pt idx="0">
                  <c:v>4.6279738705878717E-2</c:v>
                </c:pt>
                <c:pt idx="1">
                  <c:v>9.7596057525806662E-2</c:v>
                </c:pt>
                <c:pt idx="2">
                  <c:v>0.1824392599855692</c:v>
                </c:pt>
                <c:pt idx="3">
                  <c:v>0.2621434782150609</c:v>
                </c:pt>
                <c:pt idx="4">
                  <c:v>0.4259799415263999</c:v>
                </c:pt>
                <c:pt idx="5">
                  <c:v>0.56248501040154131</c:v>
                </c:pt>
                <c:pt idx="6">
                  <c:v>0.6400047754911834</c:v>
                </c:pt>
                <c:pt idx="7">
                  <c:v>0.70817335603564724</c:v>
                </c:pt>
                <c:pt idx="8">
                  <c:v>0.77307840453530929</c:v>
                </c:pt>
                <c:pt idx="9">
                  <c:v>0.82369587880686501</c:v>
                </c:pt>
                <c:pt idx="10">
                  <c:v>0.88851612442056394</c:v>
                </c:pt>
                <c:pt idx="11">
                  <c:v>0.97762592682706295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52-4C92-8173-22E4FD6586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1379320"/>
        <c:axId val="501379712"/>
      </c:lineChart>
      <c:lineChart>
        <c:grouping val="standard"/>
        <c:varyColors val="0"/>
        <c:ser>
          <c:idx val="1"/>
          <c:order val="2"/>
          <c:tx>
            <c:strRef>
              <c:f>'[17.xlsx]Partida 17'!$C$20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3.1074693479816895E-2"/>
                  <c:y val="3.1954494923225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887658513889976E-2"/>
                  <c:y val="1.8001795076636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2426202961783125E-2"/>
                  <c:y val="2.2277087457632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7751017349472896E-2"/>
                  <c:y val="2.7227167413551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331487770834962E-2"/>
                  <c:y val="4.3204308183927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1849288570604113E-2"/>
                  <c:y val="4.6804667199255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8071203199076687E-2"/>
                  <c:y val="2.880287212261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7331487770834962E-2"/>
                  <c:y val="2.52025131072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7331487770834962E-2"/>
                  <c:y val="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6961630056714293E-2"/>
                  <c:y val="-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1436461835142588E-2"/>
                  <c:y val="-1.0462074978204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EEA-47E7-B34C-825712E29B9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17'!$D$20:$G$20</c:f>
              <c:numCache>
                <c:formatCode>0.0%</c:formatCode>
                <c:ptCount val="4"/>
                <c:pt idx="0">
                  <c:v>6.2783626768931747E-2</c:v>
                </c:pt>
                <c:pt idx="1">
                  <c:v>0.10618057397747568</c:v>
                </c:pt>
                <c:pt idx="2">
                  <c:v>0.19326101061015433</c:v>
                </c:pt>
                <c:pt idx="3">
                  <c:v>0.27442744891355425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28F-4C6D-8169-27548700C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1387552"/>
        <c:axId val="501380104"/>
      </c:lineChart>
      <c:catAx>
        <c:axId val="501379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1379712"/>
        <c:crosses val="autoZero"/>
        <c:auto val="1"/>
        <c:lblAlgn val="ctr"/>
        <c:lblOffset val="100"/>
        <c:noMultiLvlLbl val="0"/>
      </c:catAx>
      <c:valAx>
        <c:axId val="5013797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1379320"/>
        <c:crosses val="autoZero"/>
        <c:crossBetween val="between"/>
        <c:majorUnit val="0.2"/>
      </c:valAx>
      <c:valAx>
        <c:axId val="501380104"/>
        <c:scaling>
          <c:orientation val="minMax"/>
        </c:scaling>
        <c:delete val="1"/>
        <c:axPos val="r"/>
        <c:numFmt formatCode="0.0%" sourceLinked="1"/>
        <c:majorTickMark val="out"/>
        <c:minorTickMark val="none"/>
        <c:tickLblPos val="nextTo"/>
        <c:crossAx val="501387552"/>
        <c:crosses val="max"/>
        <c:crossBetween val="between"/>
      </c:valAx>
      <c:catAx>
        <c:axId val="5013875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013801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'[17.xlsx]Partida 17'!$C$25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4.8879833931726423E-3"/>
                  <c:y val="9.5207851484147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CB9-437A-9E16-A692E6EC65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17'!$D$25:$P$25</c:f>
              <c:numCache>
                <c:formatCode>0.0%</c:formatCode>
                <c:ptCount val="13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17-47D9-A0B6-A6B5623EBAA4}"/>
            </c:ext>
          </c:extLst>
        </c:ser>
        <c:ser>
          <c:idx val="1"/>
          <c:order val="1"/>
          <c:tx>
            <c:strRef>
              <c:f>'[17.xlsx]Partida 17'!$C$26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17-47D9-A0B6-A6B5623EBA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17'!$D$26:$O$26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17-47D9-A0B6-A6B5623EBAA4}"/>
            </c:ext>
          </c:extLst>
        </c:ser>
        <c:ser>
          <c:idx val="2"/>
          <c:order val="2"/>
          <c:tx>
            <c:strRef>
              <c:f>'[17.xlsx]Partida 17'!$C$27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17'!$D$27:$G$27</c:f>
              <c:numCache>
                <c:formatCode>0.0%</c:formatCode>
                <c:ptCount val="4"/>
                <c:pt idx="0">
                  <c:v>6.2783626768931747E-2</c:v>
                </c:pt>
                <c:pt idx="1">
                  <c:v>4.3514566563621057E-2</c:v>
                </c:pt>
                <c:pt idx="2">
                  <c:v>8.7080436632678643E-2</c:v>
                </c:pt>
                <c:pt idx="3">
                  <c:v>8.7681847961350159E-2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617-47D9-A0B6-A6B5623EB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799608"/>
        <c:axId val="498806272"/>
      </c:barChart>
      <c:catAx>
        <c:axId val="498799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8806272"/>
        <c:crosses val="autoZero"/>
        <c:auto val="1"/>
        <c:lblAlgn val="ctr"/>
        <c:lblOffset val="100"/>
        <c:noMultiLvlLbl val="0"/>
      </c:catAx>
      <c:valAx>
        <c:axId val="498806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8799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ABRIL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17: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mayo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425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64077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825432"/>
              </p:ext>
            </p:extLst>
          </p:nvPr>
        </p:nvGraphicFramePr>
        <p:xfrm>
          <a:off x="476004" y="2066078"/>
          <a:ext cx="8210795" cy="3790330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1956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91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6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16.584.925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5.651.430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5.489.922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5.489.922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1.782.677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443.180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2.384.182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2.384.182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2.335.771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2.335.771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732.021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729.926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1.872.296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1.872.296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556.551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1.496.718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1.496.718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365.684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2878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663862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967419"/>
              </p:ext>
            </p:extLst>
          </p:nvPr>
        </p:nvGraphicFramePr>
        <p:xfrm>
          <a:off x="530873" y="2080687"/>
          <a:ext cx="8155929" cy="2529215"/>
        </p:xfrm>
        <a:graphic>
          <a:graphicData uri="http://schemas.openxmlformats.org/drawingml/2006/table">
            <a:tbl>
              <a:tblPr/>
              <a:tblGrid>
                <a:gridCol w="883504"/>
                <a:gridCol w="326368"/>
                <a:gridCol w="326368"/>
                <a:gridCol w="2294475"/>
                <a:gridCol w="883504"/>
                <a:gridCol w="883504"/>
                <a:gridCol w="883504"/>
                <a:gridCol w="883504"/>
                <a:gridCol w="791198"/>
              </a:tblGrid>
              <a:tr h="2043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59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82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3.340.539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2.014.378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2.014.378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5698" y="508492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62" y="742715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281876"/>
              </p:ext>
            </p:extLst>
          </p:nvPr>
        </p:nvGraphicFramePr>
        <p:xfrm>
          <a:off x="518864" y="2128114"/>
          <a:ext cx="8167935" cy="2308997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029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16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64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4.334.314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1.400.662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3.076.604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3.076.604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992.130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90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4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538188"/>
              </p:ext>
            </p:extLst>
          </p:nvPr>
        </p:nvGraphicFramePr>
        <p:xfrm>
          <a:off x="518864" y="1916834"/>
          <a:ext cx="8167935" cy="2693068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367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250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07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4.565.676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1.632.743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4.061.505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4.061.505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1.340.188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4435897"/>
              </p:ext>
            </p:extLst>
          </p:nvPr>
        </p:nvGraphicFramePr>
        <p:xfrm>
          <a:off x="395625" y="1665551"/>
          <a:ext cx="8210798" cy="4067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0619512"/>
              </p:ext>
            </p:extLst>
          </p:nvPr>
        </p:nvGraphicFramePr>
        <p:xfrm>
          <a:off x="417237" y="1608138"/>
          <a:ext cx="8210797" cy="4341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CC7380C6-7E82-4D34-B39B-768B7DDE1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4416451"/>
              </p:ext>
            </p:extLst>
          </p:nvPr>
        </p:nvGraphicFramePr>
        <p:xfrm>
          <a:off x="466600" y="1761595"/>
          <a:ext cx="8210797" cy="4043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646774"/>
              </p:ext>
            </p:extLst>
          </p:nvPr>
        </p:nvGraphicFramePr>
        <p:xfrm>
          <a:off x="606314" y="2328346"/>
          <a:ext cx="7638095" cy="2612821"/>
        </p:xfrm>
        <a:graphic>
          <a:graphicData uri="http://schemas.openxmlformats.org/drawingml/2006/table">
            <a:tbl>
              <a:tblPr/>
              <a:tblGrid>
                <a:gridCol w="890004"/>
                <a:gridCol w="2377773"/>
                <a:gridCol w="890004"/>
                <a:gridCol w="890004"/>
                <a:gridCol w="890004"/>
                <a:gridCol w="890004"/>
                <a:gridCol w="810302"/>
              </a:tblGrid>
              <a:tr h="19907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965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1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48.093.574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49.864.939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13.684.308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23.704.325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23.684.948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81772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513897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466415"/>
              </p:ext>
            </p:extLst>
          </p:nvPr>
        </p:nvGraphicFramePr>
        <p:xfrm>
          <a:off x="585599" y="1885181"/>
          <a:ext cx="7817728" cy="2769895"/>
        </p:xfrm>
        <a:graphic>
          <a:graphicData uri="http://schemas.openxmlformats.org/drawingml/2006/table">
            <a:tbl>
              <a:tblPr/>
              <a:tblGrid>
                <a:gridCol w="324522"/>
                <a:gridCol w="324522"/>
                <a:gridCol w="2910960"/>
                <a:gridCol w="869718"/>
                <a:gridCol w="869718"/>
                <a:gridCol w="869718"/>
                <a:gridCol w="869718"/>
                <a:gridCol w="778852"/>
              </a:tblGrid>
              <a:tr h="2070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42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1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16.105.274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6.843.369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2.423.693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27.144.357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28.825.454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9.726.168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16.584.925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5.651.430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3.340.539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4.565.676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1.632.743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765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9751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550512"/>
              </p:ext>
            </p:extLst>
          </p:nvPr>
        </p:nvGraphicFramePr>
        <p:xfrm>
          <a:off x="405026" y="1979552"/>
          <a:ext cx="8210796" cy="4080330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669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13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9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6.843.369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2.423.693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4.636.243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4.616.866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1.402.651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392.816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3928160,0%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392.816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3928160,0%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988096"/>
              </p:ext>
            </p:extLst>
          </p:nvPr>
        </p:nvGraphicFramePr>
        <p:xfrm>
          <a:off x="561324" y="2060857"/>
          <a:ext cx="7954028" cy="3724295"/>
        </p:xfrm>
        <a:graphic>
          <a:graphicData uri="http://schemas.openxmlformats.org/drawingml/2006/table">
            <a:tbl>
              <a:tblPr/>
              <a:tblGrid>
                <a:gridCol w="796889"/>
                <a:gridCol w="294374"/>
                <a:gridCol w="294374"/>
                <a:gridCol w="2667202"/>
                <a:gridCol w="796889"/>
                <a:gridCol w="796889"/>
                <a:gridCol w="796889"/>
                <a:gridCol w="796889"/>
                <a:gridCol w="713633"/>
              </a:tblGrid>
              <a:tr h="2026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07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6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494515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160406"/>
              </p:ext>
            </p:extLst>
          </p:nvPr>
        </p:nvGraphicFramePr>
        <p:xfrm>
          <a:off x="500363" y="2009690"/>
          <a:ext cx="8186439" cy="2427421"/>
        </p:xfrm>
        <a:graphic>
          <a:graphicData uri="http://schemas.openxmlformats.org/drawingml/2006/table">
            <a:tbl>
              <a:tblPr/>
              <a:tblGrid>
                <a:gridCol w="820174"/>
                <a:gridCol w="302975"/>
                <a:gridCol w="302975"/>
                <a:gridCol w="2745135"/>
                <a:gridCol w="820174"/>
                <a:gridCol w="820174"/>
                <a:gridCol w="820174"/>
                <a:gridCol w="820174"/>
                <a:gridCol w="734484"/>
              </a:tblGrid>
              <a:tr h="213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35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00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4.334.465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1.364.836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4002</TotalTime>
  <Words>1614</Words>
  <Application>Microsoft Office PowerPoint</Application>
  <PresentationFormat>Presentación en pantalla (4:3)</PresentationFormat>
  <Paragraphs>965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ABRIL DE 2021 PARTIDA 17: MINISTERIO DE MINERÍA</vt:lpstr>
      <vt:lpstr>EJECUCIÓN ACUMULADA DE GASTOS A ABRIL DE 2021  PARTIDA 17 MINISTERIO DE MINERÍA</vt:lpstr>
      <vt:lpstr>EJECUCIÓN ACUMULADA DE GASTOS A ABRIL DE 2021  PARTIDA 17 MINISTERIO DE MINERÍA</vt:lpstr>
      <vt:lpstr>EJECUCIÓN ACUMULADA DE GASTOS A ABRIL DE 2021  PARTIDA 17 MINISTERIO DE MINERÍA</vt:lpstr>
      <vt:lpstr>EJECUCIÓN ACUMULADA DE GASTOS A ABRIL DE 2021 PARTIDA 17 MINISTERIO DE MINERÍA</vt:lpstr>
      <vt:lpstr>EJECUCIÓN ACUMULADA DE GASTOS A ABRIL DE 2021  PARTIDA 17 MINISTERIO DE MINERÍA RESUMEN POR CAPÍTULOS</vt:lpstr>
      <vt:lpstr>EJECUCIÓN ACUMULADA DE GASTOS A ABRIL DE 2021  PARTIDA 17. CAPÍTULO 01. PROGRAMA 01: SECRETARÍA Y ADMINISTRACIÓN GENERAL</vt:lpstr>
      <vt:lpstr>EJECUCIÓN ACUMULADA DE GASTOS A ABRIL DE 2021 PARTIDA 17. CAPÍTULO 01. PROGRAMA 02:  FOMENTO DE LA PEQUEÑA Y MEDIANA MINERÍA</vt:lpstr>
      <vt:lpstr>EJECUCIÓN ACUMULADA DE GASTOS A ABRIL DE 2021  PARTIDA 17. CAPÍTULO 02. PROGRAMA 01:  COMISIÓN CHILENA DEL COBRE</vt:lpstr>
      <vt:lpstr>EJECUCIÓN ACUMULADA DE GASTOS A ABRIL DE 2021 PARTIDA 17. CAPÍTULO 03. PROGRAMA 01:  SERVICIO NACIONAL DE GEOLOGÍA Y MINERÍA</vt:lpstr>
      <vt:lpstr>EJECUCIÓN ACUMULADA DE GASTOS A ABRIL DE 2021 PARTIDA 17. CAPÍTULO 03. PROGRAMA 02:  RED NACIONAL DE VIGILANCIA VOLCÁNICA</vt:lpstr>
      <vt:lpstr>EJECUCIÓN ACUMULADA DE GASTOS A ABRIL DE 2021 PARTIDA 17. CAPÍTULO 03. PROGRAMA 03:  PLAN NACIONAL DE GEOLOGÍA</vt:lpstr>
      <vt:lpstr>EJECUCIÓN ACUMULADA DE GASTOS A ABRIL DE 2021 PARTIDA 17. CAPÍTULO 03. PROGRAMA 04:  PROGRAMA DE SEGURIDAD MINERA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322</cp:revision>
  <cp:lastPrinted>2019-06-03T14:10:49Z</cp:lastPrinted>
  <dcterms:created xsi:type="dcterms:W3CDTF">2016-06-23T13:38:47Z</dcterms:created>
  <dcterms:modified xsi:type="dcterms:W3CDTF">2021-06-14T17:54:47Z</dcterms:modified>
</cp:coreProperties>
</file>