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1"/>
  </p:notesMasterIdLst>
  <p:sldIdLst>
    <p:sldId id="257" r:id="rId2"/>
    <p:sldId id="258" r:id="rId3"/>
    <p:sldId id="289" r:id="rId4"/>
    <p:sldId id="260" r:id="rId5"/>
    <p:sldId id="262" r:id="rId6"/>
    <p:sldId id="290" r:id="rId7"/>
    <p:sldId id="291" r:id="rId8"/>
    <p:sldId id="292" r:id="rId9"/>
    <p:sldId id="296" r:id="rId10"/>
    <p:sldId id="263" r:id="rId11"/>
    <p:sldId id="298" r:id="rId12"/>
    <p:sldId id="264" r:id="rId13"/>
    <p:sldId id="282" r:id="rId14"/>
    <p:sldId id="266" r:id="rId15"/>
    <p:sldId id="284" r:id="rId16"/>
    <p:sldId id="285" r:id="rId17"/>
    <p:sldId id="294" r:id="rId18"/>
    <p:sldId id="295" r:id="rId19"/>
    <p:sldId id="267" r:id="rId20"/>
    <p:sldId id="268" r:id="rId21"/>
    <p:sldId id="269" r:id="rId22"/>
    <p:sldId id="297" r:id="rId23"/>
    <p:sldId id="270" r:id="rId24"/>
    <p:sldId id="286" r:id="rId25"/>
    <p:sldId id="288" r:id="rId26"/>
    <p:sldId id="287" r:id="rId27"/>
    <p:sldId id="273" r:id="rId28"/>
    <p:sldId id="274" r:id="rId29"/>
    <p:sldId id="275" r:id="rId30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60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Distribución presupuesto inicial por Subtítulo de gasto</a:t>
            </a: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7874742300811021E-2"/>
          <c:y val="0.23886965097490515"/>
          <c:w val="0.82425051539837801"/>
          <c:h val="0.3225193172655404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C12-4E56-99CB-3D6BF51950A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C12-4E56-99CB-3D6BF51950A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C12-4E56-99CB-3D6BF51950A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C12-4E56-99CB-3D6BF51950A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5C12-4E56-99CB-3D6BF51950A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5C12-4E56-99CB-3D6BF51950A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5C12-4E56-99CB-3D6BF51950A0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5C12-4E56-99CB-3D6BF51950A0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5C12-4E56-99CB-3D6BF51950A0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5C12-4E56-99CB-3D6BF51950A0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5-5C12-4E56-99CB-3D6BF51950A0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7-5C12-4E56-99CB-3D6BF51950A0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'Partida 16'!$B$53:$C$64</c:f>
              <c:multiLvlStrCache>
                <c:ptCount val="12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PRESTACIONES DE SEGURIDAD SOCIAL</c:v>
                  </c:pt>
                  <c:pt idx="3">
                    <c:v>TRANSFERENCIAS CORRIENTES</c:v>
                  </c:pt>
                  <c:pt idx="4">
                    <c:v>INTEGROS AL FISCO</c:v>
                  </c:pt>
                  <c:pt idx="5">
                    <c:v>OTROS GASTOS CORRIENTES</c:v>
                  </c:pt>
                  <c:pt idx="6">
                    <c:v>ADQUISICIÓN DE ACTIVOS NO FINANCIEROS</c:v>
                  </c:pt>
                  <c:pt idx="7">
                    <c:v>INICIATIVAS DE INVERSIÓN</c:v>
                  </c:pt>
                  <c:pt idx="8">
                    <c:v>PRÉSTAMOS</c:v>
                  </c:pt>
                  <c:pt idx="9">
                    <c:v>TRANSFERENCIAS DE CAPITAL</c:v>
                  </c:pt>
                  <c:pt idx="10">
                    <c:v>SERVICIO DE LA DEUDA</c:v>
                  </c:pt>
                  <c:pt idx="11">
                    <c:v>SALDO FINAL DE CAJA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23</c:v>
                  </c:pt>
                  <c:pt idx="3">
                    <c:v>24</c:v>
                  </c:pt>
                  <c:pt idx="4">
                    <c:v>25</c:v>
                  </c:pt>
                  <c:pt idx="5">
                    <c:v>26</c:v>
                  </c:pt>
                  <c:pt idx="6">
                    <c:v>29</c:v>
                  </c:pt>
                  <c:pt idx="7">
                    <c:v>31</c:v>
                  </c:pt>
                  <c:pt idx="8">
                    <c:v>32</c:v>
                  </c:pt>
                  <c:pt idx="9">
                    <c:v>33</c:v>
                  </c:pt>
                  <c:pt idx="10">
                    <c:v>34</c:v>
                  </c:pt>
                  <c:pt idx="11">
                    <c:v>35</c:v>
                  </c:pt>
                </c:lvl>
              </c:multiLvlStrCache>
            </c:multiLvlStrRef>
          </c:cat>
          <c:val>
            <c:numRef>
              <c:f>'Partida 16'!$D$53:$D$64</c:f>
              <c:numCache>
                <c:formatCode>0%</c:formatCode>
                <c:ptCount val="12"/>
                <c:pt idx="0">
                  <c:v>0.36881169599722041</c:v>
                </c:pt>
                <c:pt idx="1">
                  <c:v>0.2161019758306095</c:v>
                </c:pt>
                <c:pt idx="2">
                  <c:v>6.6206505278249825E-2</c:v>
                </c:pt>
                <c:pt idx="3">
                  <c:v>0.25720773723676005</c:v>
                </c:pt>
                <c:pt idx="4">
                  <c:v>8.6064587966046342E-5</c:v>
                </c:pt>
                <c:pt idx="5">
                  <c:v>2.5672609168444231E-5</c:v>
                </c:pt>
                <c:pt idx="6">
                  <c:v>5.4831696386844798E-3</c:v>
                </c:pt>
                <c:pt idx="7">
                  <c:v>6.5786027437010786E-2</c:v>
                </c:pt>
                <c:pt idx="8">
                  <c:v>7.147088254572327E-3</c:v>
                </c:pt>
                <c:pt idx="9">
                  <c:v>1.2933980139264291E-2</c:v>
                </c:pt>
                <c:pt idx="10">
                  <c:v>2.0911646484382006E-4</c:v>
                </c:pt>
                <c:pt idx="11">
                  <c:v>9.6652565003848373E-7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5C12-4E56-99CB-3D6BF51950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1245674740484429"/>
          <c:y val="0.59638554216867468"/>
          <c:w val="0.77335640138408301"/>
          <c:h val="0.37650602409638556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Acumulada 2019 - 2020 - 2021 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9.9845144356955365E-2"/>
          <c:y val="0.15578703703703703"/>
          <c:w val="0.87515485564304463"/>
          <c:h val="0.59464238845144357"/>
        </c:manualLayout>
      </c:layout>
      <c:lineChart>
        <c:grouping val="standard"/>
        <c:varyColors val="0"/>
        <c:ser>
          <c:idx val="0"/>
          <c:order val="0"/>
          <c:tx>
            <c:strRef>
              <c:f>'[16.xlsx]Partida 16'!$C$23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'[16.xlsx]Partida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16'!$D$23:$O$23</c:f>
              <c:numCache>
                <c:formatCode>0.0%</c:formatCode>
                <c:ptCount val="12"/>
                <c:pt idx="0">
                  <c:v>0.1179396252300373</c:v>
                </c:pt>
                <c:pt idx="1">
                  <c:v>0.19061593386352357</c:v>
                </c:pt>
                <c:pt idx="2">
                  <c:v>0.29000786540898532</c:v>
                </c:pt>
                <c:pt idx="3">
                  <c:v>0.37456320391854991</c:v>
                </c:pt>
                <c:pt idx="4">
                  <c:v>0.45692565063311591</c:v>
                </c:pt>
                <c:pt idx="5">
                  <c:v>0.54591238851091084</c:v>
                </c:pt>
                <c:pt idx="6">
                  <c:v>0.61673027638429234</c:v>
                </c:pt>
                <c:pt idx="7">
                  <c:v>0.67451041928993505</c:v>
                </c:pt>
                <c:pt idx="8">
                  <c:v>0.76465071475219271</c:v>
                </c:pt>
                <c:pt idx="9">
                  <c:v>0.84765063966577237</c:v>
                </c:pt>
                <c:pt idx="10">
                  <c:v>0.87269541192036049</c:v>
                </c:pt>
                <c:pt idx="11">
                  <c:v>0.97520540761423458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5B8-442C-B7C8-7C36A6EF2347}"/>
            </c:ext>
          </c:extLst>
        </c:ser>
        <c:ser>
          <c:idx val="1"/>
          <c:order val="1"/>
          <c:tx>
            <c:strRef>
              <c:f>'[16.xlsx]Partida 16'!$C$22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'[16.xlsx]Partida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16'!$D$22:$O$22</c:f>
              <c:numCache>
                <c:formatCode>0.0%</c:formatCode>
                <c:ptCount val="12"/>
                <c:pt idx="0">
                  <c:v>8.9098879803484521E-2</c:v>
                </c:pt>
                <c:pt idx="1">
                  <c:v>0.16572433124148181</c:v>
                </c:pt>
                <c:pt idx="2">
                  <c:v>0.26313752906572313</c:v>
                </c:pt>
                <c:pt idx="3">
                  <c:v>0.35893483294125705</c:v>
                </c:pt>
                <c:pt idx="4">
                  <c:v>0.44494144533822766</c:v>
                </c:pt>
                <c:pt idx="5">
                  <c:v>0.53369154062269308</c:v>
                </c:pt>
                <c:pt idx="6">
                  <c:v>0.58135006766090302</c:v>
                </c:pt>
                <c:pt idx="7">
                  <c:v>0.64875610517171667</c:v>
                </c:pt>
                <c:pt idx="8">
                  <c:v>0.72553725910658462</c:v>
                </c:pt>
                <c:pt idx="9">
                  <c:v>0.77497695946400114</c:v>
                </c:pt>
                <c:pt idx="10">
                  <c:v>0.8597430091977637</c:v>
                </c:pt>
                <c:pt idx="11">
                  <c:v>0.96809611158595277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5B8-442C-B7C8-7C36A6EF2347}"/>
            </c:ext>
          </c:extLst>
        </c:ser>
        <c:ser>
          <c:idx val="2"/>
          <c:order val="2"/>
          <c:tx>
            <c:strRef>
              <c:f>'[16.xlsx]Partida 16'!$C$21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3333333333333333E-2"/>
                  <c:y val="3.70370370370370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5B8-442C-B7C8-7C36A6EF2347}"/>
                </c:ext>
              </c:extLst>
            </c:dLbl>
            <c:dLbl>
              <c:idx val="1"/>
              <c:layout>
                <c:manualLayout>
                  <c:x val="-4.1666666666666692E-2"/>
                  <c:y val="5.5555555555555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5B8-442C-B7C8-7C36A6EF2347}"/>
                </c:ext>
              </c:extLst>
            </c:dLbl>
            <c:dLbl>
              <c:idx val="2"/>
              <c:layout>
                <c:manualLayout>
                  <c:x val="-4.4444444444444446E-2"/>
                  <c:y val="5.55555555555556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5B8-442C-B7C8-7C36A6EF2347}"/>
                </c:ext>
              </c:extLst>
            </c:dLbl>
            <c:dLbl>
              <c:idx val="3"/>
              <c:layout>
                <c:manualLayout>
                  <c:x val="-4.166666666666672E-2"/>
                  <c:y val="5.5555555555555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5B8-442C-B7C8-7C36A6EF2347}"/>
                </c:ext>
              </c:extLst>
            </c:dLbl>
            <c:dLbl>
              <c:idx val="4"/>
              <c:layout>
                <c:manualLayout>
                  <c:x val="-4.166666666666672E-2"/>
                  <c:y val="5.55555555555554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5B8-442C-B7C8-7C36A6EF2347}"/>
                </c:ext>
              </c:extLst>
            </c:dLbl>
            <c:dLbl>
              <c:idx val="5"/>
              <c:layout>
                <c:manualLayout>
                  <c:x val="-2.5000000000000102E-2"/>
                  <c:y val="4.16666666666665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5B8-442C-B7C8-7C36A6EF2347}"/>
                </c:ext>
              </c:extLst>
            </c:dLbl>
            <c:dLbl>
              <c:idx val="6"/>
              <c:layout>
                <c:manualLayout>
                  <c:x val="-3.3333333333333437E-2"/>
                  <c:y val="4.6296296296296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5B8-442C-B7C8-7C36A6EF2347}"/>
                </c:ext>
              </c:extLst>
            </c:dLbl>
            <c:dLbl>
              <c:idx val="7"/>
              <c:layout>
                <c:manualLayout>
                  <c:x val="-4.4444444444444446E-2"/>
                  <c:y val="4.1666666666666755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900" b="1" i="0" u="none" strike="noStrike" baseline="0">
                        <a:solidFill>
                          <a:sysClr val="windowText" lastClr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900" b="1" i="0">
                        <a:solidFill>
                          <a:sysClr val="windowText" lastClr="000000"/>
                        </a:solidFill>
                      </a:rPr>
                      <a:t>67,5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9-55B8-442C-B7C8-7C36A6EF2347}"/>
                </c:ext>
              </c:extLst>
            </c:dLbl>
            <c:dLbl>
              <c:idx val="8"/>
              <c:layout>
                <c:manualLayout>
                  <c:x val="-5.5555555555555552E-2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EC7-42EB-BECA-51AB3314FE51}"/>
                </c:ext>
              </c:extLst>
            </c:dLbl>
            <c:dLbl>
              <c:idx val="9"/>
              <c:layout>
                <c:manualLayout>
                  <c:x val="-4.1666666666666664E-2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EC7-42EB-BECA-51AB3314FE51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ysClr val="windowText" lastClr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'[16.xlsx]Partida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16'!$D$21:$G$21</c:f>
              <c:numCache>
                <c:formatCode>0.0%</c:formatCode>
                <c:ptCount val="4"/>
                <c:pt idx="0">
                  <c:v>0.12739098226143111</c:v>
                </c:pt>
                <c:pt idx="1">
                  <c:v>0.20935756158117733</c:v>
                </c:pt>
                <c:pt idx="2">
                  <c:v>0.3375947519022004</c:v>
                </c:pt>
                <c:pt idx="3">
                  <c:v>0.43835743954034628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55B8-442C-B7C8-7C36A6EF23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18315280"/>
        <c:axId val="618321944"/>
      </c:lineChart>
      <c:catAx>
        <c:axId val="618315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7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618321944"/>
        <c:crosses val="autoZero"/>
        <c:auto val="1"/>
        <c:lblAlgn val="ctr"/>
        <c:lblOffset val="100"/>
        <c:noMultiLvlLbl val="0"/>
      </c:catAx>
      <c:valAx>
        <c:axId val="618321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7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61831528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/>
        <a:lstStyle/>
        <a:p>
          <a:pPr>
            <a:defRPr sz="70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Mensual 2019 - 2020 - 2021 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'[16.xlsx]Partida 16'!$C$29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chemeClr val="accent3"/>
            </a:solidFill>
            <a:ln w="25400">
              <a:solidFill>
                <a:schemeClr val="accent3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'[16.xlsx]Partida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16'!$D$29:$O$29</c:f>
              <c:numCache>
                <c:formatCode>0.0%</c:formatCode>
                <c:ptCount val="12"/>
                <c:pt idx="0">
                  <c:v>0.1179396252300373</c:v>
                </c:pt>
                <c:pt idx="1">
                  <c:v>7.2676308633486286E-2</c:v>
                </c:pt>
                <c:pt idx="2">
                  <c:v>9.9409531213983868E-2</c:v>
                </c:pt>
                <c:pt idx="3">
                  <c:v>8.6780612336783511E-2</c:v>
                </c:pt>
                <c:pt idx="4">
                  <c:v>8.5391384097668041E-2</c:v>
                </c:pt>
                <c:pt idx="5">
                  <c:v>9.0901638035631283E-2</c:v>
                </c:pt>
                <c:pt idx="6">
                  <c:v>7.9801565177953185E-2</c:v>
                </c:pt>
                <c:pt idx="7">
                  <c:v>7.9741600401003088E-2</c:v>
                </c:pt>
                <c:pt idx="8">
                  <c:v>9.0182596236752177E-2</c:v>
                </c:pt>
                <c:pt idx="9">
                  <c:v>8.2999924913579673E-2</c:v>
                </c:pt>
                <c:pt idx="10">
                  <c:v>7.5472993453801665E-2</c:v>
                </c:pt>
                <c:pt idx="11">
                  <c:v>0.11180318960094475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C9-4A9D-BC1C-A7919E0B30A7}"/>
            </c:ext>
          </c:extLst>
        </c:ser>
        <c:ser>
          <c:idx val="1"/>
          <c:order val="1"/>
          <c:tx>
            <c:strRef>
              <c:f>'[16.xlsx]Partida 16'!$C$28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chemeClr val="accent1"/>
            </a:solidFill>
            <a:ln w="25400">
              <a:solidFill>
                <a:schemeClr val="accent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'[16.xlsx]Partida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16'!$D$28:$O$28</c:f>
              <c:numCache>
                <c:formatCode>0.0%</c:formatCode>
                <c:ptCount val="12"/>
                <c:pt idx="0">
                  <c:v>8.9098879803484521E-2</c:v>
                </c:pt>
                <c:pt idx="1">
                  <c:v>7.6640930809485197E-2</c:v>
                </c:pt>
                <c:pt idx="2">
                  <c:v>9.788827943675886E-2</c:v>
                </c:pt>
                <c:pt idx="3">
                  <c:v>9.6987464648162963E-2</c:v>
                </c:pt>
                <c:pt idx="4">
                  <c:v>8.6291414124839136E-2</c:v>
                </c:pt>
                <c:pt idx="5">
                  <c:v>0.10211792294115378</c:v>
                </c:pt>
                <c:pt idx="6">
                  <c:v>7.9471996156137578E-2</c:v>
                </c:pt>
                <c:pt idx="7">
                  <c:v>7.7381070948981071E-2</c:v>
                </c:pt>
                <c:pt idx="8">
                  <c:v>9.4044250777182009E-2</c:v>
                </c:pt>
                <c:pt idx="9">
                  <c:v>7.8843074632570412E-2</c:v>
                </c:pt>
                <c:pt idx="10">
                  <c:v>8.5213507906837641E-2</c:v>
                </c:pt>
                <c:pt idx="11">
                  <c:v>0.13419961278891301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6C9-4A9D-BC1C-A7919E0B30A7}"/>
            </c:ext>
          </c:extLst>
        </c:ser>
        <c:ser>
          <c:idx val="2"/>
          <c:order val="2"/>
          <c:tx>
            <c:strRef>
              <c:f>'[16.xlsx]Partida 16'!$C$27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solidFill>
              <a:srgbClr val="C00000"/>
            </a:solidFill>
            <a:ln w="25400">
              <a:solidFill>
                <a:srgbClr val="C00000"/>
              </a:solidFill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 algn="ctr">
                  <a:defRPr sz="7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'[16.xlsx]Partida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16'!$D$27:$G$27</c:f>
              <c:numCache>
                <c:formatCode>0.0%</c:formatCode>
                <c:ptCount val="4"/>
                <c:pt idx="0">
                  <c:v>0.12739098226143111</c:v>
                </c:pt>
                <c:pt idx="1">
                  <c:v>8.5306719696728289E-2</c:v>
                </c:pt>
                <c:pt idx="2">
                  <c:v>0.12823786489731664</c:v>
                </c:pt>
                <c:pt idx="3">
                  <c:v>0.10457234801763413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6C9-4A9D-BC1C-A7919E0B30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18322336"/>
        <c:axId val="618334096"/>
      </c:barChart>
      <c:catAx>
        <c:axId val="618322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618334096"/>
        <c:crosses val="autoZero"/>
        <c:auto val="1"/>
        <c:lblAlgn val="ctr"/>
        <c:lblOffset val="100"/>
        <c:noMultiLvlLbl val="0"/>
      </c:catAx>
      <c:valAx>
        <c:axId val="61833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61832233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E7684-AF66-4E81-8EAA-5D79CA3506C9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5993-5356-4E85-89FB-69CAF2114D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885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8153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933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1614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492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6693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096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5165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70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970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6020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55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1870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397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0603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09-08-2021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5933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524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60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389440" cy="1584176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ABRIL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16: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SALUD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742638" y="5661248"/>
            <a:ext cx="34023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mayo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112060" y="0"/>
            <a:ext cx="288894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0448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03599" y="771315"/>
            <a:ext cx="7848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16.CAPITULO 02. PROGRAMA 01: FONDO NACIONAL DE SALUD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144264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1 de 2                                                                                                                                                           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279666"/>
              </p:ext>
            </p:extLst>
          </p:nvPr>
        </p:nvGraphicFramePr>
        <p:xfrm>
          <a:off x="603598" y="1861274"/>
          <a:ext cx="7911752" cy="4376033"/>
        </p:xfrm>
        <a:graphic>
          <a:graphicData uri="http://schemas.openxmlformats.org/drawingml/2006/table">
            <a:tbl>
              <a:tblPr/>
              <a:tblGrid>
                <a:gridCol w="275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9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161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92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34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34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342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03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897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813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5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8.346.308.116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8.434.867.390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88.559.274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3.473.823.459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23.134.531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23.109.553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-24.978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11.836.350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1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24.263.858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24.263.858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5.635.424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1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402.779.775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378.565.027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-24.214.748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241.019.655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1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402.779.775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378.428.185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-24.351.590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240.882.815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1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402.779.765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308.867.110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-93.912.655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184.724.628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1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Cajas de Compensación de Asignación Familiar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69.561.075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69.561.065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56.158.187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561581870,0%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1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136.842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136.842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136.840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1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81.889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1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54.952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54.952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54.951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1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7.881.229.224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7.992.676.634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111.447.410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3.154.703.411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1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282.042.326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265.823.936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-16.218.390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112.647.461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1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de Provisión de Prestaciones Médicas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267.147.198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250.928.808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-16.218.390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108.696.678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1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Auge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14.895.128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14.895.128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3.950.783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1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7.483.644.398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7.595.091.808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111.447.410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3.006.257.766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1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Salud Pública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696.445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696.445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1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Primaria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721.881.223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1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Prestaciones Institucionales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1.622.395.574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1.618.987.984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-3.407.590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730.723.480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1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Hospitales por Grupo Relacionado de Diagnóstico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1.474.647.277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1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115.499.066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115.499.066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79.005.786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245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03599" y="771315"/>
            <a:ext cx="7848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16.CAPITULO 02. PROGRAMA 01: FONDO NACIONAL DE SALUD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144264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2 de 2                                                                                                                                                          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350650"/>
              </p:ext>
            </p:extLst>
          </p:nvPr>
        </p:nvGraphicFramePr>
        <p:xfrm>
          <a:off x="603599" y="1916832"/>
          <a:ext cx="7911752" cy="3672408"/>
        </p:xfrm>
        <a:graphic>
          <a:graphicData uri="http://schemas.openxmlformats.org/drawingml/2006/table">
            <a:tbl>
              <a:tblPr/>
              <a:tblGrid>
                <a:gridCol w="275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9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161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92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34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34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342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03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897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623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6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Salud - FET - Covid-19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114.855.000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114.855.000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131.760.890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16.218.390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35.798.184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2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de Prestaciones Médicas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16.218.390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16.218.390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N°20.850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35.798.184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1.351.590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1.351.590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1.351.148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1.351.590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1.351.590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1.351.148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2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14.898.728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14.898.728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4.216.739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2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                                                                      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14.898.728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14.898.728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4.216.739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2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55.060.732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5506073,2%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5506073,2%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2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55.060.732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5506073,2%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5506073,2%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2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90640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6763" y="1508102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8650" y="794426"/>
            <a:ext cx="7886701" cy="56031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02: PROGRAMA DE ATENCIÓN PRIMARIA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508123"/>
              </p:ext>
            </p:extLst>
          </p:nvPr>
        </p:nvGraphicFramePr>
        <p:xfrm>
          <a:off x="628650" y="1896927"/>
          <a:ext cx="7886699" cy="4340381"/>
        </p:xfrm>
        <a:graphic>
          <a:graphicData uri="http://schemas.openxmlformats.org/drawingml/2006/table">
            <a:tbl>
              <a:tblPr/>
              <a:tblGrid>
                <a:gridCol w="278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6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44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6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06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06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06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280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9588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661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8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721.881.222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721.881.222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721.881.222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27.968.164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27.968.164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10.618.914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6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43.133.067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43.133.067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15.890.926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6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52.953.435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52.953.435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15.462.574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6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35.216.344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35.216.344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13.250.094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6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96.381.919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96.381.919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34.234.375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6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56.649.614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56.649.614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21.947.016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6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107.190.678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107.190.678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40.625.578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6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29.092.382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29.092.382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10.221.133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6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 Higgins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109.584.820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109.584.820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37.132.038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6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149.298.321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149.298.321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55.610.113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6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67.815.833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67.815.833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24.621.031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6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70.216.240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70.216.240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26.770.882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6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49.441.676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49.441.676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16.936.703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6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60.632.422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60.632.422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21.204.914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6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21.491.094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21.491.094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7.548.287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6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32.567.069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32.567.069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9.193.624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6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115.175.887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115.175.887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41.228.796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6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60.812.221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60.812.221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21.514.532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6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34.867.910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34.867.910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13.138.168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0057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951" y="1488045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17836" y="870554"/>
            <a:ext cx="8168963" cy="56031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PARTIDA 16.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02. PROGRAMA 02: PROGRAMA DE ATENCIÓN PRIMARIA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966231"/>
              </p:ext>
            </p:extLst>
          </p:nvPr>
        </p:nvGraphicFramePr>
        <p:xfrm>
          <a:off x="517835" y="2276868"/>
          <a:ext cx="8168963" cy="3168357"/>
        </p:xfrm>
        <a:graphic>
          <a:graphicData uri="http://schemas.openxmlformats.org/drawingml/2006/table">
            <a:tbl>
              <a:tblPr/>
              <a:tblGrid>
                <a:gridCol w="727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6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0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34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99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47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47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475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11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11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2855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68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56.174.456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56.174.456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18.888.697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9.626.003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9.626.003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21.306.807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21.306.807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7.987.322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82.224.395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82.224.395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27.461.029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66.611.018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66.611.018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21.644.842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144.693.716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144.693.716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53.459.625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93.382.193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93.382.193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33.220.772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148.269.452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148.269.452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55.770.191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150.179.156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150.179.156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51.287.259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8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Contingencias Operacionales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156.211.588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156.211.588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8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37.240.944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37.240.944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15.011.787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6295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41348" y="1628800"/>
            <a:ext cx="7923901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41350" y="692696"/>
            <a:ext cx="786130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04: PROGRAMA DE PRESTACIONES INSTITUCIONALES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2166009"/>
              </p:ext>
            </p:extLst>
          </p:nvPr>
        </p:nvGraphicFramePr>
        <p:xfrm>
          <a:off x="641349" y="1913664"/>
          <a:ext cx="7874002" cy="4323647"/>
        </p:xfrm>
        <a:graphic>
          <a:graphicData uri="http://schemas.openxmlformats.org/drawingml/2006/table">
            <a:tbl>
              <a:tblPr/>
              <a:tblGrid>
                <a:gridCol w="6999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2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73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26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26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83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83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6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607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5939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815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1.622.395.574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1.618.987.984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-3.407.590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730.723.484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9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1.622.395.574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1.618.987.984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-3.407.590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730.723.484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9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1.622.395.574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1.618.987.984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-3.407.590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730.723.484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9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12.420.287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13.209.115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788.828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5.159.657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9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19.646.025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21.130.605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1.484.580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9.109.877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9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45.410.545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47.192.480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1.781.935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31.527.611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9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20.354.080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21.468.658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1.114.578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10.792.500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9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44.738.668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46.730.658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1.991.990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26.277.706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9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35.308.164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37.815.976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2.507.812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19.536.282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9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62.632.496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65.609.624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2.977.128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35.889.728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9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33.611.121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35.055.042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1.443.921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14.273.629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9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 Higgins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67.485.242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70.888.325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3.403.083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42.580.599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9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65.431.294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69.046.636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3.615.342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29.901.905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9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44.173.062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46.433.646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2.260.584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21.608.180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9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67.222.129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70.663.441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3.441.312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33.007.185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9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46.966.828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48.178.645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1.211.817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18.598.440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9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37.130.296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38.773.808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1.643.512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18.850.766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9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42.155.001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42.751.874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596.873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20.922.379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9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31.667.283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32.858.699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1.191.416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15.458.086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9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67.700.293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70.118.849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2.418.556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35.462.096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9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46.478.739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47.782.387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1.303.648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23.184.286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9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28.256.104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29.423.898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1.167.794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12.884.875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9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52.102.282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53.833.502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1.731.220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25.674.253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437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4" y="1628800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00353" y="815806"/>
            <a:ext cx="801499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04: PROGRAMA DE PRESTACIONES INSTITUCIONALES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644012"/>
              </p:ext>
            </p:extLst>
          </p:nvPr>
        </p:nvGraphicFramePr>
        <p:xfrm>
          <a:off x="500353" y="2067721"/>
          <a:ext cx="8014997" cy="3881556"/>
        </p:xfrm>
        <a:graphic>
          <a:graphicData uri="http://schemas.openxmlformats.org/drawingml/2006/table">
            <a:tbl>
              <a:tblPr/>
              <a:tblGrid>
                <a:gridCol w="7124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8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74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51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51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905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905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764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5764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1564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28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43.811.965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44.788.622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976.657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19.812.103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34.576.983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35.686.224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1.109.241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15.684.801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45.128.844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48.574.136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3.445.292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19.041.115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5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39.963.223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43.843.692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3.880.469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35.433.111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66.333.680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68.489.450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2.155.770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34.609.306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84.452.568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86.701.642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2.249.074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33.486.600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77.654.681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102.133.343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24.478.662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63.457.696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72.569.302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74.789.257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2.219.955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33.497.349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5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Contingencias Operacionales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227.253.255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143.857.251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-83.396.004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5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31.175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559.212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528.037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5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11.030.588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11.146.372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115.784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3.613.155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31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Peñalolén Cordillera Oriente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9.813.133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9.887.886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74.753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3.395.169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5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38.886.238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39.565.029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678.791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17.993.039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3629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4" y="1628800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1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00352" y="692696"/>
            <a:ext cx="806489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05: FINANCIAMIENTO HOSPITALES POR GRUPO RELACIONADO DE DIAGNÓSTICO 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2489211"/>
              </p:ext>
            </p:extLst>
          </p:nvPr>
        </p:nvGraphicFramePr>
        <p:xfrm>
          <a:off x="500354" y="1913634"/>
          <a:ext cx="8064894" cy="4442715"/>
        </p:xfrm>
        <a:graphic>
          <a:graphicData uri="http://schemas.openxmlformats.org/drawingml/2006/table">
            <a:tbl>
              <a:tblPr/>
              <a:tblGrid>
                <a:gridCol w="677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3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1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895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96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96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62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62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498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2498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4327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081" marR="8081" marT="80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81" marR="8081" marT="80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639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4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1.474.647.274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1.474.647.274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3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1.474.647.274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3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- Hospital Juan Noé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50.429.972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50.429.972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17.835.960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3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- Hospital de Iquique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61.803.047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61.803.047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28.305.836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3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- Hospital de Antofagasta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104.073.702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104.073.702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46.932.285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3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- Hospital de Calama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37.121.489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37.121.489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15.832.466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3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- Hospital Regional de Copiapó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42.888.946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42.888.946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19.159.820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3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- Hospital de Vallenar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20.137.030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20.137.030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6.828.726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3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La Serena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54.304.070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54.304.070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26.814.607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3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San Pablo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52.287.015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52.287.015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28.314.937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3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Ovalle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42.590.331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42.590.331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18.673.036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Carlos Van Buren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77.927.220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77.927.220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30.858.085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Doctor Eduardo Pereira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18.962.011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18.962.011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7.794.478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3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Claudio Vicuña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21.698.667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21.698.667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7.755.751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7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Doctor Gustavo Fricke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117.710.555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117.710.555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46.830.392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3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de Quillota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32.030.019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32.030.019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15.098.758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3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de Quilpué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26.523.148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26.523.148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10.950.102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3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- Hospital San Camilo de San Felipe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25.431.409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25.431.409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10.756.608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84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- Hospital San Juan de Dios de los Andes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20.742.202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20.742.202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8.978.318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3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de Rancagua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92.230.469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92.230.469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39.046.261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3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San Fernando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23.757.820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23.757.820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11.372.778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3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de Santa Cruz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14.221.691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14.221.691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3.858.918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51592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4" y="1628800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2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00352" y="692696"/>
            <a:ext cx="806489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334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EJECUCIÓN ACUMULADA DE GASTOS A ABRIL DE 2021</a:t>
            </a:r>
            <a:b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</a:b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PARTIDA 16. CAPÍTULO 02. PROGRAMA 05: FINANCIAMIENTO HOSPITALES POR GRUPO RELACIONADO DE DIAGNÓSTICO 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241349"/>
              </p:ext>
            </p:extLst>
          </p:nvPr>
        </p:nvGraphicFramePr>
        <p:xfrm>
          <a:off x="518402" y="1931256"/>
          <a:ext cx="8014996" cy="4425093"/>
        </p:xfrm>
        <a:graphic>
          <a:graphicData uri="http://schemas.openxmlformats.org/drawingml/2006/table">
            <a:tbl>
              <a:tblPr/>
              <a:tblGrid>
                <a:gridCol w="6728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9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6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710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54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54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21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21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111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2111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6256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081" marR="8081" marT="80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81" marR="8081" marT="80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34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Curicó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42.516.228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42.516.228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20.419.094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Talca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100.030.795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100.030.795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41.664.997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Linares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29.530.151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29.530.151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12.914.959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Parral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7.001.980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7.001.980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3.161.405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- Hospital de Chillán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73.921.740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73.921.740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31.881.809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- Hospital de San Carlos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20.730.653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20.730.653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6.785.367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2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- Hospital Guillermo Grant Benavente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149.587.494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149.587.494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61.471.317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- Hospital de Coronel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16.345.519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16.345.519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6.712.012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- Hospital Higueras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85.499.565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85.499.565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34.117.820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Biobío - Hospital de los Ángeles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98.566.525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98.566.525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36.312.979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- Hospital de Curanilahue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20.120.221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20.120.221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10.206.332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- Hospital Angol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26.787.018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26.787.018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11.534.864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- Hospital Victoria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20.205.127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20.205.127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8.710.854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33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Dr. Abraham Godoy Peña de Lautaro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16.403.149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16.403.149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5.818.339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Intercultural de Nueva Imperial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21.406.558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21.406.558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8.588.150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Pitrufquén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15.353.712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15.353.712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4.030.249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Villarrica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13.373.638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13.373.638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5.651.609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Temuco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121.034.264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121.034.264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47.962.659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- Hospital de Valdivia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76.984.746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76.984.746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34.004.423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- Hospital de Osorno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60.112.331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60.112.331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27.111.068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- Hospital de Puerto Montt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112.948.853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112.948.853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48.121.299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- Hospital de Coyhaique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46.139.084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46.139.084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17.480.809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- Hospital Regional de Punta Arenas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60.797.714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60.797.714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22.728.831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44599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3" y="1508993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3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00352" y="692696"/>
            <a:ext cx="806489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334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EJECUCIÓN ACUMULADA DE GASTOS A ABRIL DE 2021</a:t>
            </a:r>
            <a:b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</a:b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PARTIDA 16. CAPÍTULO 02. PROGRAMA 05: FINANCIAMIENTO HOSPITALES POR GRUPO RELACIONADO DE DIAGNÓSTICO 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114883"/>
              </p:ext>
            </p:extLst>
          </p:nvPr>
        </p:nvGraphicFramePr>
        <p:xfrm>
          <a:off x="500355" y="1793837"/>
          <a:ext cx="8064894" cy="4562512"/>
        </p:xfrm>
        <a:graphic>
          <a:graphicData uri="http://schemas.openxmlformats.org/drawingml/2006/table">
            <a:tbl>
              <a:tblPr/>
              <a:tblGrid>
                <a:gridCol w="677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3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1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895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96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96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62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62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498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2498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4297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081" marR="8081" marT="80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81" marR="8081" marT="80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3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2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Salvador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94.062.312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94.062.312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41.705.389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4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Santiago Oriente Luis Tisné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34.770.095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34.770.095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14.508.294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Luis Calvo Mackenna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43.939.872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43.939.872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16.849.095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2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del Tórax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31.981.508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31.981.508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11.340.862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2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Instituto de Neurocirugía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20.789.219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20.789.219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7.062.342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4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Clínico San Borja Arriarán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115.371.130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115.371.130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37.369.352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2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El Carmen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81.784.942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81.784.942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32.169.116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de Urgencia Asistencia Pública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61.824.948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61.824.948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36.275.616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2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Barros Luco Trudeau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120.482.860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120.482.860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48.897.107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4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Exequiel González Cortés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36.631.352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36.631.352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12.676.270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2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San Luis de Buin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12.699.709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12.699.709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4.305.061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2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Sanatorio El Pino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39.946.537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39.946.537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16.984.858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2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- Hospital San José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91.075.102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91.075.102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40.863.955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2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- Hospital Roberto del Río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42.470.294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42.470.294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14.723.925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4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San Juan de Dios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99.400.914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99.400.914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44.308.129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2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Félix Bulnes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83.352.194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83.352.194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28.218.546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2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de Talagante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15.953.203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15.953.203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8.138.343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2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de Melipilla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20.169.572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20.169.572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8.128.362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84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- Hospital Sótero del Río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160.895.401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160.895.401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72.443.336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2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- Hospital La Florida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87.271.022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87.271.022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31.317.919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2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65.211.643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65.211.643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26.497.718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2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- Hospital Castro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26.292.782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26.292.782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10.474.312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120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4167" y="1571865"/>
            <a:ext cx="6129212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11560" y="796704"/>
            <a:ext cx="79928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04. PROGRAMA 01: INSTITUTO DE SALUD PÚBLICA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8115873"/>
              </p:ext>
            </p:extLst>
          </p:nvPr>
        </p:nvGraphicFramePr>
        <p:xfrm>
          <a:off x="611560" y="1871543"/>
          <a:ext cx="7872041" cy="4320480"/>
        </p:xfrm>
        <a:graphic>
          <a:graphicData uri="http://schemas.openxmlformats.org/drawingml/2006/table">
            <a:tbl>
              <a:tblPr/>
              <a:tblGrid>
                <a:gridCol w="7213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5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5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2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74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74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74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34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137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137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8784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54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34.688.893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35.457.672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16.462.673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21.215.587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21.215.587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9.646.101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7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12.054.945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11.408.365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-646.580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4.276.623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7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7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7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7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7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7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7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591.755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1.238.335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65.203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7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7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7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55.311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55.311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7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591.755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592.155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7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7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7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2.445.147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7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2.445.147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7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113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25414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D28882F6-F8AD-4BD7-B773-03227FF22D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5537857"/>
              </p:ext>
            </p:extLst>
          </p:nvPr>
        </p:nvGraphicFramePr>
        <p:xfrm>
          <a:off x="683568" y="1847850"/>
          <a:ext cx="7704855" cy="3813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00705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3154" y="1556792"/>
            <a:ext cx="8073646" cy="2706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704849" y="827340"/>
            <a:ext cx="773430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05. PROGRAMA 01: CENTRAL NACIONAL DE ABASTECIMIENTO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773968"/>
              </p:ext>
            </p:extLst>
          </p:nvPr>
        </p:nvGraphicFramePr>
        <p:xfrm>
          <a:off x="613154" y="2132852"/>
          <a:ext cx="7825997" cy="3888430"/>
        </p:xfrm>
        <a:graphic>
          <a:graphicData uri="http://schemas.openxmlformats.org/drawingml/2006/table">
            <a:tbl>
              <a:tblPr/>
              <a:tblGrid>
                <a:gridCol w="7282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2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27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82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82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82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828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828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828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1453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701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11.157.307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11.317.063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5.273.512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4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5.864.129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5.864.129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2.684.123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4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4.348.825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4.348.825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1.790.386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4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4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4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4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849.367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4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849.367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4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92.986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4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4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4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73855,7%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73855,7%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4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73855,7%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73855,7%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4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812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611560" y="1628800"/>
            <a:ext cx="7996323" cy="3264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83567" y="796024"/>
            <a:ext cx="775558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PROGRAMA: SUBSECRETARÍA DE SALUD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3641625"/>
              </p:ext>
            </p:extLst>
          </p:nvPr>
        </p:nvGraphicFramePr>
        <p:xfrm>
          <a:off x="683569" y="2420886"/>
          <a:ext cx="7755582" cy="2808314"/>
        </p:xfrm>
        <a:graphic>
          <a:graphicData uri="http://schemas.openxmlformats.org/drawingml/2006/table">
            <a:tbl>
              <a:tblPr/>
              <a:tblGrid>
                <a:gridCol w="708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1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8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49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27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56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56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368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82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827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4563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851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207.600.700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207.600.700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162.662.613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207.600.700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207.600.700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162.662.613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207.600.700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207.600.700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162.662.613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5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Ampliado de Inmunizaciones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207.600.700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207.600.700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162.662.613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8177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536115" y="1562864"/>
            <a:ext cx="7996323" cy="3264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1 de 4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11559" y="796024"/>
            <a:ext cx="782759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 PÚBLICA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6304895"/>
              </p:ext>
            </p:extLst>
          </p:nvPr>
        </p:nvGraphicFramePr>
        <p:xfrm>
          <a:off x="611559" y="1889336"/>
          <a:ext cx="7827592" cy="4347974"/>
        </p:xfrm>
        <a:graphic>
          <a:graphicData uri="http://schemas.openxmlformats.org/drawingml/2006/table">
            <a:tbl>
              <a:tblPr/>
              <a:tblGrid>
                <a:gridCol w="714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3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1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34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1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31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31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059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48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148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6642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69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516.168.426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551.658.201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35.489.775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392.308.908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122.862.697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122.862.697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111.503.357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42.529.237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74.509.304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31.980.067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67.985.328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191.987.612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194.390.632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2.403.020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104.235.297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6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115.499.066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115.499.066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78.966.404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6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Preventivo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2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Enfermedad y Medicina Curativa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107.659.925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107.659.925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77.441.940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2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Maternal, Artículo 196 Código del Trabajo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7.818.780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7.818.780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1.524.235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6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76.488.546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76.488.546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24.995.917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2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Maternal y Cuidado del Niño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76.488.546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76.488.546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24.995.917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2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2.403.020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2.403.020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2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2.403.020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2.403.020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6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158.283.838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156.729.571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-1.554.267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44.011.208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6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136.422.532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126.982.892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-9.439.640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34.278.518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2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Alimentación Complementaria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37.747.483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32.193.216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-5.554.267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5.359.316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6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Ampliado de Inmunizaciones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75.064.265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75.064.265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18.977.907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6043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891493" y="1534262"/>
            <a:ext cx="736101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2 de 4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91493" y="758931"/>
            <a:ext cx="736101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 PÚBLICA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9161337"/>
              </p:ext>
            </p:extLst>
          </p:nvPr>
        </p:nvGraphicFramePr>
        <p:xfrm>
          <a:off x="683569" y="1844827"/>
          <a:ext cx="7755582" cy="4320475"/>
        </p:xfrm>
        <a:graphic>
          <a:graphicData uri="http://schemas.openxmlformats.org/drawingml/2006/table">
            <a:tbl>
              <a:tblPr/>
              <a:tblGrid>
                <a:gridCol w="708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1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8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49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27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56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56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368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82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827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638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77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Complementaria para el Adulto Mayor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23.610.784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19.725.411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-3.885.373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9.941.295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63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11.594.733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11.594.733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358.199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63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1.832.606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1.832.606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63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346.994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346.994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63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655.740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655.740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63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229.136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63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2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330.023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2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346.377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346.377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63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107.060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107.060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2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354.216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63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63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285.688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63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63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6280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704849" y="1534262"/>
            <a:ext cx="7734302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3 de 4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04850" y="796024"/>
            <a:ext cx="77343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 PÚBLICA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2392383"/>
              </p:ext>
            </p:extLst>
          </p:nvPr>
        </p:nvGraphicFramePr>
        <p:xfrm>
          <a:off x="704849" y="1772822"/>
          <a:ext cx="7734301" cy="4583527"/>
        </p:xfrm>
        <a:graphic>
          <a:graphicData uri="http://schemas.openxmlformats.org/drawingml/2006/table">
            <a:tbl>
              <a:tblPr/>
              <a:tblGrid>
                <a:gridCol w="706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2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94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05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4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34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164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63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632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6976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52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9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9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9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9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933.452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933.452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9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161.542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161.542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9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95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9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234.161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95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370.552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89.371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95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447.167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9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499.323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499.323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9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545.995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545.995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95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398.669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95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9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395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36.663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9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117.089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117.089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55267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704849" y="1534262"/>
            <a:ext cx="7734302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4 de 4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04849" y="811039"/>
            <a:ext cx="77343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 PÚBLICA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4832340"/>
              </p:ext>
            </p:extLst>
          </p:nvPr>
        </p:nvGraphicFramePr>
        <p:xfrm>
          <a:off x="704849" y="1844824"/>
          <a:ext cx="7734301" cy="4511526"/>
        </p:xfrm>
        <a:graphic>
          <a:graphicData uri="http://schemas.openxmlformats.org/drawingml/2006/table">
            <a:tbl>
              <a:tblPr/>
              <a:tblGrid>
                <a:gridCol w="706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2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94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05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4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34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164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63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632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8798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96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10.266.573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18.151.946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7.885.373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9.374.491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5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Especiales, Atención Primaria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7.267.884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15.153.257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7.885.373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9.374.491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5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Enfermedades Emergentes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2.480.741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2.480.741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5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Investigación y Desarrollo en Salud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517.948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7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7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5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5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7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7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7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7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2.660.955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2.660.955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7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2.660.955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2.660.955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7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64.369.055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2145635,2%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2145635,2%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7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64.369.055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2145635,2%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2145635,2%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7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77270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899592" y="1411151"/>
            <a:ext cx="269292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28649" y="820058"/>
            <a:ext cx="788670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685963"/>
              </p:ext>
            </p:extLst>
          </p:nvPr>
        </p:nvGraphicFramePr>
        <p:xfrm>
          <a:off x="628649" y="1628810"/>
          <a:ext cx="7886703" cy="4727539"/>
        </p:xfrm>
        <a:graphic>
          <a:graphicData uri="http://schemas.openxmlformats.org/drawingml/2006/table">
            <a:tbl>
              <a:tblPr/>
              <a:tblGrid>
                <a:gridCol w="703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7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5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4271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10" marR="8210" marT="8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0" marR="8210" marT="8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707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205.433.688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258.606.560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53.172.872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154.640.757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2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16.206.459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16.206.459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6.734.643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2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22.028.628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22.028.628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3.937.639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2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235.791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235.791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102.380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2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235.791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235.791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102.380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2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235.791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235.791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102.380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2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38.462.419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38.262.419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5.878.668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2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15.018.883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14.818.883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3.461.608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2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Recién Nacido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15.018.883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14.818.883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3.461.608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2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23.443.536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23.443.536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2.417.060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2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Campaña de Invierno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5.293.105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5.293.105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2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 Primaria, Ley N° 20.645 Trato Usuario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12.025.225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12.025.225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2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Digital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4.720.883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4.720.883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2.417.060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5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Pañales para adulto mayor y personas en situación de discapacidad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1.404.323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1.404.323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2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3.124.211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3.124.211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2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3.124.211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3.124.211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2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128.734.182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128.734.182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86.040.023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2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122.534.182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122.534.182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86.040.023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2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Crédito IVA Concesiones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11.149.832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11.149.832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2.237.239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2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a la Construcción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90.259.314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90.259.314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73.671.537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2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Equipamiento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13.486.133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13.486.133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9.390.609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2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al Mobiliario no Clínico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291.946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291.946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226.230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2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Modificación Contratos Concesiones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7.346.957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7.346.957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514.408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2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6.200.000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6.200.000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2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Clínico Universidad de Chile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6.200.000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6.200.000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42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50.013.870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50.012.870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51.947.404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5194740,4%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42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50.013.870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50.012.870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51.947.404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5194740,4%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42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19932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36671" y="1495655"/>
            <a:ext cx="7886703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1 de 2 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8649" y="890399"/>
            <a:ext cx="788649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02: INVERSIÓN SECTORIAL EN SALUD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749606"/>
              </p:ext>
            </p:extLst>
          </p:nvPr>
        </p:nvGraphicFramePr>
        <p:xfrm>
          <a:off x="628648" y="1867326"/>
          <a:ext cx="7898406" cy="4489023"/>
        </p:xfrm>
        <a:graphic>
          <a:graphicData uri="http://schemas.openxmlformats.org/drawingml/2006/table">
            <a:tbl>
              <a:tblPr/>
              <a:tblGrid>
                <a:gridCol w="67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777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9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99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05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05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99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99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4919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76" marR="8976" marT="8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76" marR="8976" marT="8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92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754.079.779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750.228.148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-3.851.631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77.782.746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9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42.343.611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29.963.218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-12.380.393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9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5.571.866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5.571.866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9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36.771.745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24.391.352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-12.380.393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9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653.979.311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10.314.489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-643.664.822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9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653.979.311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10.314.489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-643.664.822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9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56.237.500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53.959.107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-2.278.393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9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56.237.500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53.959.107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-2.278.393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3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 Contratista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56.237.500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53.959.107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-2.278.393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9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652.538.442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652.538.442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77.782.746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9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652.538.442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652.538.442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77.782.746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9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627.895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627.895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9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46.961.726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46.961.726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821.051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9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510.743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510.743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209.881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9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7.781.605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7.781.605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1.229.396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9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25.983.059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25.983.059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5.916.556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9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94.792.610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94.792.610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5.850.367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9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92.682.381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92.682.381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12.547.881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9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7.480.282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7.480.282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476.588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983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1.248.525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1.248.525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46.437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9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67.088.333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67.088.333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2.366.041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9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24.876.992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24.876.992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4.636.352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9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10.768.317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10.768.317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1.336.899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9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15.663.717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15.663.717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4.130.285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9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2.355.488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2.355.488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422.759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3101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28650" y="1556792"/>
            <a:ext cx="7940486" cy="3069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8651" y="767180"/>
            <a:ext cx="78867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02: INVERSIÓN SECTORIAL EN SALUD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927864"/>
              </p:ext>
            </p:extLst>
          </p:nvPr>
        </p:nvGraphicFramePr>
        <p:xfrm>
          <a:off x="628651" y="1863787"/>
          <a:ext cx="7940484" cy="4229516"/>
        </p:xfrm>
        <a:graphic>
          <a:graphicData uri="http://schemas.openxmlformats.org/drawingml/2006/table">
            <a:tbl>
              <a:tblPr/>
              <a:tblGrid>
                <a:gridCol w="6835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7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17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98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35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35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46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468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354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354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8389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76" marR="8976" marT="8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76" marR="8976" marT="8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78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3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2.315.339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2.315.339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358.972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3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28.562.317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28.562.317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5.850.949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3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36.371.959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36.371.959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7.810.815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3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3.332.515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3.332.515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266.041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3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8.290.709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8.290.709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61.936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3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8.414.290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8.414.290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890.473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77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5.446.601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5.446.601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145.849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3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2.616.524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2.616.524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292.674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3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8.329.825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8.329.825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1.135.561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3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13.246.147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13.246.147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1.551.367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3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23.951.236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23.951.236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899.048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3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5.278.866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5.278.866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52.989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3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45.493.068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45.493.068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9.359.163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3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23.833.342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23.833.342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775.661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3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38.234.031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38.234.031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8.340.755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3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1.519.357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3.452.892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1.933.535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3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1.437.886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1.437.886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3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81.471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81.471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3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1.933.535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1.933.535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2140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21362" y="1541069"/>
            <a:ext cx="7886699" cy="2491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8650" y="823144"/>
            <a:ext cx="78866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11. PROGRAMA 01: SUPERINTENDENCIA DE SALUD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444196"/>
              </p:ext>
            </p:extLst>
          </p:nvPr>
        </p:nvGraphicFramePr>
        <p:xfrm>
          <a:off x="621362" y="1917049"/>
          <a:ext cx="7893987" cy="4176249"/>
        </p:xfrm>
        <a:graphic>
          <a:graphicData uri="http://schemas.openxmlformats.org/drawingml/2006/table">
            <a:tbl>
              <a:tblPr/>
              <a:tblGrid>
                <a:gridCol w="710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3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2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903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03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03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50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508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03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1037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8717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321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14.354.715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14.587.649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232.934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5.761.089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11.360.797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11.298.935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-61.862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3.947.724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2.362.873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2.362.873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551.049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8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294.796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294.796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114.297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8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294.796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294.796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114.297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7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220.562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220.562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43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74.234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74.234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114.297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7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7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7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130.881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130.881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7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7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127.813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127.813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7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499.016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499.016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1.148.019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7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237.922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237.922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236.139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7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260.094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260.094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258.145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7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653.735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65373,5%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65373,5%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7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105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971599" y="6356350"/>
            <a:ext cx="6840759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871514" y="733675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F2C13B57-C247-4154-9BDC-3D33CFC6CE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3153905"/>
              </p:ext>
            </p:extLst>
          </p:nvPr>
        </p:nvGraphicFramePr>
        <p:xfrm>
          <a:off x="871514" y="1628800"/>
          <a:ext cx="7704856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42422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693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52EFE38F-1FE1-428A-9BF4-C545346F84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2456765"/>
              </p:ext>
            </p:extLst>
          </p:nvPr>
        </p:nvGraphicFramePr>
        <p:xfrm>
          <a:off x="539552" y="1844824"/>
          <a:ext cx="7776864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4962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3" y="819753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 SALUD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50817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1604071"/>
              </p:ext>
            </p:extLst>
          </p:nvPr>
        </p:nvGraphicFramePr>
        <p:xfrm>
          <a:off x="539552" y="1955459"/>
          <a:ext cx="7920879" cy="3633776"/>
        </p:xfrm>
        <a:graphic>
          <a:graphicData uri="http://schemas.openxmlformats.org/drawingml/2006/table">
            <a:tbl>
              <a:tblPr/>
              <a:tblGrid>
                <a:gridCol w="3308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6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69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23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75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23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69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724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098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2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30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9.953.176.100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10.337.863.876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384.687.776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4.531.679.539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3.670.847.758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3.677.223.391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6.375.633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1.487.350.781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2.150.901.021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2.234.299.535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83.398.514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944.651.491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9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658.965.006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635.204.810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-23.760.196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353.228.475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9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2.560.033.903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2.823.307.836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263.273.933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1.071.275.342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9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9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2.162.431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1.906.907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1.789.481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9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54.574.953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56.121.533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1.546.580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4.107.973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9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654.779.916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654.779.916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77.409.933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9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71.136.228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71.136.228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6.373.087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9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128.734.182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128.734.182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86.040.023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9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2.081.373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54.027.778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51.946.405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499.452.953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23996,3%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9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386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3" y="819753"/>
            <a:ext cx="792088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 SALUD RESUMEN POR CAPÍTULOS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160352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41DDD23-2E40-4EDC-9DC4-C320B43FD75B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2839415"/>
          <a:ext cx="7886699" cy="2323758"/>
        </p:xfrm>
        <a:graphic>
          <a:graphicData uri="http://schemas.openxmlformats.org/drawingml/2006/table">
            <a:tbl>
              <a:tblPr/>
              <a:tblGrid>
                <a:gridCol w="246368">
                  <a:extLst>
                    <a:ext uri="{9D8B030D-6E8A-4147-A177-3AD203B41FA5}">
                      <a16:colId xmlns:a16="http://schemas.microsoft.com/office/drawing/2014/main" val="859488378"/>
                    </a:ext>
                  </a:extLst>
                </a:gridCol>
                <a:gridCol w="316758">
                  <a:extLst>
                    <a:ext uri="{9D8B030D-6E8A-4147-A177-3AD203B41FA5}">
                      <a16:colId xmlns:a16="http://schemas.microsoft.com/office/drawing/2014/main" val="208723068"/>
                    </a:ext>
                  </a:extLst>
                </a:gridCol>
                <a:gridCol w="2384487">
                  <a:extLst>
                    <a:ext uri="{9D8B030D-6E8A-4147-A177-3AD203B41FA5}">
                      <a16:colId xmlns:a16="http://schemas.microsoft.com/office/drawing/2014/main" val="2802955382"/>
                    </a:ext>
                  </a:extLst>
                </a:gridCol>
                <a:gridCol w="938544">
                  <a:extLst>
                    <a:ext uri="{9D8B030D-6E8A-4147-A177-3AD203B41FA5}">
                      <a16:colId xmlns:a16="http://schemas.microsoft.com/office/drawing/2014/main" val="658760983"/>
                    </a:ext>
                  </a:extLst>
                </a:gridCol>
                <a:gridCol w="891616">
                  <a:extLst>
                    <a:ext uri="{9D8B030D-6E8A-4147-A177-3AD203B41FA5}">
                      <a16:colId xmlns:a16="http://schemas.microsoft.com/office/drawing/2014/main" val="3444227680"/>
                    </a:ext>
                  </a:extLst>
                </a:gridCol>
                <a:gridCol w="809494">
                  <a:extLst>
                    <a:ext uri="{9D8B030D-6E8A-4147-A177-3AD203B41FA5}">
                      <a16:colId xmlns:a16="http://schemas.microsoft.com/office/drawing/2014/main" val="1527701170"/>
                    </a:ext>
                  </a:extLst>
                </a:gridCol>
                <a:gridCol w="891616">
                  <a:extLst>
                    <a:ext uri="{9D8B030D-6E8A-4147-A177-3AD203B41FA5}">
                      <a16:colId xmlns:a16="http://schemas.microsoft.com/office/drawing/2014/main" val="4039418664"/>
                    </a:ext>
                  </a:extLst>
                </a:gridCol>
                <a:gridCol w="703908">
                  <a:extLst>
                    <a:ext uri="{9D8B030D-6E8A-4147-A177-3AD203B41FA5}">
                      <a16:colId xmlns:a16="http://schemas.microsoft.com/office/drawing/2014/main" val="2486891934"/>
                    </a:ext>
                  </a:extLst>
                </a:gridCol>
                <a:gridCol w="703908">
                  <a:extLst>
                    <a:ext uri="{9D8B030D-6E8A-4147-A177-3AD203B41FA5}">
                      <a16:colId xmlns:a16="http://schemas.microsoft.com/office/drawing/2014/main" val="1210878830"/>
                    </a:ext>
                  </a:extLst>
                </a:gridCol>
              </a:tblGrid>
              <a:tr h="4225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8891414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15.713.757.003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15.798.908.687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85.151.684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6.401.075.439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689222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Fondo Nacional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8.346.308.116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8.434.867.390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88.559.274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3.473.823.459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439813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Primaria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2.186.408.824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721.881.222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047434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Prestaciones Institucionales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1.622.395.574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1.618.987.984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-3.407.590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730.723.484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360003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Hospitales GRD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3.558.644.489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1.474.647.274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762664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SALUD PÚBLICA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34.688.893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35.457.672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16.462.673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0626317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CENTRAL NACIONAL DE ABASTECIMIENTOS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11.157.307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11.317.063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159.756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5.273.512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364560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516.168.426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551.658.201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35.489.775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392.308.908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2448552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REDES ASISTENCIALES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959.513.467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1.008.834.708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49.321.241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232.423.503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2679650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Subsecretaría de Redes Asistenciales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205.433.688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258.606.560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53.172.872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154.640.757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742076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Sectorial de Salud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754.079.779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750.228.148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-3.851.631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77.782.746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814595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SUPRINTENDENCIA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14.354.715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14.587.649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232.934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5.761.089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4894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1347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160352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28650" y="790445"/>
            <a:ext cx="78866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RESUMEN POR CAPÍTULOS REGIONALIZADOS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434758"/>
              </p:ext>
            </p:extLst>
          </p:nvPr>
        </p:nvGraphicFramePr>
        <p:xfrm>
          <a:off x="628650" y="1940172"/>
          <a:ext cx="7975798" cy="4081115"/>
        </p:xfrm>
        <a:graphic>
          <a:graphicData uri="http://schemas.openxmlformats.org/drawingml/2006/table">
            <a:tbl>
              <a:tblPr/>
              <a:tblGrid>
                <a:gridCol w="3488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10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7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74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8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25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77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26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931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1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Servicio de Salud de Arica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95.354.824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96.771.547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1.416.723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42.020.066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1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Iquique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129.285.184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179.731.490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50.446.306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59.948.059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1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Antofagasta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245.697.652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247.990.330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2.292.678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112.855.308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31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Atacama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123.781.521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132.677.704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8.896.183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57.350.972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31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Coquimbo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302.083.445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330.058.494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27.975.049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154.120.275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31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216.331.651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313.632.073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97.300.422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104.232.745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31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353.712.715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449.372.224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95.659.509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166.978.622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31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113.200.973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122.125.176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8.924.203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51.216.391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31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1628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Ohiggins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315.216.018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319.867.626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4.651.608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148.464.288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31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407.773.823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478.477.498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70.703.675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179.142.673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31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211.020.379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238.157.955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27.137.576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101.295.982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31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312.900.701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327.110.330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14.209.629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144.914.672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31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188.438.973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205.314.507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16.875.534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81.489.444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31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Biobío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201.709.312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205.708.312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3.999.000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84.111.269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31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85.496.173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88.408.385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2.912.212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43.272.328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31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114.635.853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144.389.586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29.753.733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54.551.787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31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377.761.074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416.551.589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38.790.515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177.672.840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999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160352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9553" y="790445"/>
            <a:ext cx="797579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RESUMEN POR CAPÍTULOS REGIONALIZADOS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437983"/>
              </p:ext>
            </p:extLst>
          </p:nvPr>
        </p:nvGraphicFramePr>
        <p:xfrm>
          <a:off x="539554" y="2162166"/>
          <a:ext cx="7975795" cy="3787108"/>
        </p:xfrm>
        <a:graphic>
          <a:graphicData uri="http://schemas.openxmlformats.org/drawingml/2006/table">
            <a:tbl>
              <a:tblPr/>
              <a:tblGrid>
                <a:gridCol w="348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10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7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74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8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25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77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26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901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1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190.000.173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194.636.336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4.636.163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85.646.100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1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1638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126.825.900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136.284.403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9.458.503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57.788.713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1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225.471.450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235.616.960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10.145.510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94.624.091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1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102.830.349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109.253.607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6.423.258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44.113.069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1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120.507.030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124.373.509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3.866.479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52.996.063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1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364.460.210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376.235.327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11.775.117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162.496.628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1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374.205.766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391.332.382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17.126.616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182.594.219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1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432.495.603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458.602.609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26.107.006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184.849.129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1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320.858.371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328.386.311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7.527.940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133.912.257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1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454.802.491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524.774.221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69.971.730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250.403.467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1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480.456.475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506.509.772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26.053.297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210.571.101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1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Contingencias Operacionales FET COVID-19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57.427.500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57.427.500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1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Contingencias Operacionales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383.464.843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300.068.839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-83.396.004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1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68.235.487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68.763.524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528.037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32.517.105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1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11.189.316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11.305.100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115.784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4.260.374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01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Peñalolén Cordillera Oriente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10.584.861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10.659.614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74.753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4.178.070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01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105.435.712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144.763.137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39.327.425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62.774.386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2359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03598" y="771315"/>
            <a:ext cx="800084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16.CAPITULO 02. PROGRAMA FONDO NACIONAL DE SALUD FET COVID-19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03599" y="1628800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421582"/>
              </p:ext>
            </p:extLst>
          </p:nvPr>
        </p:nvGraphicFramePr>
        <p:xfrm>
          <a:off x="603599" y="2233592"/>
          <a:ext cx="8000849" cy="2736308"/>
        </p:xfrm>
        <a:graphic>
          <a:graphicData uri="http://schemas.openxmlformats.org/drawingml/2006/table">
            <a:tbl>
              <a:tblPr/>
              <a:tblGrid>
                <a:gridCol w="2823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5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856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77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12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12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125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123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595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02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76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114.855.000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114.855.000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114.855.000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114.855.000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0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57.427.500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57.427.500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0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de Provisión de Prestaciones Médicas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57.427.500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57.427.500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0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57.427.500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57.427.500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0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Contingencias Operacionales FET - Covid-19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57.427.500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57.427.500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703663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848</TotalTime>
  <Words>8130</Words>
  <Application>Microsoft Office PowerPoint</Application>
  <PresentationFormat>Presentación en pantalla (4:3)</PresentationFormat>
  <Paragraphs>4489</Paragraphs>
  <Slides>29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2" baseType="lpstr">
      <vt:lpstr>Arial</vt:lpstr>
      <vt:lpstr>Calibri</vt:lpstr>
      <vt:lpstr>1_Tema de Office</vt:lpstr>
      <vt:lpstr>EJECUCIÓN ACUMULADA DE GASTOS PRESUPUESTARIOS AL MES DE ABRIL DE 2021 PARTIDA 16: MINISTERIO DE SALUD</vt:lpstr>
      <vt:lpstr>Presentación de PowerPoint</vt:lpstr>
      <vt:lpstr>Presentación de PowerPoint</vt:lpstr>
      <vt:lpstr>Presentación de PowerPoint</vt:lpstr>
      <vt:lpstr>EJECUCIÓN ACUMULADA DE GASTOS A ABRIL DE 2021  PARTIDA 16 MINISTERIO DE  SALUD</vt:lpstr>
      <vt:lpstr>Presentación de PowerPoint</vt:lpstr>
      <vt:lpstr>Presentación de PowerPoint</vt:lpstr>
      <vt:lpstr>Presentación de PowerPoint</vt:lpstr>
      <vt:lpstr>EJECUCIÓN ACUMULADA DE GASTOS A ABRIL DE 2021  PARTIDA 16.CAPITULO 02. PROGRAMA FONDO NACIONAL DE SALUD FET COVID-19</vt:lpstr>
      <vt:lpstr>EJECUCIÓN ACUMULADA DE GASTOS A ABRIL DE 2021  PARTIDA 16.CAPITULO 02. PROGRAMA 01: FONDO NACIONAL DE SALUD</vt:lpstr>
      <vt:lpstr>EJECUCIÓN ACUMULADA DE GASTOS A ABRIL DE 2021  PARTIDA 16.CAPITULO 02. PROGRAMA 01: FONDO NACIONAL DE SALUD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RCATALAN</cp:lastModifiedBy>
  <cp:revision>65</cp:revision>
  <dcterms:created xsi:type="dcterms:W3CDTF">2020-01-06T19:24:32Z</dcterms:created>
  <dcterms:modified xsi:type="dcterms:W3CDTF">2021-08-09T21:31:25Z</dcterms:modified>
</cp:coreProperties>
</file>