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33" r:id="rId15"/>
    <p:sldId id="321" r:id="rId16"/>
    <p:sldId id="322" r:id="rId17"/>
    <p:sldId id="323" r:id="rId18"/>
    <p:sldId id="324" r:id="rId19"/>
    <p:sldId id="325" r:id="rId20"/>
    <p:sldId id="326" r:id="rId21"/>
    <p:sldId id="319" r:id="rId22"/>
    <p:sldId id="332" r:id="rId23"/>
    <p:sldId id="334" r:id="rId24"/>
    <p:sldId id="331" r:id="rId25"/>
    <p:sldId id="330" r:id="rId26"/>
    <p:sldId id="329" r:id="rId27"/>
    <p:sldId id="328" r:id="rId28"/>
    <p:sldId id="336" r:id="rId29"/>
    <p:sldId id="335" r:id="rId30"/>
    <p:sldId id="337" r:id="rId31"/>
    <p:sldId id="327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'Partida 13'!$D$63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D09-4530-AB48-01B861B6F4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D09-4530-AB48-01B861B6F4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D09-4530-AB48-01B861B6F4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D09-4530-AB48-01B861B6F4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D09-4530-AB48-01B861B6F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D09-4530-AB48-01B861B6F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13'!$C$64:$C$69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PRÉSTAMOS           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13'!$D$64:$D$69</c:f>
              <c:numCache>
                <c:formatCode>#,##0</c:formatCode>
                <c:ptCount val="6"/>
                <c:pt idx="0">
                  <c:v>215709768</c:v>
                </c:pt>
                <c:pt idx="1">
                  <c:v>58173813</c:v>
                </c:pt>
                <c:pt idx="2">
                  <c:v>161586436</c:v>
                </c:pt>
                <c:pt idx="3">
                  <c:v>3353507</c:v>
                </c:pt>
                <c:pt idx="4">
                  <c:v>89861262</c:v>
                </c:pt>
                <c:pt idx="5">
                  <c:v>227694320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D09-4530-AB48-01B861B6F4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0838486068088513"/>
          <c:w val="0.43108060434233941"/>
          <c:h val="0.25723193093425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8.6748105084995211E-2"/>
          <c:y val="0.102204834024336"/>
          <c:w val="0.89040661973328106"/>
          <c:h val="0.6495701601476539"/>
        </c:manualLayout>
      </c:layout>
      <c:lineChart>
        <c:grouping val="standard"/>
        <c:varyColors val="0"/>
        <c:ser>
          <c:idx val="2"/>
          <c:order val="0"/>
          <c:tx>
            <c:strRef>
              <c:f>'[13.xlsx]Partida 13'!$C$22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13'!$D$22:$O$22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13'!$D$23:$O$23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0.11491136199166692</c:v>
                </c:pt>
                <c:pt idx="2">
                  <c:v>0.22005666775595142</c:v>
                </c:pt>
                <c:pt idx="3">
                  <c:v>0.32516004515734992</c:v>
                </c:pt>
                <c:pt idx="4">
                  <c:v>0.4024433856505516</c:v>
                </c:pt>
                <c:pt idx="5">
                  <c:v>0.48371334766331031</c:v>
                </c:pt>
                <c:pt idx="6">
                  <c:v>0.55356643521811599</c:v>
                </c:pt>
                <c:pt idx="7">
                  <c:v>0.62954488697371802</c:v>
                </c:pt>
                <c:pt idx="8">
                  <c:v>0.70370226586664442</c:v>
                </c:pt>
                <c:pt idx="9">
                  <c:v>0.76028429464728409</c:v>
                </c:pt>
                <c:pt idx="10">
                  <c:v>0.86080419746733439</c:v>
                </c:pt>
                <c:pt idx="11">
                  <c:v>0.98924947501608862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63-4A77-B609-8D0C10467E5D}"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49-49D1-8127-ABD1DD0ECC16}"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49-49D1-8127-ABD1DD0ECC16}"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49-49D1-8127-ABD1DD0ECC16}"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49-49D1-8127-ABD1DD0ECC16}"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56-4060-824F-7E4C5FAC4EC2}"/>
                </c:ext>
              </c:extLst>
            </c:dLbl>
            <c:dLbl>
              <c:idx val="6"/>
              <c:layout>
                <c:manualLayout>
                  <c:x val="-4.7767393561786012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50-4E7A-9F6D-0AF1F3DB60D8}"/>
                </c:ext>
              </c:extLst>
            </c:dLbl>
            <c:dLbl>
              <c:idx val="7"/>
              <c:layout>
                <c:manualLayout>
                  <c:x val="-4.9844236760124609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50-4E7A-9F6D-0AF1F3DB60D8}"/>
                </c:ext>
              </c:extLst>
            </c:dLbl>
            <c:dLbl>
              <c:idx val="8"/>
              <c:layout>
                <c:manualLayout>
                  <c:x val="-4.5690550363447636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50-4E7A-9F6D-0AF1F3DB60D8}"/>
                </c:ext>
              </c:extLst>
            </c:dLbl>
            <c:dLbl>
              <c:idx val="9"/>
              <c:layout>
                <c:manualLayout>
                  <c:x val="-3.3229491173416559E-2"/>
                  <c:y val="3.1496054313195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50-4E7A-9F6D-0AF1F3DB60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13'!$D$24:$G$24</c:f>
              <c:numCache>
                <c:formatCode>0.0%</c:formatCode>
                <c:ptCount val="4"/>
                <c:pt idx="0">
                  <c:v>4.0323206726136269E-2</c:v>
                </c:pt>
                <c:pt idx="1">
                  <c:v>0.12253255703017579</c:v>
                </c:pt>
                <c:pt idx="2">
                  <c:v>0.23156664016124215</c:v>
                </c:pt>
                <c:pt idx="3">
                  <c:v>0.31377029580049232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8679952"/>
        <c:axId val="578672504"/>
      </c:lineChart>
      <c:catAx>
        <c:axId val="57867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8672504"/>
        <c:crosses val="autoZero"/>
        <c:auto val="1"/>
        <c:lblAlgn val="ctr"/>
        <c:lblOffset val="100"/>
        <c:noMultiLvlLbl val="0"/>
      </c:catAx>
      <c:valAx>
        <c:axId val="578672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867995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'[13.xlsx]Partida 13'!$C$29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13'!$D$29:$O$29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'[13.xlsx]Partida 13'!$C$30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13'!$D$30:$O$30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6.9996170565702842E-2</c:v>
                </c:pt>
                <c:pt idx="2">
                  <c:v>0.10933352309056353</c:v>
                </c:pt>
                <c:pt idx="3">
                  <c:v>0.10294127414896519</c:v>
                </c:pt>
                <c:pt idx="4">
                  <c:v>7.8181445740577796E-2</c:v>
                </c:pt>
                <c:pt idx="5">
                  <c:v>7.5612878517171384E-2</c:v>
                </c:pt>
                <c:pt idx="6">
                  <c:v>6.9853087554805723E-2</c:v>
                </c:pt>
                <c:pt idx="7">
                  <c:v>7.5978451755602014E-2</c:v>
                </c:pt>
                <c:pt idx="8">
                  <c:v>8.0201152044641566E-2</c:v>
                </c:pt>
                <c:pt idx="9">
                  <c:v>8.5282485670520256E-2</c:v>
                </c:pt>
                <c:pt idx="10">
                  <c:v>0.10051990282005026</c:v>
                </c:pt>
                <c:pt idx="11">
                  <c:v>0.14237714611781987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'[13.xlsx]Partida 13'!$C$31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0B-425B-9363-CA34B56582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13'!$D$31:$G$31</c:f>
              <c:numCache>
                <c:formatCode>0.0%</c:formatCode>
                <c:ptCount val="4"/>
                <c:pt idx="0">
                  <c:v>4.0323206726136269E-2</c:v>
                </c:pt>
                <c:pt idx="1">
                  <c:v>8.3396072917030939E-2</c:v>
                </c:pt>
                <c:pt idx="2">
                  <c:v>0.10968023647318037</c:v>
                </c:pt>
                <c:pt idx="3">
                  <c:v>8.7316231044955644E-2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8678776"/>
        <c:axId val="578675248"/>
      </c:barChart>
      <c:catAx>
        <c:axId val="578678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8675248"/>
        <c:crosses val="autoZero"/>
        <c:auto val="1"/>
        <c:lblAlgn val="ctr"/>
        <c:lblOffset val="100"/>
        <c:noMultiLvlLbl val="0"/>
      </c:catAx>
      <c:valAx>
        <c:axId val="5786752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867877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38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63133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3752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06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1312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2470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95362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88615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07676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424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951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ABRIL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mayo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8474" y="735658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022980"/>
              </p:ext>
            </p:extLst>
          </p:nvPr>
        </p:nvGraphicFramePr>
        <p:xfrm>
          <a:off x="458476" y="2094500"/>
          <a:ext cx="8210796" cy="3638751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85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9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3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18.027.864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4.109.595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4.100.767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1.346.851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7.079.187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7.079.187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6.879.253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Estudio Indicadores de Calidad de Vida Rural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8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874" y="650560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000" smtClean="0"/>
              <a:t>11</a:t>
            </a:fld>
            <a:endParaRPr lang="es-CL" sz="100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795981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084041"/>
              </p:ext>
            </p:extLst>
          </p:nvPr>
        </p:nvGraphicFramePr>
        <p:xfrm>
          <a:off x="534717" y="1725545"/>
          <a:ext cx="8155929" cy="4685384"/>
        </p:xfrm>
        <a:graphic>
          <a:graphicData uri="http://schemas.openxmlformats.org/drawingml/2006/table">
            <a:tbl>
              <a:tblPr/>
              <a:tblGrid>
                <a:gridCol w="817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4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7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6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6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4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303.962.042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-4.421.796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87.661.672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43.098.921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43.098.921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14.222.635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6.408.868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6.408.868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1.684.681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340.340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3403400,0%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340.340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3403400,0%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84.078.104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84.078.104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26.773.126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84.074.658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84.074.658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26.773.126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213.430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21.353.972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21.353.972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1.795.308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1.555.852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7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2.591.594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11.326.987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7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6.525.178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7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319.839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347.371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200.723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7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9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77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6741" y="64992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990" y="132122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…..2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712611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353372"/>
              </p:ext>
            </p:extLst>
          </p:nvPr>
        </p:nvGraphicFramePr>
        <p:xfrm>
          <a:off x="536798" y="1682860"/>
          <a:ext cx="8177338" cy="4743702"/>
        </p:xfrm>
        <a:graphic>
          <a:graphicData uri="http://schemas.openxmlformats.org/drawingml/2006/table">
            <a:tbl>
              <a:tblPr/>
              <a:tblGrid>
                <a:gridCol w="819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2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83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2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243.648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243.648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21.480.498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21.480.498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15.213.858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6.116.023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141.925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20.437.566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20.437.566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3.701.734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1.035.029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7.197.709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2.799.271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3.697.882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45.688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14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856.440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14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467.541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21.010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Servicios de Asesoría Técnica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615.262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8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5266" y="51861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5267" y="191023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589501"/>
            <a:ext cx="817733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</a:t>
            </a:r>
            <a:b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AGROPECUARIO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618797"/>
              </p:ext>
            </p:extLst>
          </p:nvPr>
        </p:nvGraphicFramePr>
        <p:xfrm>
          <a:off x="536798" y="2476502"/>
          <a:ext cx="8177337" cy="1937238"/>
        </p:xfrm>
        <a:graphic>
          <a:graphicData uri="http://schemas.openxmlformats.org/drawingml/2006/table">
            <a:tbl>
              <a:tblPr/>
              <a:tblGrid>
                <a:gridCol w="819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2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6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66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8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2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658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9457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214481"/>
              </p:ext>
            </p:extLst>
          </p:nvPr>
        </p:nvGraphicFramePr>
        <p:xfrm>
          <a:off x="518864" y="1709406"/>
          <a:ext cx="8167935" cy="456476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15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8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0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9.753.542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23.087.109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23.087.109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7.620.975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394.984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486.979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4869790,0%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486.979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4869790,0%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225400,0%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225400,0%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986.698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9866980,0%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986.698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9866980,0%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4244" y="465313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925" y="180892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2" y="649183"/>
            <a:ext cx="81679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390431"/>
              </p:ext>
            </p:extLst>
          </p:nvPr>
        </p:nvGraphicFramePr>
        <p:xfrm>
          <a:off x="518862" y="2262350"/>
          <a:ext cx="8167935" cy="2102754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42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8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3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7.714.909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19.183.826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19.183.826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6.705.423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465.914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543.572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5435720,0%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543.572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5435720,0%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0" y="715786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61375"/>
              </p:ext>
            </p:extLst>
          </p:nvPr>
        </p:nvGraphicFramePr>
        <p:xfrm>
          <a:off x="518858" y="1988837"/>
          <a:ext cx="8167942" cy="3629182"/>
        </p:xfrm>
        <a:graphic>
          <a:graphicData uri="http://schemas.openxmlformats.org/drawingml/2006/table">
            <a:tbl>
              <a:tblPr/>
              <a:tblGrid>
                <a:gridCol w="81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88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6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4.493.020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10.698.846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10.698.846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3.491.323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683.879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231.786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2317860,0%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231.786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2317860,0%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8040" y="565096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73178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040" y="76470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499687"/>
              </p:ext>
            </p:extLst>
          </p:nvPr>
        </p:nvGraphicFramePr>
        <p:xfrm>
          <a:off x="508040" y="2276872"/>
          <a:ext cx="8167935" cy="2592288"/>
        </p:xfrm>
        <a:graphic>
          <a:graphicData uri="http://schemas.openxmlformats.org/drawingml/2006/table">
            <a:tbl>
              <a:tblPr/>
              <a:tblGrid>
                <a:gridCol w="811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5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5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38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5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3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8.606.212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18.929.693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18.929.693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6.492.805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1.143.348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946.874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9468740,0%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946.874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9468740,0%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4958" y="521914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52405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6533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567501"/>
              </p:ext>
            </p:extLst>
          </p:nvPr>
        </p:nvGraphicFramePr>
        <p:xfrm>
          <a:off x="476002" y="1830082"/>
          <a:ext cx="8210798" cy="2967066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11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9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4.915.694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13.283.753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13.283.753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3.883.821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506.218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5225880,0%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5225880,0%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7585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75688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751803"/>
              </p:ext>
            </p:extLst>
          </p:nvPr>
        </p:nvGraphicFramePr>
        <p:xfrm>
          <a:off x="518861" y="1925864"/>
          <a:ext cx="8167939" cy="3735388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32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5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8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2.307.368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5.780.777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5.780.777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1.876.845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714910,0%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3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714910,0%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67544" y="824112"/>
            <a:ext cx="82192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305830"/>
              </p:ext>
            </p:extLst>
          </p:nvPr>
        </p:nvGraphicFramePr>
        <p:xfrm>
          <a:off x="467544" y="1626393"/>
          <a:ext cx="8148280" cy="4389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0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300284"/>
              </p:ext>
            </p:extLst>
          </p:nvPr>
        </p:nvGraphicFramePr>
        <p:xfrm>
          <a:off x="518864" y="2057007"/>
          <a:ext cx="8167935" cy="2552898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62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7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7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2.418.271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4.960.512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4.960.512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1.626.918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297.425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4939280,0%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4939280,0%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327886"/>
              </p:ext>
            </p:extLst>
          </p:nvPr>
        </p:nvGraphicFramePr>
        <p:xfrm>
          <a:off x="510293" y="2114368"/>
          <a:ext cx="8176509" cy="3402867"/>
        </p:xfrm>
        <a:graphic>
          <a:graphicData uri="http://schemas.openxmlformats.org/drawingml/2006/table">
            <a:tbl>
              <a:tblPr/>
              <a:tblGrid>
                <a:gridCol w="819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1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1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1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1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1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44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1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9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339.016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178.910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9951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124267"/>
              </p:ext>
            </p:extLst>
          </p:nvPr>
        </p:nvGraphicFramePr>
        <p:xfrm>
          <a:off x="535295" y="2099732"/>
          <a:ext cx="8158071" cy="3020141"/>
        </p:xfrm>
        <a:graphic>
          <a:graphicData uri="http://schemas.openxmlformats.org/drawingml/2006/table">
            <a:tbl>
              <a:tblPr/>
              <a:tblGrid>
                <a:gridCol w="817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56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3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3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3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3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9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58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15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3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7.791.294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16.276.171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16.276.171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5.479.842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1.359.794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1.359.794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971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292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9404"/>
              </p:ext>
            </p:extLst>
          </p:nvPr>
        </p:nvGraphicFramePr>
        <p:xfrm>
          <a:off x="491253" y="1995882"/>
          <a:ext cx="8195545" cy="2873281"/>
        </p:xfrm>
        <a:graphic>
          <a:graphicData uri="http://schemas.openxmlformats.org/drawingml/2006/table">
            <a:tbl>
              <a:tblPr/>
              <a:tblGrid>
                <a:gridCol w="821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8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0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0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0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0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3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48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8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69.318.545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33.896.408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46.383.061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16.921.238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19.183.128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2.261.890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10.364.191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15.034.624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46.549.142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31.514.518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25.294.545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10.683.175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10.683.175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437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5892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7416"/>
              </p:ext>
            </p:extLst>
          </p:nvPr>
        </p:nvGraphicFramePr>
        <p:xfrm>
          <a:off x="546667" y="2130862"/>
          <a:ext cx="8140135" cy="2910147"/>
        </p:xfrm>
        <a:graphic>
          <a:graphicData uri="http://schemas.openxmlformats.org/drawingml/2006/table">
            <a:tbl>
              <a:tblPr/>
              <a:tblGrid>
                <a:gridCol w="815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9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55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55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55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3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24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9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7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16.897.632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6.722.943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13.391.458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13.391.458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4.469.291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632.603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2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7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9743" y="574410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99743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680808"/>
              </p:ext>
            </p:extLst>
          </p:nvPr>
        </p:nvGraphicFramePr>
        <p:xfrm>
          <a:off x="499743" y="2011810"/>
          <a:ext cx="8167935" cy="350541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20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8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8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20.426.540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7.066.224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13.129.736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4.250.662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766.907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2.037.790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2.037.790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145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567" y="50048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5073" y="184469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780180"/>
              </p:ext>
            </p:extLst>
          </p:nvPr>
        </p:nvGraphicFramePr>
        <p:xfrm>
          <a:off x="515073" y="2316424"/>
          <a:ext cx="8171728" cy="2120688"/>
        </p:xfrm>
        <a:graphic>
          <a:graphicData uri="http://schemas.openxmlformats.org/drawingml/2006/table">
            <a:tbl>
              <a:tblPr/>
              <a:tblGrid>
                <a:gridCol w="81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1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62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7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8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233.239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237" y="488554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4482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PROGRAMAS DE EMPLEOS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053009"/>
              </p:ext>
            </p:extLst>
          </p:nvPr>
        </p:nvGraphicFramePr>
        <p:xfrm>
          <a:off x="518864" y="2349692"/>
          <a:ext cx="8167935" cy="2087419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73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6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7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4.788.305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4.788.305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2.311.723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1.672.798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1.672.798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166.415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0204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79715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4112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AREAS SILVESTRES PROTEGIDAS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048759"/>
              </p:ext>
            </p:extLst>
          </p:nvPr>
        </p:nvGraphicFramePr>
        <p:xfrm>
          <a:off x="518864" y="2306812"/>
          <a:ext cx="8167935" cy="184226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97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0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8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7486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90342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404992"/>
              </p:ext>
            </p:extLst>
          </p:nvPr>
        </p:nvGraphicFramePr>
        <p:xfrm>
          <a:off x="518864" y="2003325"/>
          <a:ext cx="8167935" cy="2900095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17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8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7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095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10159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608845"/>
              </p:ext>
            </p:extLst>
          </p:nvPr>
        </p:nvGraphicFramePr>
        <p:xfrm>
          <a:off x="539552" y="1614486"/>
          <a:ext cx="8147248" cy="4046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795" y="637287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40536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54312"/>
              </p:ext>
            </p:extLst>
          </p:nvPr>
        </p:nvGraphicFramePr>
        <p:xfrm>
          <a:off x="496091" y="1792830"/>
          <a:ext cx="8190710" cy="4434745"/>
        </p:xfrm>
        <a:graphic>
          <a:graphicData uri="http://schemas.openxmlformats.org/drawingml/2006/table">
            <a:tbl>
              <a:tblPr/>
              <a:tblGrid>
                <a:gridCol w="820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6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06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06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06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06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48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20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1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81.775.232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24.457.674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5.442.903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5.442.903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1.913.321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971.618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971.618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971.618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109.174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21.103.000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21.103.000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2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23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21.103.000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16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66600" y="683558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8591418"/>
              </p:ext>
            </p:extLst>
          </p:nvPr>
        </p:nvGraphicFramePr>
        <p:xfrm>
          <a:off x="466600" y="1609724"/>
          <a:ext cx="8220200" cy="4411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954687"/>
              </p:ext>
            </p:extLst>
          </p:nvPr>
        </p:nvGraphicFramePr>
        <p:xfrm>
          <a:off x="606314" y="2125592"/>
          <a:ext cx="7638095" cy="3463513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224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38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756.379.206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804.083.584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47.704.378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252.297.544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215.709.768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224.665.756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8.955.988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78.649.933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58.173.813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107.178.397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49.004.584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33.626.175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161.586.436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163.557.195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1.970.759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49.400.559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112700,0%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3.492.707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3.942.519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76.114.531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3.715.085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-72.399.446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6.959.031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21.480.498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147.952.763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201.372.155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53.419.392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41.540.566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2.642.245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2.642.145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25.685.518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6454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7" y="6433443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6861" y="1395113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19218F-82D2-4468-BF38-EC47DFF05C29}"/>
              </a:ext>
            </a:extLst>
          </p:cNvPr>
          <p:cNvGraphicFramePr>
            <a:graphicFrameLocks noGrp="1"/>
          </p:cNvGraphicFramePr>
          <p:nvPr/>
        </p:nvGraphicFramePr>
        <p:xfrm>
          <a:off x="1220105" y="1825627"/>
          <a:ext cx="6703789" cy="4351333"/>
        </p:xfrm>
        <a:graphic>
          <a:graphicData uri="http://schemas.openxmlformats.org/drawingml/2006/table">
            <a:tbl>
              <a:tblPr/>
              <a:tblGrid>
                <a:gridCol w="278281">
                  <a:extLst>
                    <a:ext uri="{9D8B030D-6E8A-4147-A177-3AD203B41FA5}">
                      <a16:colId xmlns:a16="http://schemas.microsoft.com/office/drawing/2014/main" val="2938940985"/>
                    </a:ext>
                  </a:extLst>
                </a:gridCol>
                <a:gridCol w="278281">
                  <a:extLst>
                    <a:ext uri="{9D8B030D-6E8A-4147-A177-3AD203B41FA5}">
                      <a16:colId xmlns:a16="http://schemas.microsoft.com/office/drawing/2014/main" val="1133715685"/>
                    </a:ext>
                  </a:extLst>
                </a:gridCol>
                <a:gridCol w="2496180">
                  <a:extLst>
                    <a:ext uri="{9D8B030D-6E8A-4147-A177-3AD203B41FA5}">
                      <a16:colId xmlns:a16="http://schemas.microsoft.com/office/drawing/2014/main" val="3333800137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1087604969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47660365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2004216448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3034838686"/>
                    </a:ext>
                  </a:extLst>
                </a:gridCol>
                <a:gridCol w="667875">
                  <a:extLst>
                    <a:ext uri="{9D8B030D-6E8A-4147-A177-3AD203B41FA5}">
                      <a16:colId xmlns:a16="http://schemas.microsoft.com/office/drawing/2014/main" val="267525278"/>
                    </a:ext>
                  </a:extLst>
                </a:gridCol>
              </a:tblGrid>
              <a:tr h="1336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240441"/>
                  </a:ext>
                </a:extLst>
              </a:tr>
              <a:tr h="4092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70466"/>
                  </a:ext>
                </a:extLst>
              </a:tr>
              <a:tr h="175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62.063.501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63.730.896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1.667.395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19.982.810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745417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28.265.435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75.745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9.720.760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585191"/>
                  </a:ext>
                </a:extLst>
              </a:tr>
              <a:tr h="25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35.465.461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10.262.050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585195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18.027.864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205.290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8.712.500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380607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303.962.042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-4.421.796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87.661.672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767125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150537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128.484.656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128.484.656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40.209.016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055423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9.753.542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22628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7.714.909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105514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4.493.020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1725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8.606.212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770564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4.915.694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430635"/>
                  </a:ext>
                </a:extLst>
              </a:tr>
              <a:tr h="267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2.307.368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791211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2.418.271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286896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111.891.446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127.436.119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15.544.673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68.405.357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33294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Forestal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339.016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257355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7.791.294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602096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69.318.545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33.896.408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46.383.061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648636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16.897.632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-730.331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6.722.943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75235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20.426.540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7.066.224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263414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441.835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43440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Empleo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233.239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270698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07445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81.775.232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24.457.674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283355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50.250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066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6016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62296"/>
            <a:ext cx="82817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071566"/>
              </p:ext>
            </p:extLst>
          </p:nvPr>
        </p:nvGraphicFramePr>
        <p:xfrm>
          <a:off x="467544" y="2126874"/>
          <a:ext cx="8281779" cy="4133285"/>
        </p:xfrm>
        <a:graphic>
          <a:graphicData uri="http://schemas.openxmlformats.org/drawingml/2006/table">
            <a:tbl>
              <a:tblPr/>
              <a:tblGrid>
                <a:gridCol w="82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7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68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5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0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28.265.435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9.720.760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6.558.264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6.554.541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2.129.797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20.435.004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20.510.004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4.114.023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206.699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Consorcio Lechero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3.467.526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1.669.779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894.934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3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902.813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6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182.068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93224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…..2 de 2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98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724214"/>
              </p:ext>
            </p:extLst>
          </p:nvPr>
        </p:nvGraphicFramePr>
        <p:xfrm>
          <a:off x="561321" y="2029972"/>
          <a:ext cx="8210797" cy="3716158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64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9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para la Inocuidad Alimentaria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744.637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182.068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Comercialización de Pequeños Productores de Trigo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172394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14826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3.243.715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32437150,0%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3.243.715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32437150,0%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744" y="1602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95537" y="638980"/>
            <a:ext cx="82895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709584"/>
              </p:ext>
            </p:extLst>
          </p:nvPr>
        </p:nvGraphicFramePr>
        <p:xfrm>
          <a:off x="395535" y="2348880"/>
          <a:ext cx="8289505" cy="2952333"/>
        </p:xfrm>
        <a:graphic>
          <a:graphicData uri="http://schemas.openxmlformats.org/drawingml/2006/table">
            <a:tbl>
              <a:tblPr/>
              <a:tblGrid>
                <a:gridCol w="83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9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7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20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0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10.262.050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9.966.422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9.966.422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17.107.193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16.919.489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5.801.902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8.692.845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10.284.495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1.414.021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1.473.096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375.408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2956280,0%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2956280,0%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4102</TotalTime>
  <Words>5791</Words>
  <Application>Microsoft Office PowerPoint</Application>
  <PresentationFormat>Presentación en pantalla (4:3)</PresentationFormat>
  <Paragraphs>3174</Paragraphs>
  <Slides>30</Slides>
  <Notes>25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1_Tema de Office</vt:lpstr>
      <vt:lpstr>Tema de Office</vt:lpstr>
      <vt:lpstr>EJECUCIÓN PRESUPUESTARIA DE GASTOS ACUMULADA AL MES DE ABRIL DE 2021 PARTIDA 13: MINISTERIO DE AGRICULTURA</vt:lpstr>
      <vt:lpstr>COMPORTAMIENTO DE LA EJECUCIÓN ACUMULADA DE GASTOS A ABRIL DE 2021  PARTIDA 13 MINISTERIO DE AGRICULTURA</vt:lpstr>
      <vt:lpstr>COMPORTAMIENTO DE LA EJECUCIÓN ACUMULADA DE GASTOS A ABRIL DE 2021  PARTIDA 13 MINISTERIO DE AGRICULTURA</vt:lpstr>
      <vt:lpstr>COMPORTAMIENTO DE LA EJECUCIÓN ACUMULADA DE GASTOS A ABRIL DE 2021  PARTIDA 13 MINISTERIO DE AGRICULTURA</vt:lpstr>
      <vt:lpstr>EJECUCIÓN ACUMULADA DE GASTOS A ABRIL DE 2021 PARTIDA 13 MINISTERIO DE AGRICULTURA</vt:lpstr>
      <vt:lpstr>EJECUCIÓN ACUMULADA DE GASTOS A ABRIL DE 2021  PARTIDA 13 MINISTERIO DE AGRICULTURA RESUMEN POR CAPÍTULOS</vt:lpstr>
      <vt:lpstr>EJECUCIÓN ACUMULADA DE GASTOS A ABRIL DE 2021  PARTIDA 13. CAPÍTULO 01. PROGRAMA 01:  SUBSECRETARÍA DE AGRICULTURA</vt:lpstr>
      <vt:lpstr>EJECUCIÓN ACUMULADA DE GASTOS A ABRIL DE 2021  PARTIDA 13. CAPÍTULO 01. PROGRAMA 01:  SUBSECRETARÍA DE AGRICULTURA</vt:lpstr>
      <vt:lpstr>EJECUCIÓN ACUMULADA DE GASTOS A ABRIL DE 2021  PARTIDA 13. CAPÍTULO 01. PROGRAMA 02:  INVESTIGACIÓN E INNOVACIÓN TECNOLÓGICA SILVOAGROPECUARIA</vt:lpstr>
      <vt:lpstr>EJECUCIÓN ACUMULADA DE GASTOS A ABRIL DE 2021  PARTIDA 13. CAPÍTULO 02. PROGRAMA 01:  OFICINA DE ESTUDIOS Y POLÍTICAS AGRARIAS</vt:lpstr>
      <vt:lpstr>EJECUCIÓN ACUMULADA DE GASTOS A ABRIL DE 2021  PARTIDA 13. CAPÍTULO 03. PROGRAMA 01:  INSTITUTO DE DESARROLLO AGROPECUARIO</vt:lpstr>
      <vt:lpstr>EJECUCIÓN ACUMULADA DE GASTOS A ABRIL DE 2021  PARTIDA 13. CAPÍTULO 03. PROGRAMA 01:  INSTITUTO DE DESARROLLO AGROPECUARIO</vt:lpstr>
      <vt:lpstr>EJECUCIÓN ACUMULADA DE GASTOS A ABRIL DE 2021  PARTIDA 13. CAPÍTULO 03. PROGRAMA:  INSTITUTO DE DESARROLLO  AGROPECUARIO FET COVID-19</vt:lpstr>
      <vt:lpstr>EJECUCIÓN ACUMULADA DE GASTOS A ABRIL DE 2021  PARTIDA 13. CAPÍTULO 04. PROGRAMA 01:  SERVICIO AGRÍCOLA Y GANADERO</vt:lpstr>
      <vt:lpstr>EJECUCIÓN ACUMULADA DE GASTOS A ABRIL DE 2021  PARTIDA 13. CAPÍTULO 04. PROGRAMA 04:  INSPECCIONES EXPORTACIONES SILVOAGROPECUARIAS</vt:lpstr>
      <vt:lpstr>EJECUCIÓN ACUMULADA DE GASTOS A ABRIL DE 2021  PARTIDA 13. CAPÍTULO 04. PROGRAMA 05:  PROGRAMA DESARROLLO GANADERO</vt:lpstr>
      <vt:lpstr>EJECUCIÓN ACUMULADA DE GASTOS A ABRIL DE 2021  PARTIDA 13. CAPÍTULO 04. PROGRAMA 06:  VIGILANCIA Y CONTROL SILVOAGRÍCOLA</vt:lpstr>
      <vt:lpstr>EJECUCIÓN ACUMULADA DE GASTOS A ABRIL DE 2021  PARTIDA 13. CAPÍTULO 04. PROGRAMA 07:  PROGRAMA DE CONTROLES FRONTERIZOS</vt:lpstr>
      <vt:lpstr>EJECUCIÓN ACUMULADA DE GASTOS A ABRIL DE 2021  PARTIDA 13. CAPÍTULO 04. PROGRAMA 08:  PROGRAMA GESTIÓN Y CONSERVACIÓN DE RECURSOS NATURALES RENOVABLES</vt:lpstr>
      <vt:lpstr>EJECUCIÓN ACUMULADA DE GASTOS A ABRIL DE 2021  PARTIDA 13. CAPÍTULO 04. PROGRAMA 09:  LABORATORIOS</vt:lpstr>
      <vt:lpstr>EJECUCIÓN ACUMULADA DE GASTOS A ABRIL DE 2021  PARTIDA 13. PROGRAMA:  GESTIÓN FORESTAL FET COVID-19</vt:lpstr>
      <vt:lpstr>EJECUCIÓN ACUMULADA DE GASTOS A ABRIL DE 2021  PARTIDA 13. CAPÍTULO 05. PROGRAMA 01:  CORPORACIÓN NACIONAL FORESTAL</vt:lpstr>
      <vt:lpstr>EJECUCIÓN ACUMULADA DE GASTOS A ABRIL DE 2021  PARTIDA 13. CAPÍTULO 05. PROGRAMA 03:  PROGRAMA DE MANEJO DEL FUEGO</vt:lpstr>
      <vt:lpstr>EJECUCIÓN ACUMULADA DE GASTOS A ABRIL DE 2021  PARTIDA 13. CAPÍTULO 05. PROGRAMA 04:  ÁREAS SILVESTRES PROTEGIDAS</vt:lpstr>
      <vt:lpstr>EJECUCIÓN ACUMULADA DE GASTOS A ABRIL DE 2021  PARTIDA 13. CAPÍTULO 05. PROGRAMA 05:  GESTIÓN FORESTAL</vt:lpstr>
      <vt:lpstr>EJECUCIÓN ACUMULADA DE GASTOS A ABRIL DE 2021  PARTIDA 13. CAPÍTULO 05. PROGRAMA 06:  PROGRAMA  DE ARBORIZACIÓN URBANA</vt:lpstr>
      <vt:lpstr>EJECUCIÓN ACUMULADA DE GASTOS A ABRIL DE 2021  PARTIDA 13. PROGRAMA:  PROGRAMAS DE EMPLEOS</vt:lpstr>
      <vt:lpstr>EJECUCIÓN ACUMULADA DE GASTOS A ABRIL DE 2021  PARTIDA 13. PROGRAMA:  AREAS SILVESTRES PROTEGIDAS FET COVID-19</vt:lpstr>
      <vt:lpstr>EJECUCIÓN ACUMULADA DE GASTOS A ABRIL DE 2021  PARTIDA 13. PROGRAMA:  COMISIÓN NACIONAL DE RIEGO FET COVID-19</vt:lpstr>
      <vt:lpstr>EJECUCIÓN ACUMULADA DE GASTOS A ABRIL DE 2021  PARTIDA 13. CAPÍTULO 06. PROGRAMA 01:  COMISIÓN NACIONAL DE RIEGO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334</cp:revision>
  <cp:lastPrinted>2019-06-03T14:10:49Z</cp:lastPrinted>
  <dcterms:created xsi:type="dcterms:W3CDTF">2016-06-23T13:38:47Z</dcterms:created>
  <dcterms:modified xsi:type="dcterms:W3CDTF">2021-08-09T20:31:29Z</dcterms:modified>
</cp:coreProperties>
</file>