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27" r:id="rId10"/>
    <p:sldId id="316" r:id="rId11"/>
    <p:sldId id="317" r:id="rId12"/>
    <p:sldId id="299" r:id="rId13"/>
    <p:sldId id="318" r:id="rId14"/>
    <p:sldId id="320" r:id="rId15"/>
    <p:sldId id="321" r:id="rId16"/>
    <p:sldId id="322" r:id="rId17"/>
    <p:sldId id="323" r:id="rId18"/>
    <p:sldId id="328" r:id="rId19"/>
    <p:sldId id="334" r:id="rId20"/>
    <p:sldId id="335" r:id="rId21"/>
    <p:sldId id="329" r:id="rId22"/>
    <p:sldId id="333" r:id="rId23"/>
    <p:sldId id="332" r:id="rId24"/>
    <p:sldId id="331" r:id="rId25"/>
    <p:sldId id="330" r:id="rId26"/>
    <p:sldId id="324" r:id="rId27"/>
    <p:sldId id="336" r:id="rId28"/>
    <p:sldId id="325" r:id="rId29"/>
    <p:sldId id="337" r:id="rId30"/>
    <p:sldId id="326" r:id="rId31"/>
    <p:sldId id="319" r:id="rId3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3148372127465258"/>
          <c:y val="8.714595753919578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'Partida 12'!$D$64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857-4104-808B-60D3BDE4B8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857-4104-808B-60D3BDE4B8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857-4104-808B-60D3BDE4B8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857-4104-808B-60D3BDE4B8BB}"/>
              </c:ext>
            </c:extLst>
          </c:dPt>
          <c:dLbls>
            <c:dLbl>
              <c:idx val="1"/>
              <c:layout>
                <c:manualLayout>
                  <c:x val="-9.6766538581947295E-2"/>
                  <c:y val="-0.1362889726595990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57-4104-808B-60D3BDE4B8BB}"/>
                </c:ext>
              </c:extLst>
            </c:dLbl>
            <c:dLbl>
              <c:idx val="2"/>
              <c:layout>
                <c:manualLayout>
                  <c:x val="0.11844203327776434"/>
                  <c:y val="3.21616018653348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57-4104-808B-60D3BDE4B8B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12'!$C$65:$C$68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INICIATIVAS DE INVERSIÓN                                                        </c:v>
                </c:pt>
                <c:pt idx="2">
                  <c:v>SALDO FINAL DE CAJA     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12'!$D$65:$D$68</c:f>
              <c:numCache>
                <c:formatCode>#,##0</c:formatCode>
                <c:ptCount val="4"/>
                <c:pt idx="0">
                  <c:v>221642970</c:v>
                </c:pt>
                <c:pt idx="1">
                  <c:v>1966413591</c:v>
                </c:pt>
                <c:pt idx="2">
                  <c:v>215000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57-4104-808B-60D3BDE4B8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330489938757655"/>
          <c:y val="0.70173702245552638"/>
          <c:w val="0.50997878390201212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2019 - 2020</a:t>
            </a:r>
            <a:r>
              <a:rPr lang="es-CL" sz="900" b="1" baseline="0"/>
              <a:t> - 2021</a:t>
            </a:r>
            <a:endParaRPr lang="es-CL" sz="900" b="1"/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'[12.xlsx]Partida 12'!$C$31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12'!$D$31:$O$31</c:f>
              <c:numCache>
                <c:formatCode>0.0%</c:formatCode>
                <c:ptCount val="12"/>
                <c:pt idx="0">
                  <c:v>0.114</c:v>
                </c:pt>
                <c:pt idx="1">
                  <c:v>7.3999999999999996E-2</c:v>
                </c:pt>
                <c:pt idx="2">
                  <c:v>7.1999999999999995E-2</c:v>
                </c:pt>
                <c:pt idx="3">
                  <c:v>7.2999999999999995E-2</c:v>
                </c:pt>
                <c:pt idx="4">
                  <c:v>5.1999999999999998E-2</c:v>
                </c:pt>
                <c:pt idx="5">
                  <c:v>7.6999999999999999E-2</c:v>
                </c:pt>
                <c:pt idx="6">
                  <c:v>8.3000000000000004E-2</c:v>
                </c:pt>
                <c:pt idx="7">
                  <c:v>7.0999999999999994E-2</c:v>
                </c:pt>
                <c:pt idx="8">
                  <c:v>6.3E-2</c:v>
                </c:pt>
                <c:pt idx="9">
                  <c:v>0.10299999999999999</c:v>
                </c:pt>
                <c:pt idx="10">
                  <c:v>8.3000000000000004E-2</c:v>
                </c:pt>
                <c:pt idx="11">
                  <c:v>0.159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0-4F88-AE19-2681FA97450D}"/>
            </c:ext>
          </c:extLst>
        </c:ser>
        <c:ser>
          <c:idx val="1"/>
          <c:order val="1"/>
          <c:tx>
            <c:strRef>
              <c:f>'[12.xlsx]Partida 12'!$C$32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12'!$D$32:$O$32</c:f>
              <c:numCache>
                <c:formatCode>0.0%</c:formatCode>
                <c:ptCount val="12"/>
                <c:pt idx="0">
                  <c:v>0.115</c:v>
                </c:pt>
                <c:pt idx="1">
                  <c:v>6.5000000000000002E-2</c:v>
                </c:pt>
                <c:pt idx="2">
                  <c:v>8.3000000000000004E-2</c:v>
                </c:pt>
                <c:pt idx="3">
                  <c:v>7.0000000000000007E-2</c:v>
                </c:pt>
                <c:pt idx="4">
                  <c:v>4.4999999999999998E-2</c:v>
                </c:pt>
                <c:pt idx="5">
                  <c:v>8.6999999999999994E-2</c:v>
                </c:pt>
                <c:pt idx="6">
                  <c:v>7.0999999999999994E-2</c:v>
                </c:pt>
                <c:pt idx="7">
                  <c:v>0.06</c:v>
                </c:pt>
                <c:pt idx="8">
                  <c:v>5.0999999999999997E-2</c:v>
                </c:pt>
                <c:pt idx="9">
                  <c:v>7.4999999999999997E-2</c:v>
                </c:pt>
                <c:pt idx="10">
                  <c:v>6.8000000000000005E-2</c:v>
                </c:pt>
                <c:pt idx="11">
                  <c:v>0.129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C0-4F88-AE19-2681FA97450D}"/>
            </c:ext>
          </c:extLst>
        </c:ser>
        <c:ser>
          <c:idx val="2"/>
          <c:order val="2"/>
          <c:tx>
            <c:strRef>
              <c:f>'[12.xlsx]Partida 12'!$C$33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3.5774841860681506E-3"/>
                  <c:y val="3.0689816066297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6F-44F1-9A10-0FCAB0E5A561}"/>
                </c:ext>
              </c:extLst>
            </c:dLbl>
            <c:dLbl>
              <c:idx val="1"/>
              <c:layout>
                <c:manualLayout>
                  <c:x val="6.1633281972265025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6F-44F1-9A10-0FCAB0E5A561}"/>
                </c:ext>
              </c:extLst>
            </c:dLbl>
            <c:dLbl>
              <c:idx val="2"/>
              <c:layout>
                <c:manualLayout>
                  <c:x val="6.1633281972265025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6F-44F1-9A10-0FCAB0E5A561}"/>
                </c:ext>
              </c:extLst>
            </c:dLbl>
            <c:dLbl>
              <c:idx val="3"/>
              <c:layout>
                <c:manualLayout>
                  <c:x val="6.1633281972265025E-3"/>
                  <c:y val="1.0506105315000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6F-44F1-9A10-0FCAB0E5A561}"/>
                </c:ext>
              </c:extLst>
            </c:dLbl>
            <c:dLbl>
              <c:idx val="4"/>
              <c:layout>
                <c:manualLayout>
                  <c:x val="4.1088854648176684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6F-44F1-9A10-0FCAB0E5A561}"/>
                </c:ext>
              </c:extLst>
            </c:dLbl>
            <c:dLbl>
              <c:idx val="5"/>
              <c:layout>
                <c:manualLayout>
                  <c:x val="4.1088854648176684E-3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6F-44F1-9A10-0FCAB0E5A561}"/>
                </c:ext>
              </c:extLst>
            </c:dLbl>
            <c:dLbl>
              <c:idx val="6"/>
              <c:layout>
                <c:manualLayout>
                  <c:x val="6.1633281972264271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6F-44F1-9A10-0FCAB0E5A561}"/>
                </c:ext>
              </c:extLst>
            </c:dLbl>
            <c:dLbl>
              <c:idx val="7"/>
              <c:layout>
                <c:manualLayout>
                  <c:x val="4.1088854648175174E-3"/>
                  <c:y val="1.0506105315000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50-4051-BADD-DF997F62FC9E}"/>
                </c:ext>
              </c:extLst>
            </c:dLbl>
            <c:dLbl>
              <c:idx val="8"/>
              <c:layout>
                <c:manualLayout>
                  <c:x val="-1.5065739330291764E-16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50-4051-BADD-DF997F62FC9E}"/>
                </c:ext>
              </c:extLst>
            </c:dLbl>
            <c:dLbl>
              <c:idx val="9"/>
              <c:layout>
                <c:manualLayout>
                  <c:x val="0"/>
                  <c:y val="3.5253044412459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50-4051-BADD-DF997F62FC9E}"/>
                </c:ext>
              </c:extLst>
            </c:dLbl>
            <c:dLbl>
              <c:idx val="10"/>
              <c:layout>
                <c:manualLayout>
                  <c:x val="0"/>
                  <c:y val="7.01570487812318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5F-418C-B043-FBF962856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t" anchorCtr="0">
                <a:spAutoFit/>
              </a:bodyPr>
              <a:lstStyle/>
              <a:p>
                <a:pPr algn="ctr">
                  <a:defRPr lang="es-CL"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12'!$D$33:$G$33</c:f>
              <c:numCache>
                <c:formatCode>0.0%</c:formatCode>
                <c:ptCount val="4"/>
                <c:pt idx="0">
                  <c:v>6.9664206993816383E-2</c:v>
                </c:pt>
                <c:pt idx="1">
                  <c:v>6.2158422963842282E-2</c:v>
                </c:pt>
                <c:pt idx="2">
                  <c:v>6.6726144853013605E-2</c:v>
                </c:pt>
                <c:pt idx="3">
                  <c:v>6.7353406967729762E-2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C0-4F88-AE19-2681FA9745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9621256"/>
        <c:axId val="609624392"/>
      </c:barChart>
      <c:catAx>
        <c:axId val="609621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09624392"/>
        <c:crosses val="autoZero"/>
        <c:auto val="1"/>
        <c:lblAlgn val="ctr"/>
        <c:lblOffset val="100"/>
        <c:noMultiLvlLbl val="0"/>
      </c:catAx>
      <c:valAx>
        <c:axId val="60962439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0962125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'[12.xlsx]Partida 12'!$C$24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12'!$D$24:$O$24</c:f>
              <c:numCache>
                <c:formatCode>0.0%</c:formatCode>
                <c:ptCount val="12"/>
                <c:pt idx="0">
                  <c:v>0.114</c:v>
                </c:pt>
                <c:pt idx="1">
                  <c:v>0.189</c:v>
                </c:pt>
                <c:pt idx="2">
                  <c:v>0.26</c:v>
                </c:pt>
                <c:pt idx="3">
                  <c:v>0.33300000000000002</c:v>
                </c:pt>
                <c:pt idx="4">
                  <c:v>0.35099999999999998</c:v>
                </c:pt>
                <c:pt idx="5">
                  <c:v>0.42899999999999999</c:v>
                </c:pt>
                <c:pt idx="6">
                  <c:v>0.51</c:v>
                </c:pt>
                <c:pt idx="7">
                  <c:v>0.57599999999999996</c:v>
                </c:pt>
                <c:pt idx="8">
                  <c:v>0.63500000000000001</c:v>
                </c:pt>
                <c:pt idx="9">
                  <c:v>0.73899999999999999</c:v>
                </c:pt>
                <c:pt idx="10">
                  <c:v>0.82099999999999995</c:v>
                </c:pt>
                <c:pt idx="11">
                  <c:v>0.99099999999999999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BB-4D09-9DC4-91BF91026CD8}"/>
            </c:ext>
          </c:extLst>
        </c:ser>
        <c:ser>
          <c:idx val="1"/>
          <c:order val="1"/>
          <c:tx>
            <c:strRef>
              <c:f>'[12.xlsx]Partida 12'!$C$25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12'!$D$25:$O$25</c:f>
              <c:numCache>
                <c:formatCode>0.0%</c:formatCode>
                <c:ptCount val="12"/>
                <c:pt idx="0">
                  <c:v>0.115</c:v>
                </c:pt>
                <c:pt idx="1">
                  <c:v>0.18</c:v>
                </c:pt>
                <c:pt idx="2">
                  <c:v>0.255</c:v>
                </c:pt>
                <c:pt idx="3">
                  <c:v>0.32300000000000001</c:v>
                </c:pt>
                <c:pt idx="4">
                  <c:v>0.35399999999999998</c:v>
                </c:pt>
                <c:pt idx="5">
                  <c:v>0.441</c:v>
                </c:pt>
                <c:pt idx="6">
                  <c:v>0.51200000000000001</c:v>
                </c:pt>
                <c:pt idx="7">
                  <c:v>0.56999999999999995</c:v>
                </c:pt>
                <c:pt idx="8">
                  <c:v>0.62</c:v>
                </c:pt>
                <c:pt idx="9">
                  <c:v>0.69199999999999995</c:v>
                </c:pt>
                <c:pt idx="10">
                  <c:v>0.76700000000000002</c:v>
                </c:pt>
                <c:pt idx="11">
                  <c:v>0.98599999999999999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BB-4D09-9DC4-91BF91026CD8}"/>
            </c:ext>
          </c:extLst>
        </c:ser>
        <c:ser>
          <c:idx val="2"/>
          <c:order val="2"/>
          <c:tx>
            <c:strRef>
              <c:f>'[12.xlsx]Partida 12'!$C$26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383177570093476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81-4EFE-9455-14ED797AA745}"/>
                </c:ext>
              </c:extLst>
            </c:dLbl>
            <c:dLbl>
              <c:idx val="1"/>
              <c:layout>
                <c:manualLayout>
                  <c:x val="-3.7383177570093497E-2"/>
                  <c:y val="2.449693113248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81-4EFE-9455-14ED797AA745}"/>
                </c:ext>
              </c:extLst>
            </c:dLbl>
            <c:dLbl>
              <c:idx val="2"/>
              <c:layout>
                <c:manualLayout>
                  <c:x val="-4.3613707165109032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81-4EFE-9455-14ED797AA745}"/>
                </c:ext>
              </c:extLst>
            </c:dLbl>
            <c:dLbl>
              <c:idx val="3"/>
              <c:layout>
                <c:manualLayout>
                  <c:x val="-4.5690550363447636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81-4EFE-9455-14ED797AA745}"/>
                </c:ext>
              </c:extLst>
            </c:dLbl>
            <c:dLbl>
              <c:idx val="4"/>
              <c:layout>
                <c:manualLayout>
                  <c:x val="-4.3613707165109108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81-4EFE-9455-14ED797AA745}"/>
                </c:ext>
              </c:extLst>
            </c:dLbl>
            <c:dLbl>
              <c:idx val="5"/>
              <c:layout>
                <c:manualLayout>
                  <c:x val="-3.1152647975077958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81-4EFE-9455-14ED797AA745}"/>
                </c:ext>
              </c:extLst>
            </c:dLbl>
            <c:dLbl>
              <c:idx val="6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C4-4A52-A04F-6EC6B7634D69}"/>
                </c:ext>
              </c:extLst>
            </c:dLbl>
            <c:dLbl>
              <c:idx val="7"/>
              <c:layout>
                <c:manualLayout>
                  <c:x val="-4.3613707165109108E-2"/>
                  <c:y val="2.4496931132485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C4-4A52-A04F-6EC6B7634D69}"/>
                </c:ext>
              </c:extLst>
            </c:dLbl>
            <c:dLbl>
              <c:idx val="8"/>
              <c:layout>
                <c:manualLayout>
                  <c:x val="-3.7383177570093608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C4-4A52-A04F-6EC6B7634D69}"/>
                </c:ext>
              </c:extLst>
            </c:dLbl>
            <c:dLbl>
              <c:idx val="9"/>
              <c:layout>
                <c:manualLayout>
                  <c:x val="-3.1152647975077882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C4-4A52-A04F-6EC6B7634D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12'!$D$26:$G$26</c:f>
              <c:numCache>
                <c:formatCode>0.0%</c:formatCode>
                <c:ptCount val="4"/>
                <c:pt idx="0">
                  <c:v>6.9664206993816383E-2</c:v>
                </c:pt>
                <c:pt idx="1">
                  <c:v>0.13178777054440402</c:v>
                </c:pt>
                <c:pt idx="2">
                  <c:v>0.19851391539741761</c:v>
                </c:pt>
                <c:pt idx="3">
                  <c:v>0.26577832622101843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BB-4D09-9DC4-91BF91026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618120"/>
        <c:axId val="609620472"/>
      </c:lineChart>
      <c:catAx>
        <c:axId val="609618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09620472"/>
        <c:crosses val="autoZero"/>
        <c:auto val="1"/>
        <c:lblAlgn val="ctr"/>
        <c:lblOffset val="100"/>
        <c:noMultiLvlLbl val="0"/>
      </c:catAx>
      <c:valAx>
        <c:axId val="6096204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09618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781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124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9874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14428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12848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35171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34602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68304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96910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76655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ABRIL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3221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486428"/>
              </p:ext>
            </p:extLst>
          </p:nvPr>
        </p:nvGraphicFramePr>
        <p:xfrm>
          <a:off x="474239" y="1916831"/>
          <a:ext cx="8210797" cy="3870842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99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8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3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28.365.542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-19.760.639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6.384.064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10.502.510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10.502.510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3.422.779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533.626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5.306.607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-19.754.774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5.306.607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-19.754.774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867.432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480.008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11.424.419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11.424.419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176546,2%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176546,2%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81969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620080"/>
              </p:ext>
            </p:extLst>
          </p:nvPr>
        </p:nvGraphicFramePr>
        <p:xfrm>
          <a:off x="476004" y="2010467"/>
          <a:ext cx="8210796" cy="3830432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71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2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2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157.619.085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-100.704.518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55.555.199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15.640.480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15.640.480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4.966.857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1.029.151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308.368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298.988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298.988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140.801.596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140.801.596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27.058.037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464.423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140.337.173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140.203.222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-133.951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26.988.037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2288737,3%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2288737,3%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2988" y="845416"/>
            <a:ext cx="80877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417704"/>
              </p:ext>
            </p:extLst>
          </p:nvPr>
        </p:nvGraphicFramePr>
        <p:xfrm>
          <a:off x="590872" y="1772818"/>
          <a:ext cx="8089821" cy="4523601"/>
        </p:xfrm>
        <a:graphic>
          <a:graphicData uri="http://schemas.openxmlformats.org/drawingml/2006/table">
            <a:tbl>
              <a:tblPr/>
              <a:tblGrid>
                <a:gridCol w="810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4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4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8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97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00" marR="8400" marT="8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00" marR="8400" marT="8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9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3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1.182.498.981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-535.282.721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401.981.997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101.650.511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101.650.511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34.235.307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7.222.002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7.201.209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-20.793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1.894.206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951.445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125,5%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53.937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897.508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15.209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15.209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1.930.914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4.709.492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2.778.578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1.465.974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424.613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424.613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847.557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847.557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36.557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1.513.300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2.884.726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1.371.426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1.357.553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52.251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121.953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69.702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67.514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365.363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427.637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62.274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3.609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1.224.421.462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1.067.186.833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-157.234.629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284.324.137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4.731.644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2.594.203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-2.137.441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674.676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1.219.689.818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1.064.592.630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-155.097.188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283.649.461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79.095,7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79.095,7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09462" y="755224"/>
            <a:ext cx="8177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935620"/>
              </p:ext>
            </p:extLst>
          </p:nvPr>
        </p:nvGraphicFramePr>
        <p:xfrm>
          <a:off x="518865" y="1863428"/>
          <a:ext cx="8167934" cy="4032454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86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74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85.099.471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-10.509.611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28.121.467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7.916.733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7.916.733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2.466.074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601.007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20.048.280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73.283.841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73.507.706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19.987.263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5.430,4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5.430,4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614582"/>
              </p:ext>
            </p:extLst>
          </p:nvPr>
        </p:nvGraphicFramePr>
        <p:xfrm>
          <a:off x="518864" y="1844825"/>
          <a:ext cx="8167935" cy="4291702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18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4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-46.831.588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39.882.649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5.839.459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5.839.459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1.847.992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27.356.255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1.185.335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1.270.085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58.958.813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58.874.063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-84.750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27.233.429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1059024,6%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1059024,6%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964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903951"/>
              </p:ext>
            </p:extLst>
          </p:nvPr>
        </p:nvGraphicFramePr>
        <p:xfrm>
          <a:off x="518863" y="1903681"/>
          <a:ext cx="8167936" cy="3855871"/>
        </p:xfrm>
        <a:graphic>
          <a:graphicData uri="http://schemas.openxmlformats.org/drawingml/2006/table">
            <a:tbl>
              <a:tblPr/>
              <a:tblGrid>
                <a:gridCol w="81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5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5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58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8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0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5.200.191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1.778.020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4.740.470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4.740.470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1.442.659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208.922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49.354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117.261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117.261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35.385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62.799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62.799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5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5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444927"/>
              </p:ext>
            </p:extLst>
          </p:nvPr>
        </p:nvGraphicFramePr>
        <p:xfrm>
          <a:off x="518865" y="1855119"/>
          <a:ext cx="7996486" cy="3878136"/>
        </p:xfrm>
        <a:graphic>
          <a:graphicData uri="http://schemas.openxmlformats.org/drawingml/2006/table">
            <a:tbl>
              <a:tblPr/>
              <a:tblGrid>
                <a:gridCol w="80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1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1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11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11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4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105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3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0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149.368.743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-104.546.568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57.674.325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6.378.749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6.378.749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1.549.236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35.651.365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35.651.365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2027510,9%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2027510,9%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980" y="168085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3537" y="728769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 ADMINISTRACIÓN Y EJECUCIÓN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OBRAS PÚBLICAS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398487"/>
              </p:ext>
            </p:extLst>
          </p:nvPr>
        </p:nvGraphicFramePr>
        <p:xfrm>
          <a:off x="592987" y="2420891"/>
          <a:ext cx="8074360" cy="2363414"/>
        </p:xfrm>
        <a:graphic>
          <a:graphicData uri="http://schemas.openxmlformats.org/drawingml/2006/table">
            <a:tbl>
              <a:tblPr/>
              <a:tblGrid>
                <a:gridCol w="808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7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9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9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9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4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77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6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9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71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41322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4712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ARQUITECTURA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610664"/>
              </p:ext>
            </p:extLst>
          </p:nvPr>
        </p:nvGraphicFramePr>
        <p:xfrm>
          <a:off x="518860" y="2352821"/>
          <a:ext cx="8093815" cy="1940276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49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9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06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HIDRAULICAS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920413"/>
              </p:ext>
            </p:extLst>
          </p:nvPr>
        </p:nvGraphicFramePr>
        <p:xfrm>
          <a:off x="518863" y="1869887"/>
          <a:ext cx="8093813" cy="3863368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75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5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2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100.670.517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100.670.517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3.301.213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98.323.696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98.323.696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3.301.213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949.632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949.632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97.374.064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97.374.064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3.300.908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19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696676"/>
              </p:ext>
            </p:extLst>
          </p:nvPr>
        </p:nvGraphicFramePr>
        <p:xfrm>
          <a:off x="528176" y="1607343"/>
          <a:ext cx="8078247" cy="440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VIALIDAD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489588"/>
              </p:ext>
            </p:extLst>
          </p:nvPr>
        </p:nvGraphicFramePr>
        <p:xfrm>
          <a:off x="534636" y="1935936"/>
          <a:ext cx="8078041" cy="3077239"/>
        </p:xfrm>
        <a:graphic>
          <a:graphicData uri="http://schemas.openxmlformats.org/drawingml/2006/table">
            <a:tbl>
              <a:tblPr/>
              <a:tblGrid>
                <a:gridCol w="809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8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3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3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7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40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5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9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463.936.327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463.936.327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7.996.249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5.608.592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5.608.592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7.962.674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7.962.674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449.765.300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449.765.300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7.879.622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449.705.175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449.705.175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7.879.622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98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PORTUARIAS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61823"/>
              </p:ext>
            </p:extLst>
          </p:nvPr>
        </p:nvGraphicFramePr>
        <p:xfrm>
          <a:off x="518865" y="1988840"/>
          <a:ext cx="8093814" cy="2880317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27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8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4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680.582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133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8455" y="52292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AEROPUERTOS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1816"/>
              </p:ext>
            </p:extLst>
          </p:nvPr>
        </p:nvGraphicFramePr>
        <p:xfrm>
          <a:off x="518860" y="2097330"/>
          <a:ext cx="8093815" cy="2843842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26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1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1.802.675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1.782.743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1.774.958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1.774.958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44.504.716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44.504.716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1.745.554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58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0" y="518574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PLANEAMIENTO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73975"/>
              </p:ext>
            </p:extLst>
          </p:nvPr>
        </p:nvGraphicFramePr>
        <p:xfrm>
          <a:off x="518860" y="2093016"/>
          <a:ext cx="8093814" cy="2344095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59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9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5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338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157192"/>
            <a:ext cx="7906650" cy="24155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7523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AGUA POTABLE RURAL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250793"/>
              </p:ext>
            </p:extLst>
          </p:nvPr>
        </p:nvGraphicFramePr>
        <p:xfrm>
          <a:off x="518860" y="2486066"/>
          <a:ext cx="8093815" cy="1807029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50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3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5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3.855.842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3.855.842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3.855.842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2166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66840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731120"/>
              </p:ext>
            </p:extLst>
          </p:nvPr>
        </p:nvGraphicFramePr>
        <p:xfrm>
          <a:off x="476000" y="2060840"/>
          <a:ext cx="8039349" cy="4150205"/>
        </p:xfrm>
        <a:graphic>
          <a:graphicData uri="http://schemas.openxmlformats.org/drawingml/2006/table">
            <a:tbl>
              <a:tblPr/>
              <a:tblGrid>
                <a:gridCol w="812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7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7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75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7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0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870.643.202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46.921.428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266.173.245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11.736.865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11.736.865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3.758.743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Concesiones 2020-2022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7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463.672.514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155.976.051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108.822.094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7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463.672.514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155.976.051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108.822.094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7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129.549.630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7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129.549.630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7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129.549.630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23.591.205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2359120,5%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7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511039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1" y="191683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66840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PROGRAMA: DIRECCIÓN GENERAL DE CONCESIONES DE OBRAS PÚBLICAS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302802"/>
              </p:ext>
            </p:extLst>
          </p:nvPr>
        </p:nvGraphicFramePr>
        <p:xfrm>
          <a:off x="490397" y="2457038"/>
          <a:ext cx="8153540" cy="1764049"/>
        </p:xfrm>
        <a:graphic>
          <a:graphicData uri="http://schemas.openxmlformats.org/drawingml/2006/table">
            <a:tbl>
              <a:tblPr/>
              <a:tblGrid>
                <a:gridCol w="824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5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42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42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42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81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91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5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9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455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38415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13625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962412"/>
              </p:ext>
            </p:extLst>
          </p:nvPr>
        </p:nvGraphicFramePr>
        <p:xfrm>
          <a:off x="476003" y="1806723"/>
          <a:ext cx="8210795" cy="4181212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15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3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20.967.589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-10.124.012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7.582.633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14.174.761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14.174.761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4.576.969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1.146.295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205.439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600.959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1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1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582.931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1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193776,8%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1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193776,8%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1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561311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3720" y="165371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13625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PROGRAMA: DIRECCIÓN GENERAL DE AGUAS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057623"/>
              </p:ext>
            </p:extLst>
          </p:nvPr>
        </p:nvGraphicFramePr>
        <p:xfrm>
          <a:off x="476004" y="2291689"/>
          <a:ext cx="8210795" cy="2719029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32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5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142.744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05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048370"/>
              </p:ext>
            </p:extLst>
          </p:nvPr>
        </p:nvGraphicFramePr>
        <p:xfrm>
          <a:off x="476006" y="2074934"/>
          <a:ext cx="8039346" cy="3658328"/>
        </p:xfrm>
        <a:graphic>
          <a:graphicData uri="http://schemas.openxmlformats.org/drawingml/2006/table">
            <a:tbl>
              <a:tblPr/>
              <a:tblGrid>
                <a:gridCol w="80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5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4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54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12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88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2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8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623.697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1.733.101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534.385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0777508"/>
              </p:ext>
            </p:extLst>
          </p:nvPr>
        </p:nvGraphicFramePr>
        <p:xfrm>
          <a:off x="417237" y="1609724"/>
          <a:ext cx="8210798" cy="4483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0510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49773"/>
              </p:ext>
            </p:extLst>
          </p:nvPr>
        </p:nvGraphicFramePr>
        <p:xfrm>
          <a:off x="510510" y="1988844"/>
          <a:ext cx="8167935" cy="3528392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94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8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2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4.143.467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7.863.299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2.438.894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3.754.050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3.754.050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652.257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105209,3%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105209,3%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195776"/>
              </p:ext>
            </p:extLst>
          </p:nvPr>
        </p:nvGraphicFramePr>
        <p:xfrm>
          <a:off x="466600" y="1614486"/>
          <a:ext cx="8210798" cy="4406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314877"/>
              </p:ext>
            </p:extLst>
          </p:nvPr>
        </p:nvGraphicFramePr>
        <p:xfrm>
          <a:off x="606313" y="2023164"/>
          <a:ext cx="7638095" cy="3565936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3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823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70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3.402.938.200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3.390.496.907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-12.441.293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901.120.593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221.642.970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230.441.450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8.798.480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71.934.628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21.619.257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22.516.668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5.156.965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1.932.904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1.789.027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7.371.666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20.020.346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12.648.680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788.868.012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5.306.607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-783.561.405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1.966.413.591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2.715.145.955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748.732.364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522.425.576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129.549.630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728.902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167.882.416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84797" y="6382869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413093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E1CC20D-E080-447E-BB83-18AC25BA315F}"/>
              </a:ext>
            </a:extLst>
          </p:cNvPr>
          <p:cNvGraphicFramePr>
            <a:graphicFrameLocks noGrp="1"/>
          </p:cNvGraphicFramePr>
          <p:nvPr/>
        </p:nvGraphicFramePr>
        <p:xfrm>
          <a:off x="1104281" y="1821043"/>
          <a:ext cx="6935438" cy="4360503"/>
        </p:xfrm>
        <a:graphic>
          <a:graphicData uri="http://schemas.openxmlformats.org/drawingml/2006/table">
            <a:tbl>
              <a:tblPr/>
              <a:tblGrid>
                <a:gridCol w="282848">
                  <a:extLst>
                    <a:ext uri="{9D8B030D-6E8A-4147-A177-3AD203B41FA5}">
                      <a16:colId xmlns:a16="http://schemas.microsoft.com/office/drawing/2014/main" val="3339494905"/>
                    </a:ext>
                  </a:extLst>
                </a:gridCol>
                <a:gridCol w="282848">
                  <a:extLst>
                    <a:ext uri="{9D8B030D-6E8A-4147-A177-3AD203B41FA5}">
                      <a16:colId xmlns:a16="http://schemas.microsoft.com/office/drawing/2014/main" val="1603203121"/>
                    </a:ext>
                  </a:extLst>
                </a:gridCol>
                <a:gridCol w="2658774">
                  <a:extLst>
                    <a:ext uri="{9D8B030D-6E8A-4147-A177-3AD203B41FA5}">
                      <a16:colId xmlns:a16="http://schemas.microsoft.com/office/drawing/2014/main" val="1848771400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1186825818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827682338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4265140806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1428392873"/>
                    </a:ext>
                  </a:extLst>
                </a:gridCol>
                <a:gridCol w="678836">
                  <a:extLst>
                    <a:ext uri="{9D8B030D-6E8A-4147-A177-3AD203B41FA5}">
                      <a16:colId xmlns:a16="http://schemas.microsoft.com/office/drawing/2014/main" val="3715946653"/>
                    </a:ext>
                  </a:extLst>
                </a:gridCol>
              </a:tblGrid>
              <a:tr h="1357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431165"/>
                  </a:ext>
                </a:extLst>
              </a:tr>
              <a:tr h="4157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018880"/>
                  </a:ext>
                </a:extLst>
              </a:tr>
              <a:tr h="157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22.500.644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7.179.247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500127"/>
                  </a:ext>
                </a:extLst>
              </a:tr>
              <a:tr h="157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5.131.151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720003"/>
                  </a:ext>
                </a:extLst>
              </a:tr>
              <a:tr h="157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2.510.702.222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1.692.748.257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-817.953.965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597.620.487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279552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18.128.540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-137.571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6.242.766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8397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28.365.542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-19.760.639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6.384.064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316058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157.619.085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-100.704.518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55.555.199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612005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1.182.498.981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-535.282.721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401.981.997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578717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85.099.471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-10.509.611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28.121.467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400498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66.467.704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-46.831.588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39.882.649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779690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5.200.191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1.778.020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004926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Agual Potable Rural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149.368.743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-104.546.568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57.674.325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449673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405566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660990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100.670.517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100.670.517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3.301.213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092992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463.936.327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463.936.327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7.996.249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669270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680.582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946371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1.802.675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019860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217676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Agua Potable Rural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3.855.842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58119"/>
                  </a:ext>
                </a:extLst>
              </a:tr>
              <a:tr h="23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870.643.202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46.921.428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266.173.245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33913"/>
                  </a:ext>
                </a:extLst>
              </a:tr>
              <a:tr h="23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232076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20.967.589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-10.124.012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7.582.633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803277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142.744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937551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623.697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362484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SERVICIOS SANITARIOS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4.143.467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7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311436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376680"/>
              </p:ext>
            </p:extLst>
          </p:nvPr>
        </p:nvGraphicFramePr>
        <p:xfrm>
          <a:off x="405026" y="2075594"/>
          <a:ext cx="8210793" cy="3945690"/>
        </p:xfrm>
        <a:graphic>
          <a:graphicData uri="http://schemas.openxmlformats.org/drawingml/2006/table">
            <a:tbl>
              <a:tblPr/>
              <a:tblGrid>
                <a:gridCol w="889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74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3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8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22.500.644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7.179.247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5.131.151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983.481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7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7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7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7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7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803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PROGRAMA: SECRETARÍA Y ADMINISTRACIÓN GENERAL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376515"/>
              </p:ext>
            </p:extLst>
          </p:nvPr>
        </p:nvGraphicFramePr>
        <p:xfrm>
          <a:off x="405023" y="2132854"/>
          <a:ext cx="8153075" cy="2952330"/>
        </p:xfrm>
        <a:graphic>
          <a:graphicData uri="http://schemas.openxmlformats.org/drawingml/2006/table">
            <a:tbl>
              <a:tblPr/>
              <a:tblGrid>
                <a:gridCol w="883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3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1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1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1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09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27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45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8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35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2" y="70240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157991"/>
              </p:ext>
            </p:extLst>
          </p:nvPr>
        </p:nvGraphicFramePr>
        <p:xfrm>
          <a:off x="561323" y="1930055"/>
          <a:ext cx="7954028" cy="3840090"/>
        </p:xfrm>
        <a:graphic>
          <a:graphicData uri="http://schemas.openxmlformats.org/drawingml/2006/table">
            <a:tbl>
              <a:tblPr/>
              <a:tblGrid>
                <a:gridCol w="796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8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68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8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68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36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38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7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18.128.540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-137.571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6.242.766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16.932.385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16.932.385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5.521.386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791.897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791.897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158.367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282.070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282.070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85.251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24378,5%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24378,5%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4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4054</TotalTime>
  <Words>5860</Words>
  <Application>Microsoft Office PowerPoint</Application>
  <PresentationFormat>Presentación en pantalla (4:3)</PresentationFormat>
  <Paragraphs>3343</Paragraphs>
  <Slides>30</Slides>
  <Notes>24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1_Tema de Office</vt:lpstr>
      <vt:lpstr>Tema de Office</vt:lpstr>
      <vt:lpstr>EJECUCIÓN PRESUPUESTARIA DE GASTOS ACUMULADA AL MES DE ABRIL DE 2021 PARTIDA 12: MINISTERIO DE OBRAS PÚBLICAS</vt:lpstr>
      <vt:lpstr>EJECUCIÓN ACUMULADA DE GASTOS A ABRIL DE 2021  PARTIDA 12 MINISTERIO DE OBRAS PÚBLICAS</vt:lpstr>
      <vt:lpstr>EJECUCIÓN ACUMULADA DE GASTOS A ABRIL DE 2021  PARTIDA 12 MINISTERIO DE OBRAS PÚBLICAS</vt:lpstr>
      <vt:lpstr>EJECUCIÓN ACUMULADA DE GASTOS A ABRIL DE 2021  PARTIDA 12 MINISTERIO DE OBRAS PÚBLICAS</vt:lpstr>
      <vt:lpstr>EJECUCIÓN ACUMULADA DE GASTOS A ABRIL DE 2021  PARTIDA 12 MINISTERIO DE OBRAS PÚBLICAS</vt:lpstr>
      <vt:lpstr>EJECUCIÓN ACUMULADA DE GASTOS A ABRIL DE 2021  PARTIDA 12 MINISTERIO DE OBRAS PÚBLICAS RESUMEN POR CAPÍTULOS</vt:lpstr>
      <vt:lpstr>EJECUCIÓN ACUMULADA DE GASTOS A ABRIL DE 2021  PARTIDA 12. CAPÍTULO 01. PROGRAMA 01: SECRETARÍA Y ADMINISTRACIÓN GENERAL</vt:lpstr>
      <vt:lpstr>EJECUCIÓN ACUMULADA DE GASTOS A ABRIL DE 2021  PARTIDA 12. CAPÍTULO 01. PROGRAMA: SECRETARÍA Y ADMINISTRACIÓN GENERAL FET COVID-19</vt:lpstr>
      <vt:lpstr>EJECUCIÓN ACUMULADA DE GASTOS A ABRIL DE 2021  PARTIDA 12. CAPÍTULO 02. PROGRAMA 01: ADMINISTRACIÓN Y EJECUCIÓN DE OBRAS PÚBLICAS</vt:lpstr>
      <vt:lpstr>EJECUCIÓN ACUMULADA DE GASTOS A ABRIL DE 2021  PARTIDA 12. CAPÍTULO 02. PROGRAMA 02: DIRECCIÓN DE ARQUITECTURA</vt:lpstr>
      <vt:lpstr>EJECUCIÓN ACUMULADA DE GASTOS A ABRIL DE 2021  PARTIDA 12. CAPÍTULO 02. PROGRAMA 03: DIRECCIÓN DE OBRAS HIDRÁULICAS</vt:lpstr>
      <vt:lpstr>EJECUCIÓN ACUMULADA DE GASTOS A ABRIL DE 2021  PARTIDA 12. CAPÍTULO 02. PROGRAMA 04: DIRECCIÓN DE VIALIDAD</vt:lpstr>
      <vt:lpstr>EJECUCIÓN ACUMULADA DE GASTOS A ABRIL DE 2021  PARTIDA 12. CAPÍTULO 02. PROGRAMA 06: DIRECCIÓN DE OBRAS PORTUARIAS</vt:lpstr>
      <vt:lpstr>EJECUCIÓN ACUMULADA DE GASTOS A ABRIL DE 2021  PARTIDA 12. CAPÍTULO 02. PROGRAMA 07: DIRECCIÓN DE AEROPUERTOS</vt:lpstr>
      <vt:lpstr>EJECUCIÓN ACUMULADA DE GASTOS A ABRIL DE 2021  PARTIDA 12. CAPÍTULO 02. PROGRAMA 11: DIRECCIÓN DE PLANEAMIENTO</vt:lpstr>
      <vt:lpstr>EJECUCIÓN ACUMULADA DE GASTOS A ABRIL DE 2021  PARTIDA 12. CAPÍTULO 02. PROGRAMA 12: AGUA POTABLE RURAL</vt:lpstr>
      <vt:lpstr>EJECUCIÓN ACUMULADA DE GASTOS A ABRIL DE 2021  PARTIDA 12. PROGRAMA ADMINISTRACIÓN Y EJECUCIÓN  DE OBRAS PÚBLICAS FET COVID-19</vt:lpstr>
      <vt:lpstr>EJECUCIÓN ACUMULADA DE GASTOS A ABRIL DE 2021  PARTIDA 12. PROGRAMA: DIRECCIÓN DE ARQUITECTURA FET COVID-19</vt:lpstr>
      <vt:lpstr>EJECUCIÓN ACUMULADA DE GASTOS A ABRIL DE 2021  PARTIDA 12. PROGRAMA: DIRECCIÓN DE OBRAS HIDRAULICAS FET COVID-19</vt:lpstr>
      <vt:lpstr>EJECUCIÓN ACUMULADA DE GASTOS A ABRIL DE 2021  PARTIDA 12. PROGRAMA: DIRECCIÓN DE VIALIDAD FET COVID-19</vt:lpstr>
      <vt:lpstr>EJECUCIÓN ACUMULADA DE GASTOS A ABRIL DE 2021  PARTIDA 12. PROGRAMA: DIRECCIÓN DE OBRAS PORTUARIAS FET COVID-19</vt:lpstr>
      <vt:lpstr>EJECUCIÓN ACUMULADA DE GASTOS A ABRIL DE 2021  PARTIDA 12. PROGRAMA: DIRECCIÓN DE AEROPUERTOS FET COVID-19</vt:lpstr>
      <vt:lpstr>EJECUCIÓN ACUMULADA DE GASTOS A ABRIL DE 2021  PARTIDA 12. PROGRAMA: DIRECCIÓN DE PLANEAMIENTO FET COVID-19</vt:lpstr>
      <vt:lpstr>EJECUCIÓN ACUMULADA DE GASTOS A ABRIL DE 2021  PARTIDA 12. PROGRAMA: AGUA POTABLE RURAL FET COVID-19</vt:lpstr>
      <vt:lpstr>EJECUCIÓN ACUMULADA DE GASTOS A ABRIL DE 2021  PARTIDA 12. CAPÍTULO 03. PROGRAMA 01: DIRECCIÓN GENERAL DE CONCESIONES DE OBRAS PÚBLICAS</vt:lpstr>
      <vt:lpstr>EJECUCIÓN ACUMULADA DE GASTOS A ABRIL DE 2021  PARTIDA 12. CAPÍTULO 03. PROGRAMA: DIRECCIÓN GENERAL DE CONCESIONES DE OBRAS PÚBLICAS FET COVID-19</vt:lpstr>
      <vt:lpstr>EJECUCIÓN ACUMULADA DE GASTOS A ABRIL DE 2021  PARTIDA 12. CAPÍTULO 04. PROGRAMA 01: DIRECCIÓN GENERAL DE AGUAS</vt:lpstr>
      <vt:lpstr>EJECUCIÓN ACUMULADA DE GASTOS A ABRIL DE 2021  PARTIDA 12. CAPÍTULO 04. PROGRAMA: DIRECCIÓN GENERAL DE AGUAS FET COVID-19</vt:lpstr>
      <vt:lpstr>EJECUCIÓN ACUMULADA DE GASTOS A ABRIL DE 2021  PARTIDA 12. CAPÍTULO 05. PROGRAMA 01: INSTITUTO NACIONAL DE HIDRÁULICA</vt:lpstr>
      <vt:lpstr>EJECUCIÓN ACUMULADA DE GASTOS A ABRIL DE 2021  PARTIDA 12. CAPÍTULO 07. PROGRAMA 01: SUPERINTENDENCIA DE SERVICIOS SANITARIOS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328</cp:revision>
  <cp:lastPrinted>2019-06-03T14:10:49Z</cp:lastPrinted>
  <dcterms:created xsi:type="dcterms:W3CDTF">2016-06-23T13:38:47Z</dcterms:created>
  <dcterms:modified xsi:type="dcterms:W3CDTF">2021-08-09T20:12:47Z</dcterms:modified>
</cp:coreProperties>
</file>