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1"/>
  </p:notesMasterIdLst>
  <p:handoutMasterIdLst>
    <p:handoutMasterId r:id="rId32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27" r:id="rId29"/>
    <p:sldId id="319" r:id="rId3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71" d="100"/>
          <a:sy n="71" d="100"/>
        </p:scale>
        <p:origin x="60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67691802010742"/>
          <c:y val="0.17603183578856427"/>
          <c:w val="0.68570723632748809"/>
          <c:h val="0.522597506353792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FE-4732-9241-989649C415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5FE-4732-9241-989649C415F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5FE-4732-9241-989649C415F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5FE-4732-9241-989649C415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186369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FE-4732-9241-989649C41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'[11.xlsx]Partida 11'!$C$37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11'!$D$37:$O$37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7E-44A7-A38F-717846D9665B}"/>
            </c:ext>
          </c:extLst>
        </c:ser>
        <c:ser>
          <c:idx val="1"/>
          <c:order val="1"/>
          <c:tx>
            <c:strRef>
              <c:f>'[11.xlsx]Partida 11'!$C$38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11'!$D$38:$O$38</c:f>
              <c:numCache>
                <c:formatCode>0.0%</c:formatCode>
                <c:ptCount val="12"/>
                <c:pt idx="0">
                  <c:v>0.113</c:v>
                </c:pt>
                <c:pt idx="1">
                  <c:v>7.0999999999999994E-2</c:v>
                </c:pt>
                <c:pt idx="2">
                  <c:v>7.4999999999999997E-2</c:v>
                </c:pt>
                <c:pt idx="3">
                  <c:v>7.0000000000000007E-2</c:v>
                </c:pt>
                <c:pt idx="4">
                  <c:v>6.5000000000000002E-2</c:v>
                </c:pt>
                <c:pt idx="5">
                  <c:v>7.8E-2</c:v>
                </c:pt>
                <c:pt idx="6">
                  <c:v>6.8000000000000005E-2</c:v>
                </c:pt>
                <c:pt idx="7">
                  <c:v>5.8999999999999997E-2</c:v>
                </c:pt>
                <c:pt idx="8">
                  <c:v>6.4000000000000001E-2</c:v>
                </c:pt>
                <c:pt idx="9">
                  <c:v>6.2E-2</c:v>
                </c:pt>
                <c:pt idx="10">
                  <c:v>6.4000000000000001E-2</c:v>
                </c:pt>
                <c:pt idx="11">
                  <c:v>0.28412783899999999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7E-44A7-A38F-717846D9665B}"/>
            </c:ext>
          </c:extLst>
        </c:ser>
        <c:ser>
          <c:idx val="2"/>
          <c:order val="2"/>
          <c:tx>
            <c:strRef>
              <c:f>'[11.xlsx]Partida 11'!$C$39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8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36AB-42E9-8D31-8FD49C648F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11'!$D$39:$G$39</c:f>
              <c:numCache>
                <c:formatCode>0.0%</c:formatCode>
                <c:ptCount val="4"/>
                <c:pt idx="0">
                  <c:v>0.14546738632090708</c:v>
                </c:pt>
                <c:pt idx="1">
                  <c:v>7.1049768488433612E-2</c:v>
                </c:pt>
                <c:pt idx="2">
                  <c:v>7.9763603258434596E-2</c:v>
                </c:pt>
                <c:pt idx="3">
                  <c:v>7.7184045165835422E-2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7E-44A7-A38F-717846D96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528763352"/>
        <c:axId val="528770800"/>
      </c:barChart>
      <c:catAx>
        <c:axId val="528763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28770800"/>
        <c:crosses val="autoZero"/>
        <c:auto val="0"/>
        <c:lblAlgn val="ctr"/>
        <c:lblOffset val="100"/>
        <c:noMultiLvlLbl val="0"/>
      </c:catAx>
      <c:valAx>
        <c:axId val="52877080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287633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Acumulada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419850296490716E-2"/>
          <c:y val="0.10491174546043108"/>
          <c:w val="0.89528385340721284"/>
          <c:h val="0.73731458825877194"/>
        </c:manualLayout>
      </c:layout>
      <c:lineChart>
        <c:grouping val="standard"/>
        <c:varyColors val="0"/>
        <c:ser>
          <c:idx val="0"/>
          <c:order val="0"/>
          <c:tx>
            <c:strRef>
              <c:f>'[11.xlsx]Partida 11'!$C$33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11'!$D$33:$O$33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73-471E-8DC9-84475458D4EB}"/>
            </c:ext>
          </c:extLst>
        </c:ser>
        <c:ser>
          <c:idx val="1"/>
          <c:order val="1"/>
          <c:tx>
            <c:strRef>
              <c:f>'[11.xlsx]Partida 11'!$C$34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11'!$D$34:$O$34</c:f>
              <c:numCache>
                <c:formatCode>0.0%</c:formatCode>
                <c:ptCount val="12"/>
                <c:pt idx="0">
                  <c:v>0.113</c:v>
                </c:pt>
                <c:pt idx="1">
                  <c:v>0.185</c:v>
                </c:pt>
                <c:pt idx="2">
                  <c:v>0.25900000000000001</c:v>
                </c:pt>
                <c:pt idx="3">
                  <c:v>0.33100000000000002</c:v>
                </c:pt>
                <c:pt idx="4">
                  <c:v>0.39700000000000002</c:v>
                </c:pt>
                <c:pt idx="5">
                  <c:v>0.48599999999999999</c:v>
                </c:pt>
                <c:pt idx="6">
                  <c:v>0.55400000000000005</c:v>
                </c:pt>
                <c:pt idx="7">
                  <c:v>0.54500000000000004</c:v>
                </c:pt>
                <c:pt idx="8">
                  <c:v>0.60899999999999999</c:v>
                </c:pt>
                <c:pt idx="9">
                  <c:v>0.66200000000000003</c:v>
                </c:pt>
                <c:pt idx="10">
                  <c:v>0.72499999999999998</c:v>
                </c:pt>
                <c:pt idx="11">
                  <c:v>0.95099999999999996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73-471E-8DC9-84475458D4EB}"/>
            </c:ext>
          </c:extLst>
        </c:ser>
        <c:ser>
          <c:idx val="2"/>
          <c:order val="2"/>
          <c:tx>
            <c:strRef>
              <c:f>'[11.xlsx]Partida 11'!$C$35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88089201395952E-2"/>
                  <c:y val="4.8320235738747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06-4003-91D0-0CD7ABD00D3E}"/>
                </c:ext>
              </c:extLst>
            </c:dLbl>
            <c:dLbl>
              <c:idx val="1"/>
              <c:layout>
                <c:manualLayout>
                  <c:x val="-2.9041681111018673E-2"/>
                  <c:y val="5.2324028940994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06-4003-91D0-0CD7ABD00D3E}"/>
                </c:ext>
              </c:extLst>
            </c:dLbl>
            <c:dLbl>
              <c:idx val="2"/>
              <c:layout>
                <c:manualLayout>
                  <c:x val="-1.9991026439556275E-2"/>
                  <c:y val="4.8048083481230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06-4003-91D0-0CD7ABD00D3E}"/>
                </c:ext>
              </c:extLst>
            </c:dLbl>
            <c:dLbl>
              <c:idx val="3"/>
              <c:layout>
                <c:manualLayout>
                  <c:x val="-1.0131401530229569E-2"/>
                  <c:y val="5.7820940230901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06-4003-91D0-0CD7ABD00D3E}"/>
                </c:ext>
              </c:extLst>
            </c:dLbl>
            <c:dLbl>
              <c:idx val="4"/>
              <c:layout>
                <c:manualLayout>
                  <c:x val="-4.9751243781094572E-2"/>
                  <c:y val="5.6056056056055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06-4003-91D0-0CD7ABD00D3E}"/>
                </c:ext>
              </c:extLst>
            </c:dLbl>
            <c:dLbl>
              <c:idx val="5"/>
              <c:layout>
                <c:manualLayout>
                  <c:x val="-4.975124378109453E-2"/>
                  <c:y val="4.8048048048047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06-4003-91D0-0CD7ABD00D3E}"/>
                </c:ext>
              </c:extLst>
            </c:dLbl>
            <c:dLbl>
              <c:idx val="6"/>
              <c:layout>
                <c:manualLayout>
                  <c:x val="-3.7313432835820892E-2"/>
                  <c:y val="4.0182648401826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A4-492B-892F-D2DD0789D531}"/>
                </c:ext>
              </c:extLst>
            </c:dLbl>
            <c:dLbl>
              <c:idx val="7"/>
              <c:layout>
                <c:manualLayout>
                  <c:x val="-3.9800995024875711E-2"/>
                  <c:y val="2.9223744292237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A4-492B-892F-D2DD0789D531}"/>
                </c:ext>
              </c:extLst>
            </c:dLbl>
            <c:dLbl>
              <c:idx val="8"/>
              <c:layout>
                <c:manualLayout>
                  <c:x val="-3.482587064676617E-2"/>
                  <c:y val="1.8264840182648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A4-492B-892F-D2DD0789D531}"/>
                </c:ext>
              </c:extLst>
            </c:dLbl>
            <c:dLbl>
              <c:idx val="9"/>
              <c:layout>
                <c:manualLayout>
                  <c:x val="-2.48756218905473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A4-492B-892F-D2DD0789D5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11'!$D$35:$G$35</c:f>
              <c:numCache>
                <c:formatCode>0.0%</c:formatCode>
                <c:ptCount val="4"/>
                <c:pt idx="0">
                  <c:v>0.14546738632090708</c:v>
                </c:pt>
                <c:pt idx="1">
                  <c:v>0.21644559840490332</c:v>
                </c:pt>
                <c:pt idx="2">
                  <c:v>0.29702953980065627</c:v>
                </c:pt>
                <c:pt idx="3">
                  <c:v>0.37419670916508307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73-471E-8DC9-84475458D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8771584"/>
        <c:axId val="528771976"/>
      </c:lineChart>
      <c:catAx>
        <c:axId val="528771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28771976"/>
        <c:crosses val="autoZero"/>
        <c:auto val="1"/>
        <c:lblAlgn val="ctr"/>
        <c:lblOffset val="100"/>
        <c:tickLblSkip val="1"/>
        <c:noMultiLvlLbl val="0"/>
      </c:catAx>
      <c:valAx>
        <c:axId val="52877197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28771584"/>
        <c:crosses val="autoZero"/>
        <c:crossBetween val="between"/>
      </c:valAx>
      <c:spPr>
        <a:noFill/>
        <a:ln w="3175">
          <a:solidFill>
            <a:sysClr val="windowText" lastClr="000000"/>
          </a:solidFill>
        </a:ln>
      </c:spPr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4655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02E23A4-3B9D-4FA4-BC63-9FF85E52073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BCE9540-5D18-4B73-981B-37361D877DD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ABRIL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03363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15478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324246"/>
              </p:ext>
            </p:extLst>
          </p:nvPr>
        </p:nvGraphicFramePr>
        <p:xfrm>
          <a:off x="539554" y="1814662"/>
          <a:ext cx="7920878" cy="3800839"/>
        </p:xfrm>
        <a:graphic>
          <a:graphicData uri="http://schemas.openxmlformats.org/drawingml/2006/table">
            <a:tbl>
              <a:tblPr/>
              <a:tblGrid>
                <a:gridCol w="71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9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5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95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2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72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72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0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4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30.314.327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40.056.177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40.056.177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13.688.145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26.113.430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26.113.430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8.436.471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7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8.122.783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2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8.122.783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398513"/>
              </p:ext>
            </p:extLst>
          </p:nvPr>
        </p:nvGraphicFramePr>
        <p:xfrm>
          <a:off x="558188" y="1844359"/>
          <a:ext cx="7861912" cy="4032913"/>
        </p:xfrm>
        <a:graphic>
          <a:graphicData uri="http://schemas.openxmlformats.org/drawingml/2006/table">
            <a:tbl>
              <a:tblPr/>
              <a:tblGrid>
                <a:gridCol w="540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4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3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33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71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76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76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73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3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9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1.389.534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3.336.220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3.336.220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1.010.807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1.226.784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1498240,0%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7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1498240,0%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3145" y="6290877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677667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48" y="1388037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831757"/>
              </p:ext>
            </p:extLst>
          </p:nvPr>
        </p:nvGraphicFramePr>
        <p:xfrm>
          <a:off x="539551" y="1859853"/>
          <a:ext cx="7732753" cy="4000423"/>
        </p:xfrm>
        <a:graphic>
          <a:graphicData uri="http://schemas.openxmlformats.org/drawingml/2006/table">
            <a:tbl>
              <a:tblPr/>
              <a:tblGrid>
                <a:gridCol w="701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9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4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47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50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1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11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77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7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378.122.911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131.539.775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330.736.998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330.770.713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115.865.157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42.148.029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42.167.895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11.059.483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7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7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553355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1467" y="1539686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935999"/>
              </p:ext>
            </p:extLst>
          </p:nvPr>
        </p:nvGraphicFramePr>
        <p:xfrm>
          <a:off x="481468" y="1867148"/>
          <a:ext cx="8205330" cy="3506068"/>
        </p:xfrm>
        <a:graphic>
          <a:graphicData uri="http://schemas.openxmlformats.org/drawingml/2006/table">
            <a:tbl>
              <a:tblPr/>
              <a:tblGrid>
                <a:gridCol w="696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68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6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63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7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62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62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0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3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2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018372"/>
              </p:ext>
            </p:extLst>
          </p:nvPr>
        </p:nvGraphicFramePr>
        <p:xfrm>
          <a:off x="627344" y="1800917"/>
          <a:ext cx="7920881" cy="4454553"/>
        </p:xfrm>
        <a:graphic>
          <a:graphicData uri="http://schemas.openxmlformats.org/drawingml/2006/table">
            <a:tbl>
              <a:tblPr/>
              <a:tblGrid>
                <a:gridCol w="703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55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6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64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29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29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88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2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6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105.830.339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2.181.083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21.165.288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21.165.288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6.568.026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36.798.411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33.825.494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-2.972.917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8.891.003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3.691.779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2.987.827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2.941.912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5.209.912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7" y="5949280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83567" y="1370133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404496"/>
              </p:ext>
            </p:extLst>
          </p:nvPr>
        </p:nvGraphicFramePr>
        <p:xfrm>
          <a:off x="683568" y="1725428"/>
          <a:ext cx="7632848" cy="4079832"/>
        </p:xfrm>
        <a:graphic>
          <a:graphicData uri="http://schemas.openxmlformats.org/drawingml/2006/table">
            <a:tbl>
              <a:tblPr/>
              <a:tblGrid>
                <a:gridCol w="703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9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8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8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20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4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3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68.107.281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-3.488.456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25.250.060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30.629.610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30.629.610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10.376.216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10.909.398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-3.869.026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-3.869.026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418411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64757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241291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703775"/>
              </p:ext>
            </p:extLst>
          </p:nvPr>
        </p:nvGraphicFramePr>
        <p:xfrm>
          <a:off x="611558" y="1844824"/>
          <a:ext cx="7725992" cy="4176468"/>
        </p:xfrm>
        <a:graphic>
          <a:graphicData uri="http://schemas.openxmlformats.org/drawingml/2006/table">
            <a:tbl>
              <a:tblPr/>
              <a:tblGrid>
                <a:gridCol w="811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1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9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9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83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83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31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0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221.155.577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74.933.577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193.961.578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194.256.818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295.240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66.817.587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23.976.756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23.986.951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4.970.920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2.399.501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2.399.501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3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3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3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6150400,0%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6150400,0%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805264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414719"/>
              </p:ext>
            </p:extLst>
          </p:nvPr>
        </p:nvGraphicFramePr>
        <p:xfrm>
          <a:off x="611559" y="2069114"/>
          <a:ext cx="7704855" cy="3376107"/>
        </p:xfrm>
        <a:graphic>
          <a:graphicData uri="http://schemas.openxmlformats.org/drawingml/2006/table">
            <a:tbl>
              <a:tblPr/>
              <a:tblGrid>
                <a:gridCol w="643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0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3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9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38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36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36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24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30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3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5" y="583236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8"/>
            <a:ext cx="7560841" cy="254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967097"/>
              </p:ext>
            </p:extLst>
          </p:nvPr>
        </p:nvGraphicFramePr>
        <p:xfrm>
          <a:off x="755575" y="1953695"/>
          <a:ext cx="7776865" cy="3878669"/>
        </p:xfrm>
        <a:graphic>
          <a:graphicData uri="http://schemas.openxmlformats.org/drawingml/2006/table">
            <a:tbl>
              <a:tblPr/>
              <a:tblGrid>
                <a:gridCol w="70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3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8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8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0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2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02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10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4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0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11.556.373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5.062.711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4.705.129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1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1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98953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4242" y="1283491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399549"/>
              </p:ext>
            </p:extLst>
          </p:nvPr>
        </p:nvGraphicFramePr>
        <p:xfrm>
          <a:off x="465893" y="1593219"/>
          <a:ext cx="8284222" cy="4644088"/>
        </p:xfrm>
        <a:graphic>
          <a:graphicData uri="http://schemas.openxmlformats.org/drawingml/2006/table">
            <a:tbl>
              <a:tblPr/>
              <a:tblGrid>
                <a:gridCol w="581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78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4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46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0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98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8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00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1.298.258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483.273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1.701.647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0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para Armas Biológicas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8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7021" y="6232298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112972"/>
              </p:ext>
            </p:extLst>
          </p:nvPr>
        </p:nvGraphicFramePr>
        <p:xfrm>
          <a:off x="611559" y="1810052"/>
          <a:ext cx="7920883" cy="4260214"/>
        </p:xfrm>
        <a:graphic>
          <a:graphicData uri="http://schemas.openxmlformats.org/drawingml/2006/table">
            <a:tbl>
              <a:tblPr/>
              <a:tblGrid>
                <a:gridCol w="64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0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5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5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78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5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95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47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2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2.505.764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834.521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1.130.818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1.130.818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9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1141080,0%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1141080,0%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601600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73057" y="1722612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560872"/>
              </p:ext>
            </p:extLst>
          </p:nvPr>
        </p:nvGraphicFramePr>
        <p:xfrm>
          <a:off x="506017" y="2029230"/>
          <a:ext cx="8210799" cy="3646431"/>
        </p:xfrm>
        <a:graphic>
          <a:graphicData uri="http://schemas.openxmlformats.org/drawingml/2006/table">
            <a:tbl>
              <a:tblPr/>
              <a:tblGrid>
                <a:gridCol w="687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9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1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2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52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5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45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84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7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4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1.931.396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2.990.751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2.990.751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957.719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356.071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8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8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1" y="623447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6600" y="1181108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09386"/>
              </p:ext>
            </p:extLst>
          </p:nvPr>
        </p:nvGraphicFramePr>
        <p:xfrm>
          <a:off x="466598" y="1505748"/>
          <a:ext cx="8220201" cy="4947597"/>
        </p:xfrm>
        <a:graphic>
          <a:graphicData uri="http://schemas.openxmlformats.org/drawingml/2006/table">
            <a:tbl>
              <a:tblPr/>
              <a:tblGrid>
                <a:gridCol w="798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3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9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7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61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29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759" marR="6759" marT="6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759" marR="6759" marT="67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5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3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144.852.998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125.883.210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125.883.210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39.555.116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4.738.317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637.362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263,7%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105.446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531.916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1.694.167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887.976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887.976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117.377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117.377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5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666.747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37.239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601.659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27.581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14.379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14.379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2.836.780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2.836.780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2.836.780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229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94.592.753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945927530,0%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22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94.592.753</a:t>
                      </a:r>
                    </a:p>
                  </a:txBody>
                  <a:tcPr marL="6759" marR="6759" marT="67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945927530,0%</a:t>
                      </a:r>
                    </a:p>
                  </a:txBody>
                  <a:tcPr marL="6759" marR="6759" marT="67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856" y="5932747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0471" y="1395761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289861"/>
              </p:ext>
            </p:extLst>
          </p:nvPr>
        </p:nvGraphicFramePr>
        <p:xfrm>
          <a:off x="560470" y="1690728"/>
          <a:ext cx="7994776" cy="4114537"/>
        </p:xfrm>
        <a:graphic>
          <a:graphicData uri="http://schemas.openxmlformats.org/drawingml/2006/table">
            <a:tbl>
              <a:tblPr/>
              <a:tblGrid>
                <a:gridCol w="677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1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16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39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26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26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33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0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436.699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222.926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1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39490,0%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39490,0%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32083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743552"/>
              </p:ext>
            </p:extLst>
          </p:nvPr>
        </p:nvGraphicFramePr>
        <p:xfrm>
          <a:off x="539551" y="1729386"/>
          <a:ext cx="8066780" cy="4377677"/>
        </p:xfrm>
        <a:graphic>
          <a:graphicData uri="http://schemas.openxmlformats.org/drawingml/2006/table">
            <a:tbl>
              <a:tblPr/>
              <a:tblGrid>
                <a:gridCol w="849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9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1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71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0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6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12.944.462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567.251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4.160.280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9.653.678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9.756.945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3.074.304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1.796.625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1.732.405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415.748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204.686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204.686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176.224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611.078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210.844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8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Asistencia a Víctimas - Ley N° 21.021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3965" y="5953709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075" y="1740288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740583"/>
              </p:ext>
            </p:extLst>
          </p:nvPr>
        </p:nvGraphicFramePr>
        <p:xfrm>
          <a:off x="565694" y="2276870"/>
          <a:ext cx="8032755" cy="3419640"/>
        </p:xfrm>
        <a:graphic>
          <a:graphicData uri="http://schemas.openxmlformats.org/drawingml/2006/table">
            <a:tbl>
              <a:tblPr/>
              <a:tblGrid>
                <a:gridCol w="604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59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7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76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53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11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1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78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5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2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3.687.558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1.108.814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3.022.051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982.987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7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2" y="546619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6679" y="723224"/>
            <a:ext cx="7488833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PROGRAMA: </a:t>
            </a:r>
            <a:r>
              <a:rPr lang="es-ES" sz="1600" b="1" dirty="0">
                <a:solidFill>
                  <a:prstClr val="black"/>
                </a:solidFill>
                <a:ea typeface="+mj-ea"/>
                <a:cs typeface="+mj-cs"/>
              </a:rPr>
              <a:t>ACADEMIA NACIONAL  DE ESTUDIOS POLITICOS Y ESTRATEGICOS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16679" y="1628800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461376"/>
              </p:ext>
            </p:extLst>
          </p:nvPr>
        </p:nvGraphicFramePr>
        <p:xfrm>
          <a:off x="827582" y="2085567"/>
          <a:ext cx="7488833" cy="2736301"/>
        </p:xfrm>
        <a:graphic>
          <a:graphicData uri="http://schemas.openxmlformats.org/drawingml/2006/table">
            <a:tbl>
              <a:tblPr/>
              <a:tblGrid>
                <a:gridCol w="563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5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6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16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0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60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918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38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282.089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834.765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264.339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7277" y="676226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2" y="1445346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611280"/>
              </p:ext>
            </p:extLst>
          </p:nvPr>
        </p:nvGraphicFramePr>
        <p:xfrm>
          <a:off x="817278" y="1744704"/>
          <a:ext cx="7488832" cy="4611652"/>
        </p:xfrm>
        <a:graphic>
          <a:graphicData uri="http://schemas.openxmlformats.org/drawingml/2006/table">
            <a:tbl>
              <a:tblPr/>
              <a:tblGrid>
                <a:gridCol w="660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3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0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58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48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79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91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2.425.002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212.829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1.019.106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6.009.311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6.009.311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2.048.578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4.208.364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1.752.185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560.808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1.800.947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296.393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911.766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8636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8064" y="6140326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2191" y="150222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054224"/>
              </p:ext>
            </p:extLst>
          </p:nvPr>
        </p:nvGraphicFramePr>
        <p:xfrm>
          <a:off x="408408" y="1790261"/>
          <a:ext cx="8229600" cy="4231026"/>
        </p:xfrm>
        <a:graphic>
          <a:graphicData uri="http://schemas.openxmlformats.org/drawingml/2006/table">
            <a:tbl>
              <a:tblPr/>
              <a:tblGrid>
                <a:gridCol w="641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7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11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11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8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6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90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5795605"/>
            <a:ext cx="7488832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7635434"/>
              </p:ext>
            </p:extLst>
          </p:nvPr>
        </p:nvGraphicFramePr>
        <p:xfrm>
          <a:off x="467544" y="1690800"/>
          <a:ext cx="8219256" cy="3754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485335"/>
              </p:ext>
            </p:extLst>
          </p:nvPr>
        </p:nvGraphicFramePr>
        <p:xfrm>
          <a:off x="532058" y="1754442"/>
          <a:ext cx="7704857" cy="3898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0745" y="5589240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414155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407342"/>
              </p:ext>
            </p:extLst>
          </p:nvPr>
        </p:nvGraphicFramePr>
        <p:xfrm>
          <a:off x="457200" y="1847324"/>
          <a:ext cx="8075239" cy="3669911"/>
        </p:xfrm>
        <a:graphic>
          <a:graphicData uri="http://schemas.openxmlformats.org/drawingml/2006/table">
            <a:tbl>
              <a:tblPr/>
              <a:tblGrid>
                <a:gridCol w="950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4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7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55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027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67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1.700.608.300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1.697.291.399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-3.316.901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635.120.856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1.278.339.078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1.278.801.614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434.815.709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267.158.009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264.195.862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-2.962.147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69.646.698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785.775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1.153.367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15.825.087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15.700.133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10.819.949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12.725.278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12.725.278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19.111.918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21.785.208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1.307.867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11.498.801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-3.570.312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113.777.063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6576" y="5250133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7441" y="1501893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964607"/>
              </p:ext>
            </p:extLst>
          </p:nvPr>
        </p:nvGraphicFramePr>
        <p:xfrm>
          <a:off x="457203" y="1976834"/>
          <a:ext cx="7931221" cy="3036339"/>
        </p:xfrm>
        <a:graphic>
          <a:graphicData uri="http://schemas.openxmlformats.org/drawingml/2006/table">
            <a:tbl>
              <a:tblPr/>
              <a:tblGrid>
                <a:gridCol w="733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3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1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81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378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98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7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1199" y="625977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1199" y="1449640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8C7F95D-FDE7-45D4-98C3-D73A6B6DFDCA}"/>
              </a:ext>
            </a:extLst>
          </p:cNvPr>
          <p:cNvGraphicFramePr>
            <a:graphicFrameLocks noGrp="1"/>
          </p:cNvGraphicFramePr>
          <p:nvPr/>
        </p:nvGraphicFramePr>
        <p:xfrm>
          <a:off x="1301750" y="2015331"/>
          <a:ext cx="6540500" cy="3971925"/>
        </p:xfrm>
        <a:graphic>
          <a:graphicData uri="http://schemas.openxmlformats.org/drawingml/2006/table">
            <a:tbl>
              <a:tblPr/>
              <a:tblGrid>
                <a:gridCol w="641048">
                  <a:extLst>
                    <a:ext uri="{9D8B030D-6E8A-4147-A177-3AD203B41FA5}">
                      <a16:colId xmlns:a16="http://schemas.microsoft.com/office/drawing/2014/main" val="262311557"/>
                    </a:ext>
                  </a:extLst>
                </a:gridCol>
                <a:gridCol w="299357">
                  <a:extLst>
                    <a:ext uri="{9D8B030D-6E8A-4147-A177-3AD203B41FA5}">
                      <a16:colId xmlns:a16="http://schemas.microsoft.com/office/drawing/2014/main" val="149551445"/>
                    </a:ext>
                  </a:extLst>
                </a:gridCol>
                <a:gridCol w="2273905">
                  <a:extLst>
                    <a:ext uri="{9D8B030D-6E8A-4147-A177-3AD203B41FA5}">
                      <a16:colId xmlns:a16="http://schemas.microsoft.com/office/drawing/2014/main" val="44409636"/>
                    </a:ext>
                  </a:extLst>
                </a:gridCol>
                <a:gridCol w="641048">
                  <a:extLst>
                    <a:ext uri="{9D8B030D-6E8A-4147-A177-3AD203B41FA5}">
                      <a16:colId xmlns:a16="http://schemas.microsoft.com/office/drawing/2014/main" val="174984606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90293547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18874203"/>
                    </a:ext>
                  </a:extLst>
                </a:gridCol>
                <a:gridCol w="665238">
                  <a:extLst>
                    <a:ext uri="{9D8B030D-6E8A-4147-A177-3AD203B41FA5}">
                      <a16:colId xmlns:a16="http://schemas.microsoft.com/office/drawing/2014/main" val="3300682244"/>
                    </a:ext>
                  </a:extLst>
                </a:gridCol>
                <a:gridCol w="665238">
                  <a:extLst>
                    <a:ext uri="{9D8B030D-6E8A-4147-A177-3AD203B41FA5}">
                      <a16:colId xmlns:a16="http://schemas.microsoft.com/office/drawing/2014/main" val="1021611792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71770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31239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550.080.932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190.580.185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58286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30.314.327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04092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414867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378.122.911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131.539.775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9179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105.830.339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2.181.083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0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68.107.281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-3.488.456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25.250.060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8164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221.155.577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74.933.577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7620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11.556.373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3292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1.298.258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461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8675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8001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144.852.998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07919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2710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12.944.462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567.251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4.160.280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0496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3.687.558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3974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Academia Nacional de Estudios Políticos y Estratégicos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531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2.425.002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706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593" y="6378807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5" y="1344483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693403"/>
              </p:ext>
            </p:extLst>
          </p:nvPr>
        </p:nvGraphicFramePr>
        <p:xfrm>
          <a:off x="457199" y="1916829"/>
          <a:ext cx="7859218" cy="4124842"/>
        </p:xfrm>
        <a:graphic>
          <a:graphicData uri="http://schemas.openxmlformats.org/drawingml/2006/table">
            <a:tbl>
              <a:tblPr/>
              <a:tblGrid>
                <a:gridCol w="88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29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35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77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77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09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42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04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9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7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550.080.932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190.580.185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494.959.747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494.990.061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168.839.046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51.032.641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51.080.070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13.958.116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192.084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192.084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3.337.866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3.337.866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3.069.303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4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7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0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4.417.322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44173220,0%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0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4.417.322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44173220,0%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095139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546812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04640"/>
              </p:ext>
            </p:extLst>
          </p:nvPr>
        </p:nvGraphicFramePr>
        <p:xfrm>
          <a:off x="580299" y="2204865"/>
          <a:ext cx="7860249" cy="3367818"/>
        </p:xfrm>
        <a:graphic>
          <a:graphicData uri="http://schemas.openxmlformats.org/drawingml/2006/table">
            <a:tbl>
              <a:tblPr/>
              <a:tblGrid>
                <a:gridCol w="668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5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82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47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47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42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4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4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4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5362</TotalTime>
  <Words>6026</Words>
  <Application>Microsoft Office PowerPoint</Application>
  <PresentationFormat>Presentación en pantalla (4:3)</PresentationFormat>
  <Paragraphs>3519</Paragraphs>
  <Slides>28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28</vt:i4>
      </vt:variant>
    </vt:vector>
  </HeadingPairs>
  <TitlesOfParts>
    <vt:vector size="32" baseType="lpstr">
      <vt:lpstr>Arial</vt:lpstr>
      <vt:lpstr>Calibri</vt:lpstr>
      <vt:lpstr>1_Tema de Office</vt:lpstr>
      <vt:lpstr>Tema de Office</vt:lpstr>
      <vt:lpstr>EJECUCIÓN PRESUPUESTARIA DE GASTOS ACUMULADA ABRIL DE 2021 PARTIDA 11: MINISTERIO DE DEFENSA NACIONAL</vt:lpstr>
      <vt:lpstr>EJECUCIÓN ACUMULADA DE GASTOS A ABRIL DE 2021  PARTIDA 11 MINISTERIO DE DEFENSA NACIONAL</vt:lpstr>
      <vt:lpstr>COMPORTAMIENTO DE LA EJECUCIÓN MENSUAL DE GASTOS A ABRIL DE 2021 PARTIDA 11 MINISTERIO DE DEFENSA NACIONAL</vt:lpstr>
      <vt:lpstr>COMPORTAMIENTO DE LA EJECUCIÓN ACUMULADA DE GASTOS A ABRIL DE 2021  PARTIDA 11 MINISTERIO DE DEFENSA NACIONAL</vt:lpstr>
      <vt:lpstr>EJECUCIÓN ACUMULADA DE GASTOS A ABRIL DE 2021  PARTIDA 11 MINISTERIO DE DEFENSA NACIONAL</vt:lpstr>
      <vt:lpstr>EJECUCIÓN ACUMULADA DE GASTOS A ABRIL DE 2021  PARTIDA 11 MINISTERIO DE DEFENSA NACIONAL</vt:lpstr>
      <vt:lpstr>EJECUCIÓN ACUMULADA DE GASTOS A ABRIL DE 2021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393</cp:revision>
  <cp:lastPrinted>2019-05-13T15:36:27Z</cp:lastPrinted>
  <dcterms:created xsi:type="dcterms:W3CDTF">2016-06-23T13:38:47Z</dcterms:created>
  <dcterms:modified xsi:type="dcterms:W3CDTF">2021-08-09T20:42:07Z</dcterms:modified>
</cp:coreProperties>
</file>