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256" r:id="rId2"/>
    <p:sldId id="314" r:id="rId3"/>
    <p:sldId id="313" r:id="rId4"/>
    <p:sldId id="300" r:id="rId5"/>
    <p:sldId id="264" r:id="rId6"/>
    <p:sldId id="263" r:id="rId7"/>
    <p:sldId id="321" r:id="rId8"/>
    <p:sldId id="265" r:id="rId9"/>
    <p:sldId id="318" r:id="rId10"/>
    <p:sldId id="271" r:id="rId11"/>
    <p:sldId id="273" r:id="rId12"/>
    <p:sldId id="274" r:id="rId13"/>
    <p:sldId id="315" r:id="rId14"/>
    <p:sldId id="316" r:id="rId15"/>
    <p:sldId id="317" r:id="rId16"/>
    <p:sldId id="276" r:id="rId17"/>
    <p:sldId id="304" r:id="rId18"/>
    <p:sldId id="277" r:id="rId19"/>
    <p:sldId id="278" r:id="rId20"/>
    <p:sldId id="305" r:id="rId21"/>
    <p:sldId id="272" r:id="rId22"/>
    <p:sldId id="280" r:id="rId23"/>
    <p:sldId id="281" r:id="rId24"/>
    <p:sldId id="282" r:id="rId25"/>
    <p:sldId id="302" r:id="rId26"/>
    <p:sldId id="306" r:id="rId27"/>
    <p:sldId id="320" r:id="rId28"/>
  </p:sldIdLst>
  <p:sldSz cx="9144000" cy="6858000" type="screen4x3"/>
  <p:notesSz cx="7102475" cy="93884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988" autoAdjust="0"/>
  </p:normalViewPr>
  <p:slideViewPr>
    <p:cSldViewPr>
      <p:cViewPr varScale="1">
        <p:scale>
          <a:sx n="105" d="100"/>
          <a:sy n="105" d="100"/>
        </p:scale>
        <p:origin x="174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2760" y="90"/>
      </p:cViewPr>
      <p:guideLst>
        <p:guide orient="horz" pos="2957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pradenaso\Desktop\2021\Ejecuci&#243;n\Planillas\07_2021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800" b="1" i="0" baseline="0" dirty="0">
                <a:effectLst/>
              </a:rPr>
              <a:t>Distribución Presupuesto Inicial por Subtítulos de </a:t>
            </a:r>
            <a:r>
              <a:rPr lang="en-US" sz="800" b="1" i="0" baseline="0" dirty="0" err="1">
                <a:effectLst/>
              </a:rPr>
              <a:t>Gasto</a:t>
            </a:r>
            <a:endParaRPr lang="es-CL" sz="1000" b="1" dirty="0">
              <a:effectLst/>
            </a:endParaRPr>
          </a:p>
        </c:rich>
      </c:tx>
      <c:layout>
        <c:manualLayout>
          <c:xMode val="edge"/>
          <c:yMode val="edge"/>
          <c:x val="0.19623361633786388"/>
          <c:y val="2.0592012244950903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9910785799662368E-2"/>
          <c:y val="0.15627472662887681"/>
          <c:w val="0.91469040708947147"/>
          <c:h val="0.50527555463314866"/>
        </c:manualLayout>
      </c:layout>
      <c:pie3DChart>
        <c:varyColors val="1"/>
        <c:ser>
          <c:idx val="0"/>
          <c:order val="0"/>
          <c:tx>
            <c:strRef>
              <c:f>'Partida 07'!$D$63</c:f>
              <c:strCache>
                <c:ptCount val="1"/>
                <c:pt idx="0">
                  <c:v>Presupuesto Inicial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EA3-4913-9948-1D826A5C8CE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EA3-4913-9948-1D826A5C8CE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EA3-4913-9948-1D826A5C8CE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EA3-4913-9948-1D826A5C8CE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DEA3-4913-9948-1D826A5C8CE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DEA3-4913-9948-1D826A5C8CEC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'Partida 07'!$C$64:$C$69</c:f>
              <c:strCache>
                <c:ptCount val="6"/>
                <c:pt idx="0">
                  <c:v>GASTOS EN PERSONAL                                                              </c:v>
                </c:pt>
                <c:pt idx="1">
                  <c:v>BIENES Y SERVICIOS DE CONSUMO                                                   </c:v>
                </c:pt>
                <c:pt idx="2">
                  <c:v>TRANSFERENCIAS CORRIENTES                                                       </c:v>
                </c:pt>
                <c:pt idx="3">
                  <c:v>ADQUISICIÓN DE ACTIVOS FINANCIEROS                                              </c:v>
                </c:pt>
                <c:pt idx="4">
                  <c:v>PRÉSTAMOS                                                                       </c:v>
                </c:pt>
                <c:pt idx="5">
                  <c:v>OTROS</c:v>
                </c:pt>
              </c:strCache>
            </c:strRef>
          </c:cat>
          <c:val>
            <c:numRef>
              <c:f>'Partida 07'!$D$64:$D$69</c:f>
              <c:numCache>
                <c:formatCode>#,##0</c:formatCode>
                <c:ptCount val="6"/>
                <c:pt idx="0">
                  <c:v>161495339</c:v>
                </c:pt>
                <c:pt idx="1">
                  <c:v>41325315</c:v>
                </c:pt>
                <c:pt idx="2">
                  <c:v>296953076</c:v>
                </c:pt>
                <c:pt idx="3">
                  <c:v>372318540</c:v>
                </c:pt>
                <c:pt idx="4">
                  <c:v>108447238</c:v>
                </c:pt>
                <c:pt idx="5">
                  <c:v>49309887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EA3-4913-9948-1D826A5C8CE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81069091715648"/>
          <c:y val="0.768326350425244"/>
          <c:w val="0.72882514098883178"/>
          <c:h val="0.2110816373298051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effectLst>
                <a:glow>
                  <a:schemeClr val="accent1">
                    <a:alpha val="40000"/>
                  </a:schemeClr>
                </a:glow>
              </a:effectLst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800" b="1" i="0" baseline="0" dirty="0">
                <a:effectLst/>
              </a:rPr>
              <a:t>Distribución Presupuesto Inicial por Capítulo</a:t>
            </a:r>
          </a:p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800" b="1" i="0" baseline="0" dirty="0">
                <a:effectLst/>
              </a:rPr>
              <a:t>(en millones de $)</a:t>
            </a:r>
            <a:endParaRPr lang="es-CL" sz="800" b="1" dirty="0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'Partida 07'!$J$63</c:f>
              <c:strCache>
                <c:ptCount val="1"/>
                <c:pt idx="0">
                  <c:v>Presupuesto Inicial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07'!$I$64:$I$78</c:f>
              <c:strCache>
                <c:ptCount val="15"/>
                <c:pt idx="0">
                  <c:v>Subs. Econ. y Emp. de Menor Tamaño</c:v>
                </c:pt>
                <c:pt idx="1">
                  <c:v>SERNAC</c:v>
                </c:pt>
                <c:pt idx="2">
                  <c:v>Subs. de Pesca y Acuicultura</c:v>
                </c:pt>
                <c:pt idx="3">
                  <c:v>Ser. Nac. Pesca y Acuicultura</c:v>
                </c:pt>
                <c:pt idx="4">
                  <c:v>CORFO</c:v>
                </c:pt>
                <c:pt idx="5">
                  <c:v>INE</c:v>
                </c:pt>
                <c:pt idx="6">
                  <c:v>FNE</c:v>
                </c:pt>
                <c:pt idx="7">
                  <c:v>SERNATUR</c:v>
                </c:pt>
                <c:pt idx="8">
                  <c:v>SERCOTEC</c:v>
                </c:pt>
                <c:pt idx="9">
                  <c:v>INNOVA</c:v>
                </c:pt>
                <c:pt idx="10">
                  <c:v>Ag. Prom. de la Inv. Ext.</c:v>
                </c:pt>
                <c:pt idx="11">
                  <c:v>INAPI</c:v>
                </c:pt>
                <c:pt idx="12">
                  <c:v>Subs. de Turismo</c:v>
                </c:pt>
                <c:pt idx="13">
                  <c:v>Super. Insol. y Reem.</c:v>
                </c:pt>
                <c:pt idx="14">
                  <c:v>Inst.Des.Sust.</c:v>
                </c:pt>
              </c:strCache>
            </c:strRef>
          </c:cat>
          <c:val>
            <c:numRef>
              <c:f>'Partida 07'!$J$64:$J$78</c:f>
              <c:numCache>
                <c:formatCode>#,##0</c:formatCode>
                <c:ptCount val="15"/>
                <c:pt idx="0">
                  <c:v>75880081000</c:v>
                </c:pt>
                <c:pt idx="1">
                  <c:v>14498823000</c:v>
                </c:pt>
                <c:pt idx="2">
                  <c:v>37540756000</c:v>
                </c:pt>
                <c:pt idx="3">
                  <c:v>33193882000</c:v>
                </c:pt>
                <c:pt idx="4">
                  <c:v>700058520000</c:v>
                </c:pt>
                <c:pt idx="5">
                  <c:v>58092878000</c:v>
                </c:pt>
                <c:pt idx="6">
                  <c:v>6833691000</c:v>
                </c:pt>
                <c:pt idx="7">
                  <c:v>27332824000</c:v>
                </c:pt>
                <c:pt idx="8">
                  <c:v>98967862000</c:v>
                </c:pt>
                <c:pt idx="9">
                  <c:v>30717840000</c:v>
                </c:pt>
                <c:pt idx="10">
                  <c:v>4386910000</c:v>
                </c:pt>
                <c:pt idx="11">
                  <c:v>6592367000</c:v>
                </c:pt>
                <c:pt idx="12">
                  <c:v>3653165000</c:v>
                </c:pt>
                <c:pt idx="13">
                  <c:v>6794115000</c:v>
                </c:pt>
                <c:pt idx="14">
                  <c:v>15654230000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B6-41C2-BD54-5B7FF860441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17665536"/>
        <c:axId val="217668224"/>
      </c:barChart>
      <c:catAx>
        <c:axId val="2176655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7668224"/>
        <c:crosses val="autoZero"/>
        <c:auto val="1"/>
        <c:lblAlgn val="ctr"/>
        <c:lblOffset val="100"/>
        <c:noMultiLvlLbl val="0"/>
      </c:catAx>
      <c:valAx>
        <c:axId val="217668224"/>
        <c:scaling>
          <c:orientation val="minMax"/>
          <c:max val="8500000000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7665536"/>
        <c:crosses val="autoZero"/>
        <c:crossBetween val="between"/>
        <c:majorUnit val="200000000000"/>
        <c:dispUnits>
          <c:builtInUnit val="million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200" b="1"/>
              <a:t>% Ejecución Mensual 2019- 2020 - 2021</a:t>
            </a:r>
          </a:p>
        </c:rich>
      </c:tx>
      <c:layout>
        <c:manualLayout>
          <c:xMode val="edge"/>
          <c:yMode val="edge"/>
          <c:x val="0.32193750000000004"/>
          <c:y val="3.952644885285378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'Partida 07'!$C$30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'Partida 07'!$D$30:$O$30</c:f>
              <c:numCache>
                <c:formatCode>0.0%</c:formatCode>
                <c:ptCount val="12"/>
                <c:pt idx="0">
                  <c:v>1.7686048817839351E-2</c:v>
                </c:pt>
                <c:pt idx="1">
                  <c:v>2.245392398554848E-2</c:v>
                </c:pt>
                <c:pt idx="2">
                  <c:v>0.15681747900600787</c:v>
                </c:pt>
                <c:pt idx="3">
                  <c:v>3.8597915452268323E-2</c:v>
                </c:pt>
                <c:pt idx="4">
                  <c:v>0.10765428212746232</c:v>
                </c:pt>
                <c:pt idx="5">
                  <c:v>6.893122036618804E-2</c:v>
                </c:pt>
                <c:pt idx="6">
                  <c:v>7.9228709230330027E-2</c:v>
                </c:pt>
                <c:pt idx="7">
                  <c:v>8.9561413546203852E-2</c:v>
                </c:pt>
                <c:pt idx="8">
                  <c:v>6.0370993227604614E-2</c:v>
                </c:pt>
                <c:pt idx="9">
                  <c:v>5.9775864795609632E-2</c:v>
                </c:pt>
                <c:pt idx="10">
                  <c:v>0.13161474838357734</c:v>
                </c:pt>
                <c:pt idx="11">
                  <c:v>0.22885797333274016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4A-4F7D-8223-8F6190204170}"/>
            </c:ext>
          </c:extLst>
        </c:ser>
        <c:ser>
          <c:idx val="0"/>
          <c:order val="1"/>
          <c:tx>
            <c:strRef>
              <c:f>'Partida 07'!$C$31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07'!$D$29:$O$29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07'!$D$31:$O$31</c:f>
              <c:numCache>
                <c:formatCode>0.0%</c:formatCode>
                <c:ptCount val="12"/>
                <c:pt idx="0">
                  <c:v>5.343508776818099E-2</c:v>
                </c:pt>
                <c:pt idx="1">
                  <c:v>2.7057996163340481E-2</c:v>
                </c:pt>
                <c:pt idx="2">
                  <c:v>0.15235308288122773</c:v>
                </c:pt>
                <c:pt idx="3">
                  <c:v>4.2453239627121026E-2</c:v>
                </c:pt>
                <c:pt idx="4">
                  <c:v>3.4799835350957584E-2</c:v>
                </c:pt>
                <c:pt idx="5">
                  <c:v>0.15212869766555864</c:v>
                </c:pt>
                <c:pt idx="6">
                  <c:v>3.6204952606490384E-2</c:v>
                </c:pt>
                <c:pt idx="7">
                  <c:v>4.276584554397931E-2</c:v>
                </c:pt>
                <c:pt idx="8">
                  <c:v>2.6632883940020551E-2</c:v>
                </c:pt>
                <c:pt idx="9">
                  <c:v>3.9325940347591855E-2</c:v>
                </c:pt>
                <c:pt idx="10">
                  <c:v>0.1042573551219656</c:v>
                </c:pt>
                <c:pt idx="11">
                  <c:v>0.10815099985296044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4A-4F7D-8223-8F6190204170}"/>
            </c:ext>
          </c:extLst>
        </c:ser>
        <c:ser>
          <c:idx val="1"/>
          <c:order val="2"/>
          <c:tx>
            <c:strRef>
              <c:f>'Partida 07'!$C$32</c:f>
              <c:strCache>
                <c:ptCount val="1"/>
                <c:pt idx="0">
                  <c:v>% Ejecución Ppto. Vigente 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3.853564547206165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74A-4F7D-8223-8F6190204170}"/>
                </c:ext>
              </c:extLst>
            </c:dLbl>
            <c:dLbl>
              <c:idx val="2"/>
              <c:layout>
                <c:manualLayout>
                  <c:x val="1.1560693641618497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74A-4F7D-8223-8F6190204170}"/>
                </c:ext>
              </c:extLst>
            </c:dLbl>
            <c:dLbl>
              <c:idx val="3"/>
              <c:layout>
                <c:manualLayout>
                  <c:x val="5.7803468208092483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74A-4F7D-8223-8F6190204170}"/>
                </c:ext>
              </c:extLst>
            </c:dLbl>
            <c:dLbl>
              <c:idx val="4"/>
              <c:layout>
                <c:manualLayout>
                  <c:x val="5.780346820809178E-3"/>
                  <c:y val="-1.2797987091777449E-1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74A-4F7D-8223-8F6190204170}"/>
                </c:ext>
              </c:extLst>
            </c:dLbl>
            <c:dLbl>
              <c:idx val="6"/>
              <c:layout>
                <c:manualLayout>
                  <c:x val="1.1560693641618427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74A-4F7D-8223-8F61902041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07'!$D$29:$O$29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07'!$D$32:$G$32</c:f>
              <c:numCache>
                <c:formatCode>0.0%</c:formatCode>
                <c:ptCount val="4"/>
                <c:pt idx="0">
                  <c:v>0.31097482378567626</c:v>
                </c:pt>
                <c:pt idx="1">
                  <c:v>2.2375806200088035E-2</c:v>
                </c:pt>
                <c:pt idx="2">
                  <c:v>3.448926083261776E-2</c:v>
                </c:pt>
                <c:pt idx="3">
                  <c:v>2.697048772252238E-2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74A-4F7D-8223-8F619020417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7630592"/>
        <c:axId val="217632128"/>
      </c:barChart>
      <c:catAx>
        <c:axId val="217630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6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7632128"/>
        <c:crosses val="autoZero"/>
        <c:auto val="1"/>
        <c:lblAlgn val="ctr"/>
        <c:lblOffset val="100"/>
        <c:noMultiLvlLbl val="0"/>
      </c:catAx>
      <c:valAx>
        <c:axId val="21763212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7630592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200"/>
              <a:t>% Ejecución Acumulada  2019 - 2020 - 2021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2"/>
          <c:order val="0"/>
          <c:tx>
            <c:strRef>
              <c:f>'Partida 07'!$C$23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val>
            <c:numRef>
              <c:f>'Partida 07'!$D$23:$O$23</c:f>
              <c:numCache>
                <c:formatCode>0.0%</c:formatCode>
                <c:ptCount val="12"/>
                <c:pt idx="0">
                  <c:v>1.7686048817839351E-2</c:v>
                </c:pt>
                <c:pt idx="1">
                  <c:v>4.0139972803387831E-2</c:v>
                </c:pt>
                <c:pt idx="2">
                  <c:v>0.19692216950731464</c:v>
                </c:pt>
                <c:pt idx="3">
                  <c:v>0.23552008495958299</c:v>
                </c:pt>
                <c:pt idx="4">
                  <c:v>0.3427156415841347</c:v>
                </c:pt>
                <c:pt idx="5">
                  <c:v>0.41126216900794221</c:v>
                </c:pt>
                <c:pt idx="6">
                  <c:v>0.48978649225469295</c:v>
                </c:pt>
                <c:pt idx="7">
                  <c:v>0.57432067706130874</c:v>
                </c:pt>
                <c:pt idx="8">
                  <c:v>0.63469167028891327</c:v>
                </c:pt>
                <c:pt idx="9">
                  <c:v>0.69446753508452297</c:v>
                </c:pt>
                <c:pt idx="10">
                  <c:v>0.82518779348353732</c:v>
                </c:pt>
                <c:pt idx="11">
                  <c:v>0.98241414608364475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497-4616-A5E5-14AF6A006766}"/>
            </c:ext>
          </c:extLst>
        </c:ser>
        <c:ser>
          <c:idx val="0"/>
          <c:order val="1"/>
          <c:tx>
            <c:strRef>
              <c:f>'Partida 07'!$C$24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'Partida 07'!$D$22:$O$22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07'!$D$24:$O$24</c:f>
              <c:numCache>
                <c:formatCode>0.0%</c:formatCode>
                <c:ptCount val="12"/>
                <c:pt idx="0">
                  <c:v>5.343508776818099E-2</c:v>
                </c:pt>
                <c:pt idx="1">
                  <c:v>7.9225966971116044E-2</c:v>
                </c:pt>
                <c:pt idx="2">
                  <c:v>0.23103597494450517</c:v>
                </c:pt>
                <c:pt idx="3">
                  <c:v>0.27518453696953971</c:v>
                </c:pt>
                <c:pt idx="4">
                  <c:v>0.32883996789305736</c:v>
                </c:pt>
                <c:pt idx="5">
                  <c:v>0.44968754254176829</c:v>
                </c:pt>
                <c:pt idx="6">
                  <c:v>0.48580950863996808</c:v>
                </c:pt>
                <c:pt idx="7">
                  <c:v>0.52848051787856343</c:v>
                </c:pt>
                <c:pt idx="8">
                  <c:v>0.34530043439167712</c:v>
                </c:pt>
                <c:pt idx="9">
                  <c:v>0.38435100829302654</c:v>
                </c:pt>
                <c:pt idx="10">
                  <c:v>0.48710993505464706</c:v>
                </c:pt>
                <c:pt idx="11">
                  <c:v>0.57901414755821423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497-4616-A5E5-14AF6A006766}"/>
            </c:ext>
          </c:extLst>
        </c:ser>
        <c:ser>
          <c:idx val="1"/>
          <c:order val="2"/>
          <c:tx>
            <c:strRef>
              <c:f>'Partida 07'!$C$25</c:f>
              <c:strCache>
                <c:ptCount val="1"/>
                <c:pt idx="0">
                  <c:v>% Ejecución Ppto. Vigente 2021</c:v>
                </c:pt>
              </c:strCache>
            </c:strRef>
          </c:tx>
          <c:marker>
            <c:symbol val="circle"/>
            <c:size val="5"/>
          </c:marker>
          <c:dLbls>
            <c:dLbl>
              <c:idx val="0"/>
              <c:layout>
                <c:manualLayout>
                  <c:x val="-6.0214879682095802E-2"/>
                  <c:y val="3.1496054313195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497-4616-A5E5-14AF6A006766}"/>
                </c:ext>
              </c:extLst>
            </c:dLbl>
            <c:dLbl>
              <c:idx val="1"/>
              <c:layout>
                <c:manualLayout>
                  <c:x val="-4.5677612836292042E-2"/>
                  <c:y val="-3.42119427157387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497-4616-A5E5-14AF6A006766}"/>
                </c:ext>
              </c:extLst>
            </c:dLbl>
            <c:dLbl>
              <c:idx val="2"/>
              <c:layout>
                <c:manualLayout>
                  <c:x val="-5.1906378223059116E-2"/>
                  <c:y val="-1.02635828147215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497-4616-A5E5-14AF6A006766}"/>
                </c:ext>
              </c:extLst>
            </c:dLbl>
            <c:dLbl>
              <c:idx val="3"/>
              <c:layout>
                <c:manualLayout>
                  <c:x val="-3.9448847449524968E-2"/>
                  <c:y val="-1.71059713578693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497-4616-A5E5-14AF6A006766}"/>
                </c:ext>
              </c:extLst>
            </c:dLbl>
            <c:dLbl>
              <c:idx val="4"/>
              <c:layout>
                <c:manualLayout>
                  <c:x val="-4.3613707165109108E-2"/>
                  <c:y val="-2.09973695421305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497-4616-A5E5-14AF6A006766}"/>
                </c:ext>
              </c:extLst>
            </c:dLbl>
            <c:dLbl>
              <c:idx val="5"/>
              <c:layout>
                <c:manualLayout>
                  <c:x val="-6.6458982346832896E-2"/>
                  <c:y val="-6.99912318071019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497-4616-A5E5-14AF6A006766}"/>
                </c:ext>
              </c:extLst>
            </c:dLbl>
            <c:dLbl>
              <c:idx val="6"/>
              <c:layout>
                <c:manualLayout>
                  <c:x val="-6.8535825545171333E-2"/>
                  <c:y val="-3.1496054313195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497-4616-A5E5-14AF6A006766}"/>
                </c:ext>
              </c:extLst>
            </c:dLbl>
            <c:dLbl>
              <c:idx val="7"/>
              <c:layout>
                <c:manualLayout>
                  <c:x val="-1.246105919003115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497-4616-A5E5-14AF6A006766}"/>
                </c:ext>
              </c:extLst>
            </c:dLbl>
            <c:dLbl>
              <c:idx val="8"/>
              <c:layout>
                <c:manualLayout>
                  <c:x val="-2.4922118380062305E-2"/>
                  <c:y val="1.39982463614203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497-4616-A5E5-14AF6A006766}"/>
                </c:ext>
              </c:extLst>
            </c:dLbl>
            <c:dLbl>
              <c:idx val="9"/>
              <c:layout>
                <c:manualLayout>
                  <c:x val="-3.9460020768431983E-2"/>
                  <c:y val="2.79964927228407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497-4616-A5E5-14AF6A006766}"/>
                </c:ext>
              </c:extLst>
            </c:dLbl>
            <c:dLbl>
              <c:idx val="10"/>
              <c:layout>
                <c:manualLayout>
                  <c:x val="-2.4922118380062305E-2"/>
                  <c:y val="2.09973695421305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497-4616-A5E5-14AF6A0067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7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'Partida 07'!$D$25:$G$25</c:f>
              <c:numCache>
                <c:formatCode>0.0%</c:formatCode>
                <c:ptCount val="4"/>
                <c:pt idx="0">
                  <c:v>0.31097482378567626</c:v>
                </c:pt>
                <c:pt idx="1">
                  <c:v>0.32165297618665323</c:v>
                </c:pt>
                <c:pt idx="2">
                  <c:v>0.34794846852664646</c:v>
                </c:pt>
                <c:pt idx="3">
                  <c:v>0.37491895624916888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F497-4616-A5E5-14AF6A0067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6580480"/>
        <c:axId val="216582016"/>
      </c:lineChart>
      <c:catAx>
        <c:axId val="216580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04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6582016"/>
        <c:crosses val="autoZero"/>
        <c:auto val="1"/>
        <c:lblAlgn val="ctr"/>
        <c:lblOffset val="100"/>
        <c:noMultiLvlLbl val="0"/>
      </c:catAx>
      <c:valAx>
        <c:axId val="21658201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658048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06-06-2021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06-06-2021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4" tIns="46566" rIns="93134" bIns="46566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3134" tIns="46566" rIns="93134" bIns="46566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38513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16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14630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7604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A67D08-3D11-4B0F-A15F-9F52EB68D63D}" type="datetime1">
              <a:rPr lang="es-CL" smtClean="0"/>
              <a:t>06-06-2021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843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78813F-3287-4428-A15C-12A23CF4CFA4}" type="datetime1">
              <a:rPr lang="es-CL" smtClean="0"/>
              <a:t>06-06-2021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33526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3628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C7CA73-43A2-4A16-A5CB-3D4B44330E0D}" type="datetime1">
              <a:rPr lang="es-CL" smtClean="0"/>
              <a:t>06-06-2021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05391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BAF36A-EDE5-4FA8-84EC-3AA788C97240}" type="datetime1">
              <a:rPr lang="es-CL" smtClean="0"/>
              <a:t>06-06-2021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19049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2D39C1-1D08-4F24-AE34-397A80400841}" type="datetime1">
              <a:rPr lang="es-CL" smtClean="0"/>
              <a:t>06-06-2021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11526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A55497-5A8F-46E9-977B-DA4B0E8E00C9}" type="datetime1">
              <a:rPr lang="es-CL" smtClean="0"/>
              <a:t>06-06-2021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06299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9ED8E3-6EAB-4093-9165-930AB8B37E7F}" type="datetime1">
              <a:rPr lang="es-CL" smtClean="0"/>
              <a:t>06-06-2021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78064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0437570-0FE3-4267-B1AE-9E8F529BA4FA}" type="datetime1">
              <a:rPr lang="es-CL" smtClean="0"/>
              <a:t>06-06-2021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36156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59995C-6C5E-4774-930D-FE8EA32FE7EF}" type="datetime1">
              <a:rPr lang="es-CL" smtClean="0"/>
              <a:t>06-06-2021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05903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08C7A60-81BC-40FA-8F4A-BA8BB4E7CF49}"/>
              </a:ext>
            </a:extLst>
          </p:cNvPr>
          <p:cNvPicPr>
            <a:picLocks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04000" y="136800"/>
            <a:ext cx="1951200" cy="5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469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idx="4294967295"/>
          </p:nvPr>
        </p:nvSpPr>
        <p:spPr>
          <a:xfrm>
            <a:off x="539552" y="1844824"/>
            <a:ext cx="8064896" cy="201622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solidFill>
                  <a:prstClr val="black"/>
                </a:solidFill>
              </a:rPr>
              <a:t>EJECUCIÓN ACUMULADA DE GASTOS PRESUPUESTARIOS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AL MES DE ABRIL DE 2021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PARTIDA 07: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latin typeface="+mn-lt"/>
              </a:rPr>
              <a:t>MINISTERIO DE ECONOMÍA, FOMENTO Y TURISMO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Valparaíso, mayo 2021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 idx="4294967295"/>
          </p:nvPr>
        </p:nvSpPr>
        <p:spPr>
          <a:xfrm>
            <a:off x="528265" y="826586"/>
            <a:ext cx="8031397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02. PROGRAMA 01: SERVICIO NACIONAL DEL CONSUMIDOR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C8188822-E101-4A1B-8DDC-2B3180450A5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12230" y="1437293"/>
            <a:ext cx="8031397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66DC585-AA53-4718-BAE0-282EA21D24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6659365"/>
              </p:ext>
            </p:extLst>
          </p:nvPr>
        </p:nvGraphicFramePr>
        <p:xfrm>
          <a:off x="528265" y="1802418"/>
          <a:ext cx="8015362" cy="2838581"/>
        </p:xfrm>
        <a:graphic>
          <a:graphicData uri="http://schemas.openxmlformats.org/drawingml/2006/table">
            <a:tbl>
              <a:tblPr/>
              <a:tblGrid>
                <a:gridCol w="268612">
                  <a:extLst>
                    <a:ext uri="{9D8B030D-6E8A-4147-A177-3AD203B41FA5}">
                      <a16:colId xmlns:a16="http://schemas.microsoft.com/office/drawing/2014/main" val="694781672"/>
                    </a:ext>
                  </a:extLst>
                </a:gridCol>
                <a:gridCol w="268612">
                  <a:extLst>
                    <a:ext uri="{9D8B030D-6E8A-4147-A177-3AD203B41FA5}">
                      <a16:colId xmlns:a16="http://schemas.microsoft.com/office/drawing/2014/main" val="3073738012"/>
                    </a:ext>
                  </a:extLst>
                </a:gridCol>
                <a:gridCol w="268612">
                  <a:extLst>
                    <a:ext uri="{9D8B030D-6E8A-4147-A177-3AD203B41FA5}">
                      <a16:colId xmlns:a16="http://schemas.microsoft.com/office/drawing/2014/main" val="1287676793"/>
                    </a:ext>
                  </a:extLst>
                </a:gridCol>
                <a:gridCol w="3029935">
                  <a:extLst>
                    <a:ext uri="{9D8B030D-6E8A-4147-A177-3AD203B41FA5}">
                      <a16:colId xmlns:a16="http://schemas.microsoft.com/office/drawing/2014/main" val="2645077645"/>
                    </a:ext>
                  </a:extLst>
                </a:gridCol>
                <a:gridCol w="719878">
                  <a:extLst>
                    <a:ext uri="{9D8B030D-6E8A-4147-A177-3AD203B41FA5}">
                      <a16:colId xmlns:a16="http://schemas.microsoft.com/office/drawing/2014/main" val="215470045"/>
                    </a:ext>
                  </a:extLst>
                </a:gridCol>
                <a:gridCol w="719878">
                  <a:extLst>
                    <a:ext uri="{9D8B030D-6E8A-4147-A177-3AD203B41FA5}">
                      <a16:colId xmlns:a16="http://schemas.microsoft.com/office/drawing/2014/main" val="241142375"/>
                    </a:ext>
                  </a:extLst>
                </a:gridCol>
                <a:gridCol w="719878">
                  <a:extLst>
                    <a:ext uri="{9D8B030D-6E8A-4147-A177-3AD203B41FA5}">
                      <a16:colId xmlns:a16="http://schemas.microsoft.com/office/drawing/2014/main" val="3298223692"/>
                    </a:ext>
                  </a:extLst>
                </a:gridCol>
                <a:gridCol w="719878">
                  <a:extLst>
                    <a:ext uri="{9D8B030D-6E8A-4147-A177-3AD203B41FA5}">
                      <a16:colId xmlns:a16="http://schemas.microsoft.com/office/drawing/2014/main" val="3844875205"/>
                    </a:ext>
                  </a:extLst>
                </a:gridCol>
                <a:gridCol w="655412">
                  <a:extLst>
                    <a:ext uri="{9D8B030D-6E8A-4147-A177-3AD203B41FA5}">
                      <a16:colId xmlns:a16="http://schemas.microsoft.com/office/drawing/2014/main" val="2095889508"/>
                    </a:ext>
                  </a:extLst>
                </a:gridCol>
                <a:gridCol w="644667">
                  <a:extLst>
                    <a:ext uri="{9D8B030D-6E8A-4147-A177-3AD203B41FA5}">
                      <a16:colId xmlns:a16="http://schemas.microsoft.com/office/drawing/2014/main" val="1005044704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7370633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2401140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14.498.823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14.498.823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4.958.824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95753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10.770.857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10.770.857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3.567.971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24833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2.712.380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2.712.380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651.807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62067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8449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3928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879.849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879.849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8012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503.960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503.960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20569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Concursable Aplicación Ley N°19.955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503.960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503.960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3271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158.910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158.910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27546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Economía y Empresas de Menor Tamaño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47.312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47.312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855581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y Administración General -Ministerio de Justicia y Derechos Humanos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111.598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111.598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79824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216.979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216.979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83499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Educación Financiera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216.979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216.979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54778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135.727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135.727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18.708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83933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135.727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135.727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18.708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65813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707.710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3639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707.710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60112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1125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 idx="4294967295"/>
          </p:nvPr>
        </p:nvSpPr>
        <p:spPr>
          <a:xfrm>
            <a:off x="554199" y="738971"/>
            <a:ext cx="8008753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03. PROGRAMA 01: SUBSECRETARÍA DE PESCA Y ACUICULTURA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0FFDB30E-1F9A-4E51-88F6-6CF9E3EB0F0B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54199" y="1382774"/>
            <a:ext cx="8058248" cy="383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B4863AF-A506-4D9E-B067-82F7143BBF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2232312"/>
              </p:ext>
            </p:extLst>
          </p:nvPr>
        </p:nvGraphicFramePr>
        <p:xfrm>
          <a:off x="557858" y="1766106"/>
          <a:ext cx="8005094" cy="4351331"/>
        </p:xfrm>
        <a:graphic>
          <a:graphicData uri="http://schemas.openxmlformats.org/drawingml/2006/table">
            <a:tbl>
              <a:tblPr/>
              <a:tblGrid>
                <a:gridCol w="268267">
                  <a:extLst>
                    <a:ext uri="{9D8B030D-6E8A-4147-A177-3AD203B41FA5}">
                      <a16:colId xmlns:a16="http://schemas.microsoft.com/office/drawing/2014/main" val="2759858577"/>
                    </a:ext>
                  </a:extLst>
                </a:gridCol>
                <a:gridCol w="268267">
                  <a:extLst>
                    <a:ext uri="{9D8B030D-6E8A-4147-A177-3AD203B41FA5}">
                      <a16:colId xmlns:a16="http://schemas.microsoft.com/office/drawing/2014/main" val="7179429"/>
                    </a:ext>
                  </a:extLst>
                </a:gridCol>
                <a:gridCol w="268267">
                  <a:extLst>
                    <a:ext uri="{9D8B030D-6E8A-4147-A177-3AD203B41FA5}">
                      <a16:colId xmlns:a16="http://schemas.microsoft.com/office/drawing/2014/main" val="1723271556"/>
                    </a:ext>
                  </a:extLst>
                </a:gridCol>
                <a:gridCol w="3026055">
                  <a:extLst>
                    <a:ext uri="{9D8B030D-6E8A-4147-A177-3AD203B41FA5}">
                      <a16:colId xmlns:a16="http://schemas.microsoft.com/office/drawing/2014/main" val="4292389971"/>
                    </a:ext>
                  </a:extLst>
                </a:gridCol>
                <a:gridCol w="718956">
                  <a:extLst>
                    <a:ext uri="{9D8B030D-6E8A-4147-A177-3AD203B41FA5}">
                      <a16:colId xmlns:a16="http://schemas.microsoft.com/office/drawing/2014/main" val="2678096867"/>
                    </a:ext>
                  </a:extLst>
                </a:gridCol>
                <a:gridCol w="718956">
                  <a:extLst>
                    <a:ext uri="{9D8B030D-6E8A-4147-A177-3AD203B41FA5}">
                      <a16:colId xmlns:a16="http://schemas.microsoft.com/office/drawing/2014/main" val="1358521495"/>
                    </a:ext>
                  </a:extLst>
                </a:gridCol>
                <a:gridCol w="718956">
                  <a:extLst>
                    <a:ext uri="{9D8B030D-6E8A-4147-A177-3AD203B41FA5}">
                      <a16:colId xmlns:a16="http://schemas.microsoft.com/office/drawing/2014/main" val="3190824752"/>
                    </a:ext>
                  </a:extLst>
                </a:gridCol>
                <a:gridCol w="718956">
                  <a:extLst>
                    <a:ext uri="{9D8B030D-6E8A-4147-A177-3AD203B41FA5}">
                      <a16:colId xmlns:a16="http://schemas.microsoft.com/office/drawing/2014/main" val="3574874987"/>
                    </a:ext>
                  </a:extLst>
                </a:gridCol>
                <a:gridCol w="654573">
                  <a:extLst>
                    <a:ext uri="{9D8B030D-6E8A-4147-A177-3AD203B41FA5}">
                      <a16:colId xmlns:a16="http://schemas.microsoft.com/office/drawing/2014/main" val="3500543461"/>
                    </a:ext>
                  </a:extLst>
                </a:gridCol>
                <a:gridCol w="643841">
                  <a:extLst>
                    <a:ext uri="{9D8B030D-6E8A-4147-A177-3AD203B41FA5}">
                      <a16:colId xmlns:a16="http://schemas.microsoft.com/office/drawing/2014/main" val="1060420535"/>
                    </a:ext>
                  </a:extLst>
                </a:gridCol>
              </a:tblGrid>
              <a:tr h="11941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464" marR="7464" marT="7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464" marR="7464" marT="7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9211154"/>
                  </a:ext>
                </a:extLst>
              </a:tr>
              <a:tr h="36572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8450390"/>
                  </a:ext>
                </a:extLst>
              </a:tr>
              <a:tr h="156738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37.540.756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37.540.756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11.402.894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30,4%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30,4%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2319658"/>
                  </a:ext>
                </a:extLst>
              </a:tr>
              <a:tr h="1194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6.385.055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6.385.055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2.030.418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31,8%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31,8%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8696747"/>
                  </a:ext>
                </a:extLst>
              </a:tr>
              <a:tr h="1194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2.285.491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2.285.491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527.318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23,1%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23,1%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2363845"/>
                  </a:ext>
                </a:extLst>
              </a:tr>
              <a:tr h="1194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24.244.580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24.244.580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7.269.744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029739"/>
                  </a:ext>
                </a:extLst>
              </a:tr>
              <a:tr h="1194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2.835.426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2.835.426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871.910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30,8%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30,8%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9434287"/>
                  </a:ext>
                </a:extLst>
              </a:tr>
              <a:tr h="1194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Apoyo a  Actividades Pesca Artesanal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17.094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17.094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951896"/>
                  </a:ext>
                </a:extLst>
              </a:tr>
              <a:tr h="1194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Apoyo Operacional Plataforma Científica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2.433.667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2.433.667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851.784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924585"/>
                  </a:ext>
                </a:extLst>
              </a:tr>
              <a:tr h="2388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284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Cumplimiento Art. 173 del Decreto N° 430, de 1992, Ministerio de Economía, Fomento y Turismo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384.665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384.665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19.776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6644361"/>
                  </a:ext>
                </a:extLst>
              </a:tr>
              <a:tr h="1194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17.779.291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17.779.291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6.097.437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34,3%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34,3%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054915"/>
                  </a:ext>
                </a:extLst>
              </a:tr>
              <a:tr h="1194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Economia y Empresas de Menor Tamaño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17.779.291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17.779.291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6.097.437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34,3%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34,3%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1275763"/>
                  </a:ext>
                </a:extLst>
              </a:tr>
              <a:tr h="1194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3.455.493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3.455.493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152.901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2958130"/>
                  </a:ext>
                </a:extLst>
              </a:tr>
              <a:tr h="2388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Cumplimiento Art. 173 del Decreto N° 430, de 1992, Ministerio de Economía, Fomento y Turismo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559.103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559.103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18.000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2115149"/>
                  </a:ext>
                </a:extLst>
              </a:tr>
              <a:tr h="1194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Investigación Pesquera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2.806.818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2.806.818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130.910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4366447"/>
                  </a:ext>
                </a:extLst>
              </a:tr>
              <a:tr h="1194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501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Comités Científicos Técnicos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89.572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89.572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3.991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666885"/>
                  </a:ext>
                </a:extLst>
              </a:tr>
              <a:tr h="1194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174.370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174.370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147.496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84,6%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84,6%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215664"/>
                  </a:ext>
                </a:extLst>
              </a:tr>
              <a:tr h="2388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Organización Regional de Ordenamiento Pesquero del Pacífico Sur (OROP-PS)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72.966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72.966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68.492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93,9%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93,9%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85128"/>
                  </a:ext>
                </a:extLst>
              </a:tr>
              <a:tr h="1194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Acuerdo para la Conservación de Albatros y Petreles (ACAP)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21.273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21.273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658438"/>
                  </a:ext>
                </a:extLst>
              </a:tr>
              <a:tr h="2388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Comisión para la Conservación de Recursos Vivos Marinos Antárticos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74.005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74.005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73.260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468670"/>
                  </a:ext>
                </a:extLst>
              </a:tr>
              <a:tr h="2388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Convención Interamericana Protección y Conservación de las Tortugas Marinas (CIT)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6.126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6.126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5.744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93,8%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93,8%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6078014"/>
                  </a:ext>
                </a:extLst>
              </a:tr>
              <a:tr h="1194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4.625.630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4.625.630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14.415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2136566"/>
                  </a:ext>
                </a:extLst>
              </a:tr>
              <a:tr h="1194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4.453.836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4.453.836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6779069"/>
                  </a:ext>
                </a:extLst>
              </a:tr>
              <a:tr h="1194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3.681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3.681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5370884"/>
                  </a:ext>
                </a:extLst>
              </a:tr>
              <a:tr h="1194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12.270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12.270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5485572"/>
                  </a:ext>
                </a:extLst>
              </a:tr>
              <a:tr h="1194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9.314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9.314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0953648"/>
                  </a:ext>
                </a:extLst>
              </a:tr>
              <a:tr h="1268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146.529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146.529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14.415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3233383"/>
                  </a:ext>
                </a:extLst>
              </a:tr>
              <a:tr h="1194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1.560.999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373683"/>
                  </a:ext>
                </a:extLst>
              </a:tr>
              <a:tr h="1194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1.560.999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69788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1897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66350" y="739434"/>
            <a:ext cx="8058786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04. PROGRAMA 01: SERVICIO NACIONAL DE PESCA Y ACUICULTURA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55C5D257-0F3A-4436-B3EB-987B02F22EEF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66350" y="1412776"/>
            <a:ext cx="8058786" cy="2393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799B009-9A9C-4FEB-A3F1-E9F31D4FB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7042359"/>
              </p:ext>
            </p:extLst>
          </p:nvPr>
        </p:nvGraphicFramePr>
        <p:xfrm>
          <a:off x="566349" y="1734340"/>
          <a:ext cx="8058785" cy="1842529"/>
        </p:xfrm>
        <a:graphic>
          <a:graphicData uri="http://schemas.openxmlformats.org/drawingml/2006/table">
            <a:tbl>
              <a:tblPr/>
              <a:tblGrid>
                <a:gridCol w="270067">
                  <a:extLst>
                    <a:ext uri="{9D8B030D-6E8A-4147-A177-3AD203B41FA5}">
                      <a16:colId xmlns:a16="http://schemas.microsoft.com/office/drawing/2014/main" val="1292308417"/>
                    </a:ext>
                  </a:extLst>
                </a:gridCol>
                <a:gridCol w="270067">
                  <a:extLst>
                    <a:ext uri="{9D8B030D-6E8A-4147-A177-3AD203B41FA5}">
                      <a16:colId xmlns:a16="http://schemas.microsoft.com/office/drawing/2014/main" val="1232671020"/>
                    </a:ext>
                  </a:extLst>
                </a:gridCol>
                <a:gridCol w="270067">
                  <a:extLst>
                    <a:ext uri="{9D8B030D-6E8A-4147-A177-3AD203B41FA5}">
                      <a16:colId xmlns:a16="http://schemas.microsoft.com/office/drawing/2014/main" val="110511098"/>
                    </a:ext>
                  </a:extLst>
                </a:gridCol>
                <a:gridCol w="3046350">
                  <a:extLst>
                    <a:ext uri="{9D8B030D-6E8A-4147-A177-3AD203B41FA5}">
                      <a16:colId xmlns:a16="http://schemas.microsoft.com/office/drawing/2014/main" val="3347111883"/>
                    </a:ext>
                  </a:extLst>
                </a:gridCol>
                <a:gridCol w="723778">
                  <a:extLst>
                    <a:ext uri="{9D8B030D-6E8A-4147-A177-3AD203B41FA5}">
                      <a16:colId xmlns:a16="http://schemas.microsoft.com/office/drawing/2014/main" val="2751457190"/>
                    </a:ext>
                  </a:extLst>
                </a:gridCol>
                <a:gridCol w="723778">
                  <a:extLst>
                    <a:ext uri="{9D8B030D-6E8A-4147-A177-3AD203B41FA5}">
                      <a16:colId xmlns:a16="http://schemas.microsoft.com/office/drawing/2014/main" val="3723453805"/>
                    </a:ext>
                  </a:extLst>
                </a:gridCol>
                <a:gridCol w="723778">
                  <a:extLst>
                    <a:ext uri="{9D8B030D-6E8A-4147-A177-3AD203B41FA5}">
                      <a16:colId xmlns:a16="http://schemas.microsoft.com/office/drawing/2014/main" val="1452043852"/>
                    </a:ext>
                  </a:extLst>
                </a:gridCol>
                <a:gridCol w="723778">
                  <a:extLst>
                    <a:ext uri="{9D8B030D-6E8A-4147-A177-3AD203B41FA5}">
                      <a16:colId xmlns:a16="http://schemas.microsoft.com/office/drawing/2014/main" val="3399565937"/>
                    </a:ext>
                  </a:extLst>
                </a:gridCol>
                <a:gridCol w="658962">
                  <a:extLst>
                    <a:ext uri="{9D8B030D-6E8A-4147-A177-3AD203B41FA5}">
                      <a16:colId xmlns:a16="http://schemas.microsoft.com/office/drawing/2014/main" val="755330598"/>
                    </a:ext>
                  </a:extLst>
                </a:gridCol>
                <a:gridCol w="648160">
                  <a:extLst>
                    <a:ext uri="{9D8B030D-6E8A-4147-A177-3AD203B41FA5}">
                      <a16:colId xmlns:a16="http://schemas.microsoft.com/office/drawing/2014/main" val="2613493084"/>
                    </a:ext>
                  </a:extLst>
                </a:gridCol>
              </a:tblGrid>
              <a:tr h="12817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7443940"/>
                  </a:ext>
                </a:extLst>
              </a:tr>
              <a:tr h="39253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2607100"/>
                  </a:ext>
                </a:extLst>
              </a:tr>
              <a:tr h="168231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33.193.882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33.193.882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10.857.024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8790405"/>
                  </a:ext>
                </a:extLst>
              </a:tr>
              <a:tr h="1281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26.997.855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26.997.855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8.684.835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513933"/>
                  </a:ext>
                </a:extLst>
              </a:tr>
              <a:tr h="1281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6.136.791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6.136.791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1.661.626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03747"/>
                  </a:ext>
                </a:extLst>
              </a:tr>
              <a:tr h="1281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9795428"/>
                  </a:ext>
                </a:extLst>
              </a:tr>
              <a:tr h="1281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2272458"/>
                  </a:ext>
                </a:extLst>
              </a:tr>
              <a:tr h="1281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59.226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59.226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7813279"/>
                  </a:ext>
                </a:extLst>
              </a:tr>
              <a:tr h="1281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59.226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59.226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2499537"/>
                  </a:ext>
                </a:extLst>
              </a:tr>
              <a:tr h="1281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 SICEX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59.226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59.226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8644390"/>
                  </a:ext>
                </a:extLst>
              </a:tr>
              <a:tr h="1281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494.531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0074834"/>
                  </a:ext>
                </a:extLst>
              </a:tr>
              <a:tr h="1281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494.531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56216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6194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 idx="4294967295"/>
          </p:nvPr>
        </p:nvSpPr>
        <p:spPr>
          <a:xfrm>
            <a:off x="518819" y="660601"/>
            <a:ext cx="808562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06. PROGRAMA 01: CORPORACIÓN DE FOMENTO DE LA PRODUCCIÓN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16131DD8-B003-46A5-893B-1E7242CCD49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57200" y="6211633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18819" y="1275830"/>
            <a:ext cx="8210798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…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1 de 3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6E8A898-2D74-4694-BCE3-91EB45B52E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5750718"/>
              </p:ext>
            </p:extLst>
          </p:nvPr>
        </p:nvGraphicFramePr>
        <p:xfrm>
          <a:off x="518819" y="1636395"/>
          <a:ext cx="8044158" cy="4360473"/>
        </p:xfrm>
        <a:graphic>
          <a:graphicData uri="http://schemas.openxmlformats.org/drawingml/2006/table">
            <a:tbl>
              <a:tblPr/>
              <a:tblGrid>
                <a:gridCol w="269576">
                  <a:extLst>
                    <a:ext uri="{9D8B030D-6E8A-4147-A177-3AD203B41FA5}">
                      <a16:colId xmlns:a16="http://schemas.microsoft.com/office/drawing/2014/main" val="3518103436"/>
                    </a:ext>
                  </a:extLst>
                </a:gridCol>
                <a:gridCol w="269576">
                  <a:extLst>
                    <a:ext uri="{9D8B030D-6E8A-4147-A177-3AD203B41FA5}">
                      <a16:colId xmlns:a16="http://schemas.microsoft.com/office/drawing/2014/main" val="4222713712"/>
                    </a:ext>
                  </a:extLst>
                </a:gridCol>
                <a:gridCol w="269576">
                  <a:extLst>
                    <a:ext uri="{9D8B030D-6E8A-4147-A177-3AD203B41FA5}">
                      <a16:colId xmlns:a16="http://schemas.microsoft.com/office/drawing/2014/main" val="1077387804"/>
                    </a:ext>
                  </a:extLst>
                </a:gridCol>
                <a:gridCol w="3040821">
                  <a:extLst>
                    <a:ext uri="{9D8B030D-6E8A-4147-A177-3AD203B41FA5}">
                      <a16:colId xmlns:a16="http://schemas.microsoft.com/office/drawing/2014/main" val="1688416617"/>
                    </a:ext>
                  </a:extLst>
                </a:gridCol>
                <a:gridCol w="722465">
                  <a:extLst>
                    <a:ext uri="{9D8B030D-6E8A-4147-A177-3AD203B41FA5}">
                      <a16:colId xmlns:a16="http://schemas.microsoft.com/office/drawing/2014/main" val="1617414722"/>
                    </a:ext>
                  </a:extLst>
                </a:gridCol>
                <a:gridCol w="722465">
                  <a:extLst>
                    <a:ext uri="{9D8B030D-6E8A-4147-A177-3AD203B41FA5}">
                      <a16:colId xmlns:a16="http://schemas.microsoft.com/office/drawing/2014/main" val="653696971"/>
                    </a:ext>
                  </a:extLst>
                </a:gridCol>
                <a:gridCol w="722465">
                  <a:extLst>
                    <a:ext uri="{9D8B030D-6E8A-4147-A177-3AD203B41FA5}">
                      <a16:colId xmlns:a16="http://schemas.microsoft.com/office/drawing/2014/main" val="111087555"/>
                    </a:ext>
                  </a:extLst>
                </a:gridCol>
                <a:gridCol w="722465">
                  <a:extLst>
                    <a:ext uri="{9D8B030D-6E8A-4147-A177-3AD203B41FA5}">
                      <a16:colId xmlns:a16="http://schemas.microsoft.com/office/drawing/2014/main" val="2285353625"/>
                    </a:ext>
                  </a:extLst>
                </a:gridCol>
                <a:gridCol w="657766">
                  <a:extLst>
                    <a:ext uri="{9D8B030D-6E8A-4147-A177-3AD203B41FA5}">
                      <a16:colId xmlns:a16="http://schemas.microsoft.com/office/drawing/2014/main" val="1055658294"/>
                    </a:ext>
                  </a:extLst>
                </a:gridCol>
                <a:gridCol w="646983">
                  <a:extLst>
                    <a:ext uri="{9D8B030D-6E8A-4147-A177-3AD203B41FA5}">
                      <a16:colId xmlns:a16="http://schemas.microsoft.com/office/drawing/2014/main" val="2761155905"/>
                    </a:ext>
                  </a:extLst>
                </a:gridCol>
              </a:tblGrid>
              <a:tr h="11411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6868259"/>
                  </a:ext>
                </a:extLst>
              </a:tr>
              <a:tr h="34865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6252516"/>
                  </a:ext>
                </a:extLst>
              </a:tr>
              <a:tr h="13510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700.058.520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1.165.513.435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465.454.915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495.788.536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70,8%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42,5%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4220930"/>
                  </a:ext>
                </a:extLst>
              </a:tr>
              <a:tr h="1254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26.828.831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26.828.831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8.831.346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32,9%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32,9%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3134526"/>
                  </a:ext>
                </a:extLst>
              </a:tr>
              <a:tr h="1254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9.134.636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9.230.636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96.000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2.167.946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23,7%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23,5%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5763527"/>
                  </a:ext>
                </a:extLst>
              </a:tr>
              <a:tr h="1254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274.204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274.204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567.878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207,1%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207,1%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2237303"/>
                  </a:ext>
                </a:extLst>
              </a:tr>
              <a:tr h="1254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274.204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274.204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507.391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279756"/>
                  </a:ext>
                </a:extLst>
              </a:tr>
              <a:tr h="1254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60.487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2091305"/>
                  </a:ext>
                </a:extLst>
              </a:tr>
              <a:tr h="1254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196.263.465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251.167.465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54.904.000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38.298.286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19,5%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15,2%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2639111"/>
                  </a:ext>
                </a:extLst>
              </a:tr>
              <a:tr h="1254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73.079.797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127.983.797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54.904.000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10.327.652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14,1%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465564"/>
                  </a:ext>
                </a:extLst>
              </a:tr>
              <a:tr h="1254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Becas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724.790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724.790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4.913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3668459"/>
                  </a:ext>
                </a:extLst>
              </a:tr>
              <a:tr h="1254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Promoción de Inversiones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3.259.899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3.259.899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5049465"/>
                  </a:ext>
                </a:extLst>
              </a:tr>
              <a:tr h="1254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Formación para la Competitividad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3.282.013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3.282.013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2523929"/>
                  </a:ext>
                </a:extLst>
              </a:tr>
              <a:tr h="1254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Territorial y de Redes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1.737.406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1.737.406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535.231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30,8%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30,8%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945314"/>
                  </a:ext>
                </a:extLst>
              </a:tr>
              <a:tr h="1254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de Colaboración (Lota)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137.015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137.015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3428194"/>
                  </a:ext>
                </a:extLst>
              </a:tr>
              <a:tr h="1254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Fomento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8.360.505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63.360.505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55.000.000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3.744.172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44,8%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285898"/>
                  </a:ext>
                </a:extLst>
              </a:tr>
              <a:tr h="1254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Fomento Productivo Agropecuario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3.599.827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3.599.827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8352202"/>
                  </a:ext>
                </a:extLst>
              </a:tr>
              <a:tr h="1254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Estratégicos de Desarrollo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3.289.807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3.289.807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308.140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2161328"/>
                  </a:ext>
                </a:extLst>
              </a:tr>
              <a:tr h="1254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Normalización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304.872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304.872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304.872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496360"/>
                  </a:ext>
                </a:extLst>
              </a:tr>
              <a:tr h="1254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Fomento Pesquero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532.934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532.934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532.934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1760823"/>
                  </a:ext>
                </a:extLst>
              </a:tr>
              <a:tr h="1254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Compensación Intereses Créditos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4.959.903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4.863.903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-96.000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145.725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3852534"/>
                  </a:ext>
                </a:extLst>
              </a:tr>
              <a:tr h="1254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Emprendimiento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25.243.512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25.243.512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3.763.871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14,9%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14,9%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838998"/>
                  </a:ext>
                </a:extLst>
              </a:tr>
              <a:tr h="1254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 Tecnológica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15.652.905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15.652.905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914.961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5165653"/>
                  </a:ext>
                </a:extLst>
              </a:tr>
              <a:tr h="1254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Apoyo a la Competitividad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1.801.993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1.801.993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51.317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5742031"/>
                  </a:ext>
                </a:extLst>
              </a:tr>
              <a:tr h="1254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Industrias Creativas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192.416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192.416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21.516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11,2%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11,2%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699083"/>
                  </a:ext>
                </a:extLst>
              </a:tr>
              <a:tr h="1254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32.513.434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32.513.434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6.200.000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19,1%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19,1%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1274470"/>
                  </a:ext>
                </a:extLst>
              </a:tr>
              <a:tr h="1254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SERCOTEC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28.663.940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28.663.940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5.000.000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17,4%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17,4%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1493728"/>
                  </a:ext>
                </a:extLst>
              </a:tr>
              <a:tr h="1254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INNOVA CHILE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3.657.326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3.657.326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1.200.000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32,8%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32,8%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4783292"/>
                  </a:ext>
                </a:extLst>
              </a:tr>
              <a:tr h="1254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Desarrollo Agropecuario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89.918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89.918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3351953"/>
                  </a:ext>
                </a:extLst>
              </a:tr>
              <a:tr h="1254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Minería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102.250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102.250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2554904"/>
                  </a:ext>
                </a:extLst>
              </a:tr>
              <a:tr h="1254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90.670.234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90.670.234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21.770.634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6694362"/>
                  </a:ext>
                </a:extLst>
              </a:tr>
              <a:tr h="1254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Fondo Cobertura de Riesgos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71.575.000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71.575.000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18.861.183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26,4%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26,4%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6020417"/>
                  </a:ext>
                </a:extLst>
              </a:tr>
              <a:tr h="1254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Agroseguros - Subvención Primas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5.882.146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5.882.146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520.954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86009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5703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 idx="4294967295"/>
          </p:nvPr>
        </p:nvSpPr>
        <p:spPr>
          <a:xfrm>
            <a:off x="539552" y="666361"/>
            <a:ext cx="8064897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06. PROGRAMA 01: CORPORACIÓN DE FOMENTO DE LA PRODUCCIÓN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1145B007-4AC7-4B2C-8956-96836DBEB77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57200" y="6439281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9880" y="1348148"/>
            <a:ext cx="8210798" cy="3294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…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2 de 3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09BB9D2-9ADB-4561-A833-A2E5E03091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848895"/>
              </p:ext>
            </p:extLst>
          </p:nvPr>
        </p:nvGraphicFramePr>
        <p:xfrm>
          <a:off x="528200" y="1664035"/>
          <a:ext cx="8064824" cy="4336093"/>
        </p:xfrm>
        <a:graphic>
          <a:graphicData uri="http://schemas.openxmlformats.org/drawingml/2006/table">
            <a:tbl>
              <a:tblPr/>
              <a:tblGrid>
                <a:gridCol w="270269">
                  <a:extLst>
                    <a:ext uri="{9D8B030D-6E8A-4147-A177-3AD203B41FA5}">
                      <a16:colId xmlns:a16="http://schemas.microsoft.com/office/drawing/2014/main" val="2915970186"/>
                    </a:ext>
                  </a:extLst>
                </a:gridCol>
                <a:gridCol w="270269">
                  <a:extLst>
                    <a:ext uri="{9D8B030D-6E8A-4147-A177-3AD203B41FA5}">
                      <a16:colId xmlns:a16="http://schemas.microsoft.com/office/drawing/2014/main" val="308558854"/>
                    </a:ext>
                  </a:extLst>
                </a:gridCol>
                <a:gridCol w="270269">
                  <a:extLst>
                    <a:ext uri="{9D8B030D-6E8A-4147-A177-3AD203B41FA5}">
                      <a16:colId xmlns:a16="http://schemas.microsoft.com/office/drawing/2014/main" val="1374938307"/>
                    </a:ext>
                  </a:extLst>
                </a:gridCol>
                <a:gridCol w="3048632">
                  <a:extLst>
                    <a:ext uri="{9D8B030D-6E8A-4147-A177-3AD203B41FA5}">
                      <a16:colId xmlns:a16="http://schemas.microsoft.com/office/drawing/2014/main" val="3106898643"/>
                    </a:ext>
                  </a:extLst>
                </a:gridCol>
                <a:gridCol w="724321">
                  <a:extLst>
                    <a:ext uri="{9D8B030D-6E8A-4147-A177-3AD203B41FA5}">
                      <a16:colId xmlns:a16="http://schemas.microsoft.com/office/drawing/2014/main" val="3816409621"/>
                    </a:ext>
                  </a:extLst>
                </a:gridCol>
                <a:gridCol w="724321">
                  <a:extLst>
                    <a:ext uri="{9D8B030D-6E8A-4147-A177-3AD203B41FA5}">
                      <a16:colId xmlns:a16="http://schemas.microsoft.com/office/drawing/2014/main" val="1411938966"/>
                    </a:ext>
                  </a:extLst>
                </a:gridCol>
                <a:gridCol w="724321">
                  <a:extLst>
                    <a:ext uri="{9D8B030D-6E8A-4147-A177-3AD203B41FA5}">
                      <a16:colId xmlns:a16="http://schemas.microsoft.com/office/drawing/2014/main" val="1607678556"/>
                    </a:ext>
                  </a:extLst>
                </a:gridCol>
                <a:gridCol w="724321">
                  <a:extLst>
                    <a:ext uri="{9D8B030D-6E8A-4147-A177-3AD203B41FA5}">
                      <a16:colId xmlns:a16="http://schemas.microsoft.com/office/drawing/2014/main" val="2985428125"/>
                    </a:ext>
                  </a:extLst>
                </a:gridCol>
                <a:gridCol w="659456">
                  <a:extLst>
                    <a:ext uri="{9D8B030D-6E8A-4147-A177-3AD203B41FA5}">
                      <a16:colId xmlns:a16="http://schemas.microsoft.com/office/drawing/2014/main" val="3446416601"/>
                    </a:ext>
                  </a:extLst>
                </a:gridCol>
                <a:gridCol w="648645">
                  <a:extLst>
                    <a:ext uri="{9D8B030D-6E8A-4147-A177-3AD203B41FA5}">
                      <a16:colId xmlns:a16="http://schemas.microsoft.com/office/drawing/2014/main" val="3096670200"/>
                    </a:ext>
                  </a:extLst>
                </a:gridCol>
              </a:tblGrid>
              <a:tr h="12210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9742652"/>
                  </a:ext>
                </a:extLst>
              </a:tr>
              <a:tr h="3805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6401012"/>
                  </a:ext>
                </a:extLst>
              </a:tr>
              <a:tr h="1369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Agencia de Fomento de la Producción Sustentable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345.970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345.970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57.263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1427485"/>
                  </a:ext>
                </a:extLst>
              </a:tr>
              <a:tr h="1369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Sistema de Empresas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1.188.368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1.188.368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374.626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674282"/>
                  </a:ext>
                </a:extLst>
              </a:tr>
              <a:tr h="1369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Desarrollo Productivo Regional de Antofagasta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3.101.934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3.101.934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210.760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9690326"/>
                  </a:ext>
                </a:extLst>
              </a:tr>
              <a:tr h="1369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Desarrollo Productivo Regional de Biobío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4.654.420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4.654.420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1.609.516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6509140"/>
                  </a:ext>
                </a:extLst>
              </a:tr>
              <a:tr h="1369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Desarrollo Productivo Regional de Los Ríos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3.191.223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3.191.223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39.398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18322"/>
                  </a:ext>
                </a:extLst>
              </a:tr>
              <a:tr h="1369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de Desarrollo y Fomento Indígena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731.173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731.173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96.934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0226574"/>
                  </a:ext>
                </a:extLst>
              </a:tr>
              <a:tr h="1369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27.143.080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437.597.995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410.454.915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413.063.459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1230332"/>
                  </a:ext>
                </a:extLst>
              </a:tr>
              <a:tr h="1369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6.733.206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6.733.206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1.448.907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3427540"/>
                  </a:ext>
                </a:extLst>
              </a:tr>
              <a:tr h="1369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20.409.874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430.864.789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410.454.915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411.614.552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5853035"/>
                  </a:ext>
                </a:extLst>
              </a:tr>
              <a:tr h="1369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1226631"/>
                  </a:ext>
                </a:extLst>
              </a:tr>
              <a:tr h="1369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8136629"/>
                  </a:ext>
                </a:extLst>
              </a:tr>
              <a:tr h="1369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640354"/>
                  </a:ext>
                </a:extLst>
              </a:tr>
              <a:tr h="1369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501.892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501.892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254.751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9322480"/>
                  </a:ext>
                </a:extLst>
              </a:tr>
              <a:tr h="1369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15.419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4550934"/>
                  </a:ext>
                </a:extLst>
              </a:tr>
              <a:tr h="1369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486.473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486.473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254.751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27082"/>
                  </a:ext>
                </a:extLst>
              </a:tr>
              <a:tr h="1369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326.306.040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326.306.040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6.599.543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7338995"/>
                  </a:ext>
                </a:extLst>
              </a:tr>
              <a:tr h="1369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Compra de Títulos y Valores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215.165.402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215.165.402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6.599.543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4829416"/>
                  </a:ext>
                </a:extLst>
              </a:tr>
              <a:tr h="1369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Compra de Acciones y Participaciones de Capital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111.140.638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111.140.638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0734777"/>
                  </a:ext>
                </a:extLst>
              </a:tr>
              <a:tr h="1369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METRO S.A.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111.140.638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111.140.638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7465025"/>
                  </a:ext>
                </a:extLst>
              </a:tr>
              <a:tr h="1369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1.048.457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1.048.457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5698869"/>
                  </a:ext>
                </a:extLst>
              </a:tr>
              <a:tr h="1369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1.048.457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1.048.457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8826087"/>
                  </a:ext>
                </a:extLst>
              </a:tr>
              <a:tr h="1369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108.447.238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108.447.238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25.313.867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9928516"/>
                  </a:ext>
                </a:extLst>
              </a:tr>
              <a:tr h="1369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Fomento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108.447.238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108.447.238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25.313.867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21043"/>
                  </a:ext>
                </a:extLst>
              </a:tr>
              <a:tr h="1369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Refinanciamiento Créditos PYMES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61.372.409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61.372.409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14.965.616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6666645"/>
                  </a:ext>
                </a:extLst>
              </a:tr>
              <a:tr h="1369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Fondos y Sociedades de Inversión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47.074.829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47.074.829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10.348.251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3165614"/>
                  </a:ext>
                </a:extLst>
              </a:tr>
              <a:tr h="1369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1.568.403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1.568.403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627.361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4719823"/>
                  </a:ext>
                </a:extLst>
              </a:tr>
              <a:tr h="1369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1.568.403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1.568.403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627.361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5346488"/>
                  </a:ext>
                </a:extLst>
              </a:tr>
              <a:tr h="1369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Fundación Chile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1.568.403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1.568.403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627.361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0691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94407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28944" y="706279"/>
            <a:ext cx="8075506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06. PROGRAMA 01: CORPORACIÓN DE FOMENTO DE LA PRODUCCIÓN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109A896E-0858-447F-9EBF-654963D4051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19541" y="1364521"/>
            <a:ext cx="8229600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…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3 de 3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D097875-ADB9-4C45-8E30-4425E84BFD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102258"/>
              </p:ext>
            </p:extLst>
          </p:nvPr>
        </p:nvGraphicFramePr>
        <p:xfrm>
          <a:off x="519541" y="1725073"/>
          <a:ext cx="8066075" cy="920277"/>
        </p:xfrm>
        <a:graphic>
          <a:graphicData uri="http://schemas.openxmlformats.org/drawingml/2006/table">
            <a:tbl>
              <a:tblPr/>
              <a:tblGrid>
                <a:gridCol w="270311">
                  <a:extLst>
                    <a:ext uri="{9D8B030D-6E8A-4147-A177-3AD203B41FA5}">
                      <a16:colId xmlns:a16="http://schemas.microsoft.com/office/drawing/2014/main" val="1318423311"/>
                    </a:ext>
                  </a:extLst>
                </a:gridCol>
                <a:gridCol w="270311">
                  <a:extLst>
                    <a:ext uri="{9D8B030D-6E8A-4147-A177-3AD203B41FA5}">
                      <a16:colId xmlns:a16="http://schemas.microsoft.com/office/drawing/2014/main" val="3410724273"/>
                    </a:ext>
                  </a:extLst>
                </a:gridCol>
                <a:gridCol w="270311">
                  <a:extLst>
                    <a:ext uri="{9D8B030D-6E8A-4147-A177-3AD203B41FA5}">
                      <a16:colId xmlns:a16="http://schemas.microsoft.com/office/drawing/2014/main" val="493142890"/>
                    </a:ext>
                  </a:extLst>
                </a:gridCol>
                <a:gridCol w="3049106">
                  <a:extLst>
                    <a:ext uri="{9D8B030D-6E8A-4147-A177-3AD203B41FA5}">
                      <a16:colId xmlns:a16="http://schemas.microsoft.com/office/drawing/2014/main" val="730787301"/>
                    </a:ext>
                  </a:extLst>
                </a:gridCol>
                <a:gridCol w="724433">
                  <a:extLst>
                    <a:ext uri="{9D8B030D-6E8A-4147-A177-3AD203B41FA5}">
                      <a16:colId xmlns:a16="http://schemas.microsoft.com/office/drawing/2014/main" val="2064496448"/>
                    </a:ext>
                  </a:extLst>
                </a:gridCol>
                <a:gridCol w="724433">
                  <a:extLst>
                    <a:ext uri="{9D8B030D-6E8A-4147-A177-3AD203B41FA5}">
                      <a16:colId xmlns:a16="http://schemas.microsoft.com/office/drawing/2014/main" val="272050911"/>
                    </a:ext>
                  </a:extLst>
                </a:gridCol>
                <a:gridCol w="724433">
                  <a:extLst>
                    <a:ext uri="{9D8B030D-6E8A-4147-A177-3AD203B41FA5}">
                      <a16:colId xmlns:a16="http://schemas.microsoft.com/office/drawing/2014/main" val="3961541332"/>
                    </a:ext>
                  </a:extLst>
                </a:gridCol>
                <a:gridCol w="724433">
                  <a:extLst>
                    <a:ext uri="{9D8B030D-6E8A-4147-A177-3AD203B41FA5}">
                      <a16:colId xmlns:a16="http://schemas.microsoft.com/office/drawing/2014/main" val="473312567"/>
                    </a:ext>
                  </a:extLst>
                </a:gridCol>
                <a:gridCol w="659558">
                  <a:extLst>
                    <a:ext uri="{9D8B030D-6E8A-4147-A177-3AD203B41FA5}">
                      <a16:colId xmlns:a16="http://schemas.microsoft.com/office/drawing/2014/main" val="3211794466"/>
                    </a:ext>
                  </a:extLst>
                </a:gridCol>
                <a:gridCol w="648746">
                  <a:extLst>
                    <a:ext uri="{9D8B030D-6E8A-4147-A177-3AD203B41FA5}">
                      <a16:colId xmlns:a16="http://schemas.microsoft.com/office/drawing/2014/main" val="1475838906"/>
                    </a:ext>
                  </a:extLst>
                </a:gridCol>
              </a:tblGrid>
              <a:tr h="12302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4571350"/>
                  </a:ext>
                </a:extLst>
              </a:tr>
              <a:tr h="38344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9617338"/>
                  </a:ext>
                </a:extLst>
              </a:tr>
              <a:tr h="1379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2.542.254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2.542.254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50.577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7986264"/>
                  </a:ext>
                </a:extLst>
              </a:tr>
              <a:tr h="1379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2.423.889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2.423.889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42.754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4879498"/>
                  </a:ext>
                </a:extLst>
              </a:tr>
              <a:tr h="1379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Financieros Deuda Externa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118.365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118.365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47591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1039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 idx="4294967295"/>
          </p:nvPr>
        </p:nvSpPr>
        <p:spPr>
          <a:xfrm>
            <a:off x="500062" y="788101"/>
            <a:ext cx="803237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07. PROGRAMA 01: INSTITUTO NACIONAL DE ESTADÍSTICAS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8DAB41E9-2C40-43F9-BEF9-506ECDA58F6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0062" y="1416626"/>
            <a:ext cx="8098570" cy="3130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77BBC44E-9BAB-4F5E-8FDF-9567B510EA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9592382"/>
              </p:ext>
            </p:extLst>
          </p:nvPr>
        </p:nvGraphicFramePr>
        <p:xfrm>
          <a:off x="500060" y="1776666"/>
          <a:ext cx="8032380" cy="2196667"/>
        </p:xfrm>
        <a:graphic>
          <a:graphicData uri="http://schemas.openxmlformats.org/drawingml/2006/table">
            <a:tbl>
              <a:tblPr/>
              <a:tblGrid>
                <a:gridCol w="269182">
                  <a:extLst>
                    <a:ext uri="{9D8B030D-6E8A-4147-A177-3AD203B41FA5}">
                      <a16:colId xmlns:a16="http://schemas.microsoft.com/office/drawing/2014/main" val="2112019843"/>
                    </a:ext>
                  </a:extLst>
                </a:gridCol>
                <a:gridCol w="269182">
                  <a:extLst>
                    <a:ext uri="{9D8B030D-6E8A-4147-A177-3AD203B41FA5}">
                      <a16:colId xmlns:a16="http://schemas.microsoft.com/office/drawing/2014/main" val="1466301200"/>
                    </a:ext>
                  </a:extLst>
                </a:gridCol>
                <a:gridCol w="269182">
                  <a:extLst>
                    <a:ext uri="{9D8B030D-6E8A-4147-A177-3AD203B41FA5}">
                      <a16:colId xmlns:a16="http://schemas.microsoft.com/office/drawing/2014/main" val="3808730511"/>
                    </a:ext>
                  </a:extLst>
                </a:gridCol>
                <a:gridCol w="3036367">
                  <a:extLst>
                    <a:ext uri="{9D8B030D-6E8A-4147-A177-3AD203B41FA5}">
                      <a16:colId xmlns:a16="http://schemas.microsoft.com/office/drawing/2014/main" val="1808104016"/>
                    </a:ext>
                  </a:extLst>
                </a:gridCol>
                <a:gridCol w="721407">
                  <a:extLst>
                    <a:ext uri="{9D8B030D-6E8A-4147-A177-3AD203B41FA5}">
                      <a16:colId xmlns:a16="http://schemas.microsoft.com/office/drawing/2014/main" val="2644036176"/>
                    </a:ext>
                  </a:extLst>
                </a:gridCol>
                <a:gridCol w="721407">
                  <a:extLst>
                    <a:ext uri="{9D8B030D-6E8A-4147-A177-3AD203B41FA5}">
                      <a16:colId xmlns:a16="http://schemas.microsoft.com/office/drawing/2014/main" val="3432949655"/>
                    </a:ext>
                  </a:extLst>
                </a:gridCol>
                <a:gridCol w="721407">
                  <a:extLst>
                    <a:ext uri="{9D8B030D-6E8A-4147-A177-3AD203B41FA5}">
                      <a16:colId xmlns:a16="http://schemas.microsoft.com/office/drawing/2014/main" val="4236207134"/>
                    </a:ext>
                  </a:extLst>
                </a:gridCol>
                <a:gridCol w="721407">
                  <a:extLst>
                    <a:ext uri="{9D8B030D-6E8A-4147-A177-3AD203B41FA5}">
                      <a16:colId xmlns:a16="http://schemas.microsoft.com/office/drawing/2014/main" val="1231196137"/>
                    </a:ext>
                  </a:extLst>
                </a:gridCol>
                <a:gridCol w="656803">
                  <a:extLst>
                    <a:ext uri="{9D8B030D-6E8A-4147-A177-3AD203B41FA5}">
                      <a16:colId xmlns:a16="http://schemas.microsoft.com/office/drawing/2014/main" val="4088426047"/>
                    </a:ext>
                  </a:extLst>
                </a:gridCol>
                <a:gridCol w="646036">
                  <a:extLst>
                    <a:ext uri="{9D8B030D-6E8A-4147-A177-3AD203B41FA5}">
                      <a16:colId xmlns:a16="http://schemas.microsoft.com/office/drawing/2014/main" val="2591153088"/>
                    </a:ext>
                  </a:extLst>
                </a:gridCol>
              </a:tblGrid>
              <a:tr h="12642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9298135"/>
                  </a:ext>
                </a:extLst>
              </a:tr>
              <a:tr h="38718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0790767"/>
                  </a:ext>
                </a:extLst>
              </a:tr>
              <a:tr h="165935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42.946.736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42.946.736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13.614.325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4391249"/>
                  </a:ext>
                </a:extLst>
              </a:tr>
              <a:tr h="1264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36.959.165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36.959.165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11.691.147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2928002"/>
                  </a:ext>
                </a:extLst>
              </a:tr>
              <a:tr h="1264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5.072.133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5.072.133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1.133.874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360303"/>
                  </a:ext>
                </a:extLst>
              </a:tr>
              <a:tr h="1264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221538"/>
                  </a:ext>
                </a:extLst>
              </a:tr>
              <a:tr h="1264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2784156"/>
                  </a:ext>
                </a:extLst>
              </a:tr>
              <a:tr h="1264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4022837"/>
                  </a:ext>
                </a:extLst>
              </a:tr>
              <a:tr h="1264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7661920"/>
                  </a:ext>
                </a:extLst>
              </a:tr>
              <a:tr h="1264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915.418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915.418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176.026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1281680"/>
                  </a:ext>
                </a:extLst>
              </a:tr>
              <a:tr h="1264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32.804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32.804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4955918"/>
                  </a:ext>
                </a:extLst>
              </a:tr>
              <a:tr h="1264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51.543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51.543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5464335"/>
                  </a:ext>
                </a:extLst>
              </a:tr>
              <a:tr h="1264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831.071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831.071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159.179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3362896"/>
                  </a:ext>
                </a:extLst>
              </a:tr>
              <a:tr h="1264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613.278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0694444"/>
                  </a:ext>
                </a:extLst>
              </a:tr>
              <a:tr h="1264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613.278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89565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05493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68177" y="794546"/>
            <a:ext cx="803626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07. PROGRAMA 02: PROGRAMA CENSOS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EA2B1E31-ADA3-468A-B5F8-2D69E36363AB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68176" y="1476760"/>
            <a:ext cx="8192397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AC48A78-1E1D-4E04-B385-A41D2C5DDC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36166"/>
              </p:ext>
            </p:extLst>
          </p:nvPr>
        </p:nvGraphicFramePr>
        <p:xfrm>
          <a:off x="568176" y="1828848"/>
          <a:ext cx="8036316" cy="2216319"/>
        </p:xfrm>
        <a:graphic>
          <a:graphicData uri="http://schemas.openxmlformats.org/drawingml/2006/table">
            <a:tbl>
              <a:tblPr/>
              <a:tblGrid>
                <a:gridCol w="269314">
                  <a:extLst>
                    <a:ext uri="{9D8B030D-6E8A-4147-A177-3AD203B41FA5}">
                      <a16:colId xmlns:a16="http://schemas.microsoft.com/office/drawing/2014/main" val="3141455765"/>
                    </a:ext>
                  </a:extLst>
                </a:gridCol>
                <a:gridCol w="269314">
                  <a:extLst>
                    <a:ext uri="{9D8B030D-6E8A-4147-A177-3AD203B41FA5}">
                      <a16:colId xmlns:a16="http://schemas.microsoft.com/office/drawing/2014/main" val="3590447559"/>
                    </a:ext>
                  </a:extLst>
                </a:gridCol>
                <a:gridCol w="269314">
                  <a:extLst>
                    <a:ext uri="{9D8B030D-6E8A-4147-A177-3AD203B41FA5}">
                      <a16:colId xmlns:a16="http://schemas.microsoft.com/office/drawing/2014/main" val="2887412299"/>
                    </a:ext>
                  </a:extLst>
                </a:gridCol>
                <a:gridCol w="3037856">
                  <a:extLst>
                    <a:ext uri="{9D8B030D-6E8A-4147-A177-3AD203B41FA5}">
                      <a16:colId xmlns:a16="http://schemas.microsoft.com/office/drawing/2014/main" val="94609284"/>
                    </a:ext>
                  </a:extLst>
                </a:gridCol>
                <a:gridCol w="721760">
                  <a:extLst>
                    <a:ext uri="{9D8B030D-6E8A-4147-A177-3AD203B41FA5}">
                      <a16:colId xmlns:a16="http://schemas.microsoft.com/office/drawing/2014/main" val="2461801189"/>
                    </a:ext>
                  </a:extLst>
                </a:gridCol>
                <a:gridCol w="721760">
                  <a:extLst>
                    <a:ext uri="{9D8B030D-6E8A-4147-A177-3AD203B41FA5}">
                      <a16:colId xmlns:a16="http://schemas.microsoft.com/office/drawing/2014/main" val="1369329119"/>
                    </a:ext>
                  </a:extLst>
                </a:gridCol>
                <a:gridCol w="721760">
                  <a:extLst>
                    <a:ext uri="{9D8B030D-6E8A-4147-A177-3AD203B41FA5}">
                      <a16:colId xmlns:a16="http://schemas.microsoft.com/office/drawing/2014/main" val="1569718713"/>
                    </a:ext>
                  </a:extLst>
                </a:gridCol>
                <a:gridCol w="721760">
                  <a:extLst>
                    <a:ext uri="{9D8B030D-6E8A-4147-A177-3AD203B41FA5}">
                      <a16:colId xmlns:a16="http://schemas.microsoft.com/office/drawing/2014/main" val="3653795057"/>
                    </a:ext>
                  </a:extLst>
                </a:gridCol>
                <a:gridCol w="657125">
                  <a:extLst>
                    <a:ext uri="{9D8B030D-6E8A-4147-A177-3AD203B41FA5}">
                      <a16:colId xmlns:a16="http://schemas.microsoft.com/office/drawing/2014/main" val="348768603"/>
                    </a:ext>
                  </a:extLst>
                </a:gridCol>
                <a:gridCol w="646353">
                  <a:extLst>
                    <a:ext uri="{9D8B030D-6E8A-4147-A177-3AD203B41FA5}">
                      <a16:colId xmlns:a16="http://schemas.microsoft.com/office/drawing/2014/main" val="2653604225"/>
                    </a:ext>
                  </a:extLst>
                </a:gridCol>
              </a:tblGrid>
              <a:tr h="12755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442264"/>
                  </a:ext>
                </a:extLst>
              </a:tr>
              <a:tr h="39064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6648565"/>
                  </a:ext>
                </a:extLst>
              </a:tr>
              <a:tr h="1674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15.146.142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15.146.142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6.602.537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1879620"/>
                  </a:ext>
                </a:extLst>
              </a:tr>
              <a:tr h="1275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2.171.206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2.171.206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494.340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739222"/>
                  </a:ext>
                </a:extLst>
              </a:tr>
              <a:tr h="1275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825.819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825.819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23.057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1750484"/>
                  </a:ext>
                </a:extLst>
              </a:tr>
              <a:tr h="1275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11.604.678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11.604.678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5.715.721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160143"/>
                  </a:ext>
                </a:extLst>
              </a:tr>
              <a:tr h="1275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11.604.678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11.604.678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5.715.721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7925947"/>
                  </a:ext>
                </a:extLst>
              </a:tr>
              <a:tr h="1275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VIII Censo Agropecuario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11.604.678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11.604.678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5.715.721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523401"/>
                  </a:ext>
                </a:extLst>
              </a:tr>
              <a:tr h="1275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544.439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544.439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1005618"/>
                  </a:ext>
                </a:extLst>
              </a:tr>
              <a:tr h="1275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10.467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9068617"/>
                  </a:ext>
                </a:extLst>
              </a:tr>
              <a:tr h="1275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838755"/>
                  </a:ext>
                </a:extLst>
              </a:tr>
              <a:tr h="1275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14.826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14.826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8538145"/>
                  </a:ext>
                </a:extLst>
              </a:tr>
              <a:tr h="1275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516.633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516.633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942435"/>
                  </a:ext>
                </a:extLst>
              </a:tr>
              <a:tr h="1275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366.754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5445338"/>
                  </a:ext>
                </a:extLst>
              </a:tr>
              <a:tr h="1275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366.754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53691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30092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09464" y="695873"/>
            <a:ext cx="8022976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07. PROGRAMA 08: FISCALÍA NACIONAL ECONÓMICA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F4EB1F70-264F-4553-BD4A-316FB6DDB349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9463" y="1359091"/>
            <a:ext cx="8106360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61FBFA6-649B-48CD-98A6-8E96FAD3C4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7120947"/>
              </p:ext>
            </p:extLst>
          </p:nvPr>
        </p:nvGraphicFramePr>
        <p:xfrm>
          <a:off x="509465" y="1724216"/>
          <a:ext cx="8022975" cy="1171903"/>
        </p:xfrm>
        <a:graphic>
          <a:graphicData uri="http://schemas.openxmlformats.org/drawingml/2006/table">
            <a:tbl>
              <a:tblPr/>
              <a:tblGrid>
                <a:gridCol w="268867">
                  <a:extLst>
                    <a:ext uri="{9D8B030D-6E8A-4147-A177-3AD203B41FA5}">
                      <a16:colId xmlns:a16="http://schemas.microsoft.com/office/drawing/2014/main" val="1306431468"/>
                    </a:ext>
                  </a:extLst>
                </a:gridCol>
                <a:gridCol w="268867">
                  <a:extLst>
                    <a:ext uri="{9D8B030D-6E8A-4147-A177-3AD203B41FA5}">
                      <a16:colId xmlns:a16="http://schemas.microsoft.com/office/drawing/2014/main" val="185656370"/>
                    </a:ext>
                  </a:extLst>
                </a:gridCol>
                <a:gridCol w="268867">
                  <a:extLst>
                    <a:ext uri="{9D8B030D-6E8A-4147-A177-3AD203B41FA5}">
                      <a16:colId xmlns:a16="http://schemas.microsoft.com/office/drawing/2014/main" val="692893451"/>
                    </a:ext>
                  </a:extLst>
                </a:gridCol>
                <a:gridCol w="3032813">
                  <a:extLst>
                    <a:ext uri="{9D8B030D-6E8A-4147-A177-3AD203B41FA5}">
                      <a16:colId xmlns:a16="http://schemas.microsoft.com/office/drawing/2014/main" val="1347296677"/>
                    </a:ext>
                  </a:extLst>
                </a:gridCol>
                <a:gridCol w="720562">
                  <a:extLst>
                    <a:ext uri="{9D8B030D-6E8A-4147-A177-3AD203B41FA5}">
                      <a16:colId xmlns:a16="http://schemas.microsoft.com/office/drawing/2014/main" val="205697346"/>
                    </a:ext>
                  </a:extLst>
                </a:gridCol>
                <a:gridCol w="720562">
                  <a:extLst>
                    <a:ext uri="{9D8B030D-6E8A-4147-A177-3AD203B41FA5}">
                      <a16:colId xmlns:a16="http://schemas.microsoft.com/office/drawing/2014/main" val="1116490604"/>
                    </a:ext>
                  </a:extLst>
                </a:gridCol>
                <a:gridCol w="720562">
                  <a:extLst>
                    <a:ext uri="{9D8B030D-6E8A-4147-A177-3AD203B41FA5}">
                      <a16:colId xmlns:a16="http://schemas.microsoft.com/office/drawing/2014/main" val="655449053"/>
                    </a:ext>
                  </a:extLst>
                </a:gridCol>
                <a:gridCol w="720562">
                  <a:extLst>
                    <a:ext uri="{9D8B030D-6E8A-4147-A177-3AD203B41FA5}">
                      <a16:colId xmlns:a16="http://schemas.microsoft.com/office/drawing/2014/main" val="3805091879"/>
                    </a:ext>
                  </a:extLst>
                </a:gridCol>
                <a:gridCol w="656034">
                  <a:extLst>
                    <a:ext uri="{9D8B030D-6E8A-4147-A177-3AD203B41FA5}">
                      <a16:colId xmlns:a16="http://schemas.microsoft.com/office/drawing/2014/main" val="901913309"/>
                    </a:ext>
                  </a:extLst>
                </a:gridCol>
                <a:gridCol w="645279">
                  <a:extLst>
                    <a:ext uri="{9D8B030D-6E8A-4147-A177-3AD203B41FA5}">
                      <a16:colId xmlns:a16="http://schemas.microsoft.com/office/drawing/2014/main" val="2121049741"/>
                    </a:ext>
                  </a:extLst>
                </a:gridCol>
              </a:tblGrid>
              <a:tr h="12500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4788918"/>
                  </a:ext>
                </a:extLst>
              </a:tr>
              <a:tr h="38282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5956097"/>
                  </a:ext>
                </a:extLst>
              </a:tr>
              <a:tr h="164067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6.833.691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6.833.691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2.198.701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419638"/>
                  </a:ext>
                </a:extLst>
              </a:tr>
              <a:tr h="1250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5.528.199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5.528.199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1.779.125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3598661"/>
                  </a:ext>
                </a:extLst>
              </a:tr>
              <a:tr h="1250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1.180.198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1.180.198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355.822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138259"/>
                  </a:ext>
                </a:extLst>
              </a:tr>
              <a:tr h="1250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125.294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125.294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63.754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3101734"/>
                  </a:ext>
                </a:extLst>
              </a:tr>
              <a:tr h="1250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125.294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125.294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63.754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07163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05493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18864" y="746877"/>
            <a:ext cx="8084263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09. PROGRAMA 01: SERVICIO NACIONAL DE TURISMO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A9735F2C-AB68-408B-BDD6-DA3D22F4857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57200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87365" y="1403248"/>
            <a:ext cx="8115762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5ECAF7F-8236-46B6-AE5B-6A5D3385DB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6190683"/>
              </p:ext>
            </p:extLst>
          </p:nvPr>
        </p:nvGraphicFramePr>
        <p:xfrm>
          <a:off x="514813" y="1784466"/>
          <a:ext cx="8084267" cy="2638444"/>
        </p:xfrm>
        <a:graphic>
          <a:graphicData uri="http://schemas.openxmlformats.org/drawingml/2006/table">
            <a:tbl>
              <a:tblPr/>
              <a:tblGrid>
                <a:gridCol w="270921">
                  <a:extLst>
                    <a:ext uri="{9D8B030D-6E8A-4147-A177-3AD203B41FA5}">
                      <a16:colId xmlns:a16="http://schemas.microsoft.com/office/drawing/2014/main" val="3886586753"/>
                    </a:ext>
                  </a:extLst>
                </a:gridCol>
                <a:gridCol w="270921">
                  <a:extLst>
                    <a:ext uri="{9D8B030D-6E8A-4147-A177-3AD203B41FA5}">
                      <a16:colId xmlns:a16="http://schemas.microsoft.com/office/drawing/2014/main" val="2592912371"/>
                    </a:ext>
                  </a:extLst>
                </a:gridCol>
                <a:gridCol w="270921">
                  <a:extLst>
                    <a:ext uri="{9D8B030D-6E8A-4147-A177-3AD203B41FA5}">
                      <a16:colId xmlns:a16="http://schemas.microsoft.com/office/drawing/2014/main" val="1571117266"/>
                    </a:ext>
                  </a:extLst>
                </a:gridCol>
                <a:gridCol w="3055981">
                  <a:extLst>
                    <a:ext uri="{9D8B030D-6E8A-4147-A177-3AD203B41FA5}">
                      <a16:colId xmlns:a16="http://schemas.microsoft.com/office/drawing/2014/main" val="3582238196"/>
                    </a:ext>
                  </a:extLst>
                </a:gridCol>
                <a:gridCol w="726067">
                  <a:extLst>
                    <a:ext uri="{9D8B030D-6E8A-4147-A177-3AD203B41FA5}">
                      <a16:colId xmlns:a16="http://schemas.microsoft.com/office/drawing/2014/main" val="288631989"/>
                    </a:ext>
                  </a:extLst>
                </a:gridCol>
                <a:gridCol w="726067">
                  <a:extLst>
                    <a:ext uri="{9D8B030D-6E8A-4147-A177-3AD203B41FA5}">
                      <a16:colId xmlns:a16="http://schemas.microsoft.com/office/drawing/2014/main" val="3038406627"/>
                    </a:ext>
                  </a:extLst>
                </a:gridCol>
                <a:gridCol w="726067">
                  <a:extLst>
                    <a:ext uri="{9D8B030D-6E8A-4147-A177-3AD203B41FA5}">
                      <a16:colId xmlns:a16="http://schemas.microsoft.com/office/drawing/2014/main" val="943728330"/>
                    </a:ext>
                  </a:extLst>
                </a:gridCol>
                <a:gridCol w="726067">
                  <a:extLst>
                    <a:ext uri="{9D8B030D-6E8A-4147-A177-3AD203B41FA5}">
                      <a16:colId xmlns:a16="http://schemas.microsoft.com/office/drawing/2014/main" val="2063197302"/>
                    </a:ext>
                  </a:extLst>
                </a:gridCol>
                <a:gridCol w="661046">
                  <a:extLst>
                    <a:ext uri="{9D8B030D-6E8A-4147-A177-3AD203B41FA5}">
                      <a16:colId xmlns:a16="http://schemas.microsoft.com/office/drawing/2014/main" val="659882938"/>
                    </a:ext>
                  </a:extLst>
                </a:gridCol>
                <a:gridCol w="650209">
                  <a:extLst>
                    <a:ext uri="{9D8B030D-6E8A-4147-A177-3AD203B41FA5}">
                      <a16:colId xmlns:a16="http://schemas.microsoft.com/office/drawing/2014/main" val="876811323"/>
                    </a:ext>
                  </a:extLst>
                </a:gridCol>
              </a:tblGrid>
              <a:tr h="12343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2057520"/>
                  </a:ext>
                </a:extLst>
              </a:tr>
              <a:tr h="37802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9913968"/>
                  </a:ext>
                </a:extLst>
              </a:tr>
              <a:tr h="162010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22.526.431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22.526.431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4.278.104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1748589"/>
                  </a:ext>
                </a:extLst>
              </a:tr>
              <a:tr h="1234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8.734.388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8.734.388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2.846.851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224887"/>
                  </a:ext>
                </a:extLst>
              </a:tr>
              <a:tr h="1234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1.834.073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2.219.073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473.741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8873485"/>
                  </a:ext>
                </a:extLst>
              </a:tr>
              <a:tr h="1234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9.973.189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9.588.189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-385.000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72.505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006719"/>
                  </a:ext>
                </a:extLst>
              </a:tr>
              <a:tr h="1234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8.679.726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8.679.726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72.505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4861884"/>
                  </a:ext>
                </a:extLst>
              </a:tr>
              <a:tr h="1234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Vacaciones Tercera y Cuarta Edad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5.184.511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5.184.511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31.173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9316187"/>
                  </a:ext>
                </a:extLst>
              </a:tr>
              <a:tr h="1234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Giras de Estudio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2.220.005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2.220.005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14.232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4384444"/>
                  </a:ext>
                </a:extLst>
              </a:tr>
              <a:tr h="1234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Turismo Familiar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1.275.210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1.275.210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27.100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945619"/>
                  </a:ext>
                </a:extLst>
              </a:tr>
              <a:tr h="1234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1.293.463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908.463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-385.000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3480453"/>
                  </a:ext>
                </a:extLst>
              </a:tr>
              <a:tr h="1234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Turístico Sustentable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1.293.463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908.463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-385.000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710456"/>
                  </a:ext>
                </a:extLst>
              </a:tr>
              <a:tr h="1234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289.006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289.006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52.834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5775840"/>
                  </a:ext>
                </a:extLst>
              </a:tr>
              <a:tr h="1234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47.209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47.209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0313228"/>
                  </a:ext>
                </a:extLst>
              </a:tr>
              <a:tr h="1234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241.797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241.797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52.834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8999548"/>
                  </a:ext>
                </a:extLst>
              </a:tr>
              <a:tr h="1234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1.695.775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1.695.775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919809"/>
                  </a:ext>
                </a:extLst>
              </a:tr>
              <a:tr h="1234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Emergencia Transitorio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1.695.775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1.695.775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2779235"/>
                  </a:ext>
                </a:extLst>
              </a:tr>
              <a:tr h="1234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832.173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2017850"/>
                  </a:ext>
                </a:extLst>
              </a:tr>
              <a:tr h="1234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832.173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73072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7247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 idx="4294967295"/>
          </p:nvPr>
        </p:nvSpPr>
        <p:spPr>
          <a:xfrm>
            <a:off x="461944" y="821683"/>
            <a:ext cx="8267717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 MINISTERIO DE ECONOMÍA, FOMENTO Y TURISMO</a:t>
            </a:r>
          </a:p>
        </p:txBody>
      </p:sp>
      <p:sp>
        <p:nvSpPr>
          <p:cNvPr id="9" name="3 Marcador de pie de página">
            <a:extLst>
              <a:ext uri="{FF2B5EF4-FFF2-40B4-BE49-F238E27FC236}">
                <a16:creationId xmlns:a16="http://schemas.microsoft.com/office/drawing/2014/main" id="{1BC6C46F-CA3F-4B2F-B80B-A27797E20F9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8965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7BFB18F9-2357-4C52-B6B9-432C3019D1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0791880"/>
              </p:ext>
            </p:extLst>
          </p:nvPr>
        </p:nvGraphicFramePr>
        <p:xfrm>
          <a:off x="544798" y="1772816"/>
          <a:ext cx="4000962" cy="261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C0D3533D-62FA-40D7-9787-6877687269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5118191"/>
              </p:ext>
            </p:extLst>
          </p:nvPr>
        </p:nvGraphicFramePr>
        <p:xfrm>
          <a:off x="4572000" y="1772816"/>
          <a:ext cx="4086000" cy="261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669407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18864" y="816710"/>
            <a:ext cx="8089616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09. PROGRAMA 03: PROGRAMA DE PROMOCIÓN INTERNACIONAL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89ED83A1-EF2A-4A8A-A1FF-356B0F6884AD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5520" y="1464885"/>
            <a:ext cx="8072960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3B68920-FC1E-491B-9187-90A74AD609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2402993"/>
              </p:ext>
            </p:extLst>
          </p:nvPr>
        </p:nvGraphicFramePr>
        <p:xfrm>
          <a:off x="518864" y="1828047"/>
          <a:ext cx="8072959" cy="1353676"/>
        </p:xfrm>
        <a:graphic>
          <a:graphicData uri="http://schemas.openxmlformats.org/drawingml/2006/table">
            <a:tbl>
              <a:tblPr/>
              <a:tblGrid>
                <a:gridCol w="270542">
                  <a:extLst>
                    <a:ext uri="{9D8B030D-6E8A-4147-A177-3AD203B41FA5}">
                      <a16:colId xmlns:a16="http://schemas.microsoft.com/office/drawing/2014/main" val="2596105984"/>
                    </a:ext>
                  </a:extLst>
                </a:gridCol>
                <a:gridCol w="270542">
                  <a:extLst>
                    <a:ext uri="{9D8B030D-6E8A-4147-A177-3AD203B41FA5}">
                      <a16:colId xmlns:a16="http://schemas.microsoft.com/office/drawing/2014/main" val="313676845"/>
                    </a:ext>
                  </a:extLst>
                </a:gridCol>
                <a:gridCol w="270542">
                  <a:extLst>
                    <a:ext uri="{9D8B030D-6E8A-4147-A177-3AD203B41FA5}">
                      <a16:colId xmlns:a16="http://schemas.microsoft.com/office/drawing/2014/main" val="2376464359"/>
                    </a:ext>
                  </a:extLst>
                </a:gridCol>
                <a:gridCol w="3051708">
                  <a:extLst>
                    <a:ext uri="{9D8B030D-6E8A-4147-A177-3AD203B41FA5}">
                      <a16:colId xmlns:a16="http://schemas.microsoft.com/office/drawing/2014/main" val="2446254971"/>
                    </a:ext>
                  </a:extLst>
                </a:gridCol>
                <a:gridCol w="725051">
                  <a:extLst>
                    <a:ext uri="{9D8B030D-6E8A-4147-A177-3AD203B41FA5}">
                      <a16:colId xmlns:a16="http://schemas.microsoft.com/office/drawing/2014/main" val="1615353544"/>
                    </a:ext>
                  </a:extLst>
                </a:gridCol>
                <a:gridCol w="725051">
                  <a:extLst>
                    <a:ext uri="{9D8B030D-6E8A-4147-A177-3AD203B41FA5}">
                      <a16:colId xmlns:a16="http://schemas.microsoft.com/office/drawing/2014/main" val="2351941302"/>
                    </a:ext>
                  </a:extLst>
                </a:gridCol>
                <a:gridCol w="725051">
                  <a:extLst>
                    <a:ext uri="{9D8B030D-6E8A-4147-A177-3AD203B41FA5}">
                      <a16:colId xmlns:a16="http://schemas.microsoft.com/office/drawing/2014/main" val="493769311"/>
                    </a:ext>
                  </a:extLst>
                </a:gridCol>
                <a:gridCol w="725051">
                  <a:extLst>
                    <a:ext uri="{9D8B030D-6E8A-4147-A177-3AD203B41FA5}">
                      <a16:colId xmlns:a16="http://schemas.microsoft.com/office/drawing/2014/main" val="3769584202"/>
                    </a:ext>
                  </a:extLst>
                </a:gridCol>
                <a:gridCol w="660121">
                  <a:extLst>
                    <a:ext uri="{9D8B030D-6E8A-4147-A177-3AD203B41FA5}">
                      <a16:colId xmlns:a16="http://schemas.microsoft.com/office/drawing/2014/main" val="1500987103"/>
                    </a:ext>
                  </a:extLst>
                </a:gridCol>
                <a:gridCol w="649300">
                  <a:extLst>
                    <a:ext uri="{9D8B030D-6E8A-4147-A177-3AD203B41FA5}">
                      <a16:colId xmlns:a16="http://schemas.microsoft.com/office/drawing/2014/main" val="1965143989"/>
                    </a:ext>
                  </a:extLst>
                </a:gridCol>
              </a:tblGrid>
              <a:tr h="13047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0502062"/>
                  </a:ext>
                </a:extLst>
              </a:tr>
              <a:tr h="39957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4136313"/>
                  </a:ext>
                </a:extLst>
              </a:tr>
              <a:tr h="171248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4.806.393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4.806.393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683.650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364812"/>
                  </a:ext>
                </a:extLst>
              </a:tr>
              <a:tr h="13047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809.726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809.726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237.057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0957243"/>
                  </a:ext>
                </a:extLst>
              </a:tr>
              <a:tr h="13047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3.935.306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3.935.306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259.038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375926"/>
                  </a:ext>
                </a:extLst>
              </a:tr>
              <a:tr h="13047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61.361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61.361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6736997"/>
                  </a:ext>
                </a:extLst>
              </a:tr>
              <a:tr h="13047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61.361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61.361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0204895"/>
                  </a:ext>
                </a:extLst>
              </a:tr>
              <a:tr h="13047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187.555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2021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89925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28176" y="720783"/>
            <a:ext cx="808764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16. PROGRAMA 01: SERVICIO DE COOPERACIÓN TÉCNICA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BAEE9349-7142-4AD2-A513-0223530A1C7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8176" y="1425475"/>
            <a:ext cx="8087648" cy="3015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13DBF1E-0722-4D1A-8732-83396CF6A2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0794574"/>
              </p:ext>
            </p:extLst>
          </p:nvPr>
        </p:nvGraphicFramePr>
        <p:xfrm>
          <a:off x="528176" y="1774038"/>
          <a:ext cx="8087651" cy="2981643"/>
        </p:xfrm>
        <a:graphic>
          <a:graphicData uri="http://schemas.openxmlformats.org/drawingml/2006/table">
            <a:tbl>
              <a:tblPr/>
              <a:tblGrid>
                <a:gridCol w="271035">
                  <a:extLst>
                    <a:ext uri="{9D8B030D-6E8A-4147-A177-3AD203B41FA5}">
                      <a16:colId xmlns:a16="http://schemas.microsoft.com/office/drawing/2014/main" val="2867895152"/>
                    </a:ext>
                  </a:extLst>
                </a:gridCol>
                <a:gridCol w="271035">
                  <a:extLst>
                    <a:ext uri="{9D8B030D-6E8A-4147-A177-3AD203B41FA5}">
                      <a16:colId xmlns:a16="http://schemas.microsoft.com/office/drawing/2014/main" val="685333042"/>
                    </a:ext>
                  </a:extLst>
                </a:gridCol>
                <a:gridCol w="271035">
                  <a:extLst>
                    <a:ext uri="{9D8B030D-6E8A-4147-A177-3AD203B41FA5}">
                      <a16:colId xmlns:a16="http://schemas.microsoft.com/office/drawing/2014/main" val="890328549"/>
                    </a:ext>
                  </a:extLst>
                </a:gridCol>
                <a:gridCol w="3057259">
                  <a:extLst>
                    <a:ext uri="{9D8B030D-6E8A-4147-A177-3AD203B41FA5}">
                      <a16:colId xmlns:a16="http://schemas.microsoft.com/office/drawing/2014/main" val="1904610337"/>
                    </a:ext>
                  </a:extLst>
                </a:gridCol>
                <a:gridCol w="726371">
                  <a:extLst>
                    <a:ext uri="{9D8B030D-6E8A-4147-A177-3AD203B41FA5}">
                      <a16:colId xmlns:a16="http://schemas.microsoft.com/office/drawing/2014/main" val="2379275419"/>
                    </a:ext>
                  </a:extLst>
                </a:gridCol>
                <a:gridCol w="726371">
                  <a:extLst>
                    <a:ext uri="{9D8B030D-6E8A-4147-A177-3AD203B41FA5}">
                      <a16:colId xmlns:a16="http://schemas.microsoft.com/office/drawing/2014/main" val="3053033594"/>
                    </a:ext>
                  </a:extLst>
                </a:gridCol>
                <a:gridCol w="726371">
                  <a:extLst>
                    <a:ext uri="{9D8B030D-6E8A-4147-A177-3AD203B41FA5}">
                      <a16:colId xmlns:a16="http://schemas.microsoft.com/office/drawing/2014/main" val="4138183417"/>
                    </a:ext>
                  </a:extLst>
                </a:gridCol>
                <a:gridCol w="726371">
                  <a:extLst>
                    <a:ext uri="{9D8B030D-6E8A-4147-A177-3AD203B41FA5}">
                      <a16:colId xmlns:a16="http://schemas.microsoft.com/office/drawing/2014/main" val="3294291015"/>
                    </a:ext>
                  </a:extLst>
                </a:gridCol>
                <a:gridCol w="661322">
                  <a:extLst>
                    <a:ext uri="{9D8B030D-6E8A-4147-A177-3AD203B41FA5}">
                      <a16:colId xmlns:a16="http://schemas.microsoft.com/office/drawing/2014/main" val="1133318859"/>
                    </a:ext>
                  </a:extLst>
                </a:gridCol>
                <a:gridCol w="650481">
                  <a:extLst>
                    <a:ext uri="{9D8B030D-6E8A-4147-A177-3AD203B41FA5}">
                      <a16:colId xmlns:a16="http://schemas.microsoft.com/office/drawing/2014/main" val="3110824435"/>
                    </a:ext>
                  </a:extLst>
                </a:gridCol>
              </a:tblGrid>
              <a:tr h="12755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8809954"/>
                  </a:ext>
                </a:extLst>
              </a:tr>
              <a:tr h="39064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3438843"/>
                  </a:ext>
                </a:extLst>
              </a:tr>
              <a:tr h="167418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98.967.862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136.253.776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37.285.914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10.747.119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6965964"/>
                  </a:ext>
                </a:extLst>
              </a:tr>
              <a:tr h="1275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9.494.460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9.494.460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3.191.245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1897981"/>
                  </a:ext>
                </a:extLst>
              </a:tr>
              <a:tr h="1275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1.998.158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1.998.158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441.505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2731666"/>
                  </a:ext>
                </a:extLst>
              </a:tr>
              <a:tr h="1275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148.285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148.285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307.435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575261"/>
                  </a:ext>
                </a:extLst>
              </a:tr>
              <a:tr h="1275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148.285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148.285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307.435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1234978"/>
                  </a:ext>
                </a:extLst>
              </a:tr>
              <a:tr h="1275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42.218.818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79.968.818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37.750.000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6.531.365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7564422"/>
                  </a:ext>
                </a:extLst>
              </a:tr>
              <a:tr h="1275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42.218.818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79.968.818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37.750.000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6.531.365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0377856"/>
                  </a:ext>
                </a:extLst>
              </a:tr>
              <a:tr h="1275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Competitividad de la MIPE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13.797.750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42.264.211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28.466.461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1.372.157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145761"/>
                  </a:ext>
                </a:extLst>
              </a:tr>
              <a:tr h="1275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Emprendedores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8.455.501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17.244.000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8.788.499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198.523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3553924"/>
                  </a:ext>
                </a:extLst>
              </a:tr>
              <a:tr h="1275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Dirigido a Grupos de Empresas Asociatividad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6.263.234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6.263.234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353.477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5085809"/>
                  </a:ext>
                </a:extLst>
              </a:tr>
              <a:tr h="1275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Desarrollo Empresarial en los Territorios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13.702.323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13.702.323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4.434.376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895708"/>
                  </a:ext>
                </a:extLst>
              </a:tr>
              <a:tr h="1275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Especiales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495.050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495.040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172.832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1728320,0%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942998"/>
                  </a:ext>
                </a:extLst>
              </a:tr>
              <a:tr h="1275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791.416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791.416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106.209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348484"/>
                  </a:ext>
                </a:extLst>
              </a:tr>
              <a:tr h="1275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240.288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240.288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0167041"/>
                  </a:ext>
                </a:extLst>
              </a:tr>
              <a:tr h="1275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551.128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551.128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106.209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2663741"/>
                  </a:ext>
                </a:extLst>
              </a:tr>
              <a:tr h="1275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44.316.725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43.852.639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-464.086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577777"/>
                  </a:ext>
                </a:extLst>
              </a:tr>
              <a:tr h="1275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Emergencia Transitorio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44.316.725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43.852.639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-464.086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068710"/>
                  </a:ext>
                </a:extLst>
              </a:tr>
              <a:tr h="1275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169.360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062035"/>
                  </a:ext>
                </a:extLst>
              </a:tr>
              <a:tr h="1275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169.360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3064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49733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37666" y="778453"/>
            <a:ext cx="8066782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19. PROGRAMA 01: COMITÉ INNOVA CHILE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07327966-E8D5-486A-8FA3-E5770309686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46328" y="1416576"/>
            <a:ext cx="8066782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93AD447-F458-4702-ADFC-C4878CA5C9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8615010"/>
              </p:ext>
            </p:extLst>
          </p:nvPr>
        </p:nvGraphicFramePr>
        <p:xfrm>
          <a:off x="537666" y="1781701"/>
          <a:ext cx="8051346" cy="2497030"/>
        </p:xfrm>
        <a:graphic>
          <a:graphicData uri="http://schemas.openxmlformats.org/drawingml/2006/table">
            <a:tbl>
              <a:tblPr/>
              <a:tblGrid>
                <a:gridCol w="269818">
                  <a:extLst>
                    <a:ext uri="{9D8B030D-6E8A-4147-A177-3AD203B41FA5}">
                      <a16:colId xmlns:a16="http://schemas.microsoft.com/office/drawing/2014/main" val="74854538"/>
                    </a:ext>
                  </a:extLst>
                </a:gridCol>
                <a:gridCol w="269818">
                  <a:extLst>
                    <a:ext uri="{9D8B030D-6E8A-4147-A177-3AD203B41FA5}">
                      <a16:colId xmlns:a16="http://schemas.microsoft.com/office/drawing/2014/main" val="2296117118"/>
                    </a:ext>
                  </a:extLst>
                </a:gridCol>
                <a:gridCol w="269818">
                  <a:extLst>
                    <a:ext uri="{9D8B030D-6E8A-4147-A177-3AD203B41FA5}">
                      <a16:colId xmlns:a16="http://schemas.microsoft.com/office/drawing/2014/main" val="2743238493"/>
                    </a:ext>
                  </a:extLst>
                </a:gridCol>
                <a:gridCol w="3043537">
                  <a:extLst>
                    <a:ext uri="{9D8B030D-6E8A-4147-A177-3AD203B41FA5}">
                      <a16:colId xmlns:a16="http://schemas.microsoft.com/office/drawing/2014/main" val="1652558940"/>
                    </a:ext>
                  </a:extLst>
                </a:gridCol>
                <a:gridCol w="723110">
                  <a:extLst>
                    <a:ext uri="{9D8B030D-6E8A-4147-A177-3AD203B41FA5}">
                      <a16:colId xmlns:a16="http://schemas.microsoft.com/office/drawing/2014/main" val="3842790418"/>
                    </a:ext>
                  </a:extLst>
                </a:gridCol>
                <a:gridCol w="723110">
                  <a:extLst>
                    <a:ext uri="{9D8B030D-6E8A-4147-A177-3AD203B41FA5}">
                      <a16:colId xmlns:a16="http://schemas.microsoft.com/office/drawing/2014/main" val="125612563"/>
                    </a:ext>
                  </a:extLst>
                </a:gridCol>
                <a:gridCol w="723110">
                  <a:extLst>
                    <a:ext uri="{9D8B030D-6E8A-4147-A177-3AD203B41FA5}">
                      <a16:colId xmlns:a16="http://schemas.microsoft.com/office/drawing/2014/main" val="1547973596"/>
                    </a:ext>
                  </a:extLst>
                </a:gridCol>
                <a:gridCol w="723110">
                  <a:extLst>
                    <a:ext uri="{9D8B030D-6E8A-4147-A177-3AD203B41FA5}">
                      <a16:colId xmlns:a16="http://schemas.microsoft.com/office/drawing/2014/main" val="2028899836"/>
                    </a:ext>
                  </a:extLst>
                </a:gridCol>
                <a:gridCol w="658354">
                  <a:extLst>
                    <a:ext uri="{9D8B030D-6E8A-4147-A177-3AD203B41FA5}">
                      <a16:colId xmlns:a16="http://schemas.microsoft.com/office/drawing/2014/main" val="3765838806"/>
                    </a:ext>
                  </a:extLst>
                </a:gridCol>
                <a:gridCol w="647561">
                  <a:extLst>
                    <a:ext uri="{9D8B030D-6E8A-4147-A177-3AD203B41FA5}">
                      <a16:colId xmlns:a16="http://schemas.microsoft.com/office/drawing/2014/main" val="129943882"/>
                    </a:ext>
                  </a:extLst>
                </a:gridCol>
              </a:tblGrid>
              <a:tr h="12887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4402696"/>
                  </a:ext>
                </a:extLst>
              </a:tr>
              <a:tr h="3946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2167401"/>
                  </a:ext>
                </a:extLst>
              </a:tr>
              <a:tr h="169154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30.717.840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31.918.715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1.200.875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3.789.750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9708028"/>
                  </a:ext>
                </a:extLst>
              </a:tr>
              <a:tr h="1288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1.853.168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1.853.168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524.363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9619901"/>
                  </a:ext>
                </a:extLst>
              </a:tr>
              <a:tr h="1288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631.413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631.413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183.760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125901"/>
                  </a:ext>
                </a:extLst>
              </a:tr>
              <a:tr h="1288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88850,0%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88850,0%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349681"/>
                  </a:ext>
                </a:extLst>
              </a:tr>
              <a:tr h="1288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88850,0%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88850,0%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8677967"/>
                  </a:ext>
                </a:extLst>
              </a:tr>
              <a:tr h="1288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28.233.239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29.313.239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2.951.867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2323778"/>
                  </a:ext>
                </a:extLst>
              </a:tr>
              <a:tr h="1288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28.233.239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29.313.239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2.951.867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5794393"/>
                  </a:ext>
                </a:extLst>
              </a:tr>
              <a:tr h="1288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Innovación Empresarial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11.399.596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11.399.596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941.047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7253453"/>
                  </a:ext>
                </a:extLst>
              </a:tr>
              <a:tr h="1288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Fomento de la Ciencia y la Tecnología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5.191.606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6.271.606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132.809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696237"/>
                  </a:ext>
                </a:extLst>
              </a:tr>
              <a:tr h="1288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Crea y Valida Innovación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6.358.524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6.358.524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246.745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7928365"/>
                  </a:ext>
                </a:extLst>
              </a:tr>
              <a:tr h="1288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Escala Innovación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5.283.513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5.283.513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1.631.266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065851"/>
                  </a:ext>
                </a:extLst>
              </a:tr>
              <a:tr h="1288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120.875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120.875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120.875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0676901"/>
                  </a:ext>
                </a:extLst>
              </a:tr>
              <a:tr h="1288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120.875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120.875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120.875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8752205"/>
                  </a:ext>
                </a:extLst>
              </a:tr>
              <a:tr h="1288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571721"/>
                  </a:ext>
                </a:extLst>
              </a:tr>
              <a:tr h="1288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0076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92639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37391" y="717449"/>
            <a:ext cx="7995047" cy="8373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21. PROGRAMA 01: AGENCIA DE PROMOCIÓN DE LA INVERSIÓN EXTRANJERA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95C7DBE5-0B5F-46FF-B819-B9E553B64D7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8110" y="1578278"/>
            <a:ext cx="8079616" cy="3481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4A97798-0B60-44B1-B25E-CEAD190A3B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3169531"/>
              </p:ext>
            </p:extLst>
          </p:nvPr>
        </p:nvGraphicFramePr>
        <p:xfrm>
          <a:off x="537391" y="1931617"/>
          <a:ext cx="7995047" cy="1823381"/>
        </p:xfrm>
        <a:graphic>
          <a:graphicData uri="http://schemas.openxmlformats.org/drawingml/2006/table">
            <a:tbl>
              <a:tblPr/>
              <a:tblGrid>
                <a:gridCol w="267931">
                  <a:extLst>
                    <a:ext uri="{9D8B030D-6E8A-4147-A177-3AD203B41FA5}">
                      <a16:colId xmlns:a16="http://schemas.microsoft.com/office/drawing/2014/main" val="2773473553"/>
                    </a:ext>
                  </a:extLst>
                </a:gridCol>
                <a:gridCol w="267931">
                  <a:extLst>
                    <a:ext uri="{9D8B030D-6E8A-4147-A177-3AD203B41FA5}">
                      <a16:colId xmlns:a16="http://schemas.microsoft.com/office/drawing/2014/main" val="3163208157"/>
                    </a:ext>
                  </a:extLst>
                </a:gridCol>
                <a:gridCol w="267931">
                  <a:extLst>
                    <a:ext uri="{9D8B030D-6E8A-4147-A177-3AD203B41FA5}">
                      <a16:colId xmlns:a16="http://schemas.microsoft.com/office/drawing/2014/main" val="1279626125"/>
                    </a:ext>
                  </a:extLst>
                </a:gridCol>
                <a:gridCol w="3022255">
                  <a:extLst>
                    <a:ext uri="{9D8B030D-6E8A-4147-A177-3AD203B41FA5}">
                      <a16:colId xmlns:a16="http://schemas.microsoft.com/office/drawing/2014/main" val="1163447817"/>
                    </a:ext>
                  </a:extLst>
                </a:gridCol>
                <a:gridCol w="718054">
                  <a:extLst>
                    <a:ext uri="{9D8B030D-6E8A-4147-A177-3AD203B41FA5}">
                      <a16:colId xmlns:a16="http://schemas.microsoft.com/office/drawing/2014/main" val="2231184197"/>
                    </a:ext>
                  </a:extLst>
                </a:gridCol>
                <a:gridCol w="718054">
                  <a:extLst>
                    <a:ext uri="{9D8B030D-6E8A-4147-A177-3AD203B41FA5}">
                      <a16:colId xmlns:a16="http://schemas.microsoft.com/office/drawing/2014/main" val="3227912344"/>
                    </a:ext>
                  </a:extLst>
                </a:gridCol>
                <a:gridCol w="718054">
                  <a:extLst>
                    <a:ext uri="{9D8B030D-6E8A-4147-A177-3AD203B41FA5}">
                      <a16:colId xmlns:a16="http://schemas.microsoft.com/office/drawing/2014/main" val="2680330"/>
                    </a:ext>
                  </a:extLst>
                </a:gridCol>
                <a:gridCol w="718054">
                  <a:extLst>
                    <a:ext uri="{9D8B030D-6E8A-4147-A177-3AD203B41FA5}">
                      <a16:colId xmlns:a16="http://schemas.microsoft.com/office/drawing/2014/main" val="4109198153"/>
                    </a:ext>
                  </a:extLst>
                </a:gridCol>
                <a:gridCol w="653750">
                  <a:extLst>
                    <a:ext uri="{9D8B030D-6E8A-4147-A177-3AD203B41FA5}">
                      <a16:colId xmlns:a16="http://schemas.microsoft.com/office/drawing/2014/main" val="421906141"/>
                    </a:ext>
                  </a:extLst>
                </a:gridCol>
                <a:gridCol w="643033">
                  <a:extLst>
                    <a:ext uri="{9D8B030D-6E8A-4147-A177-3AD203B41FA5}">
                      <a16:colId xmlns:a16="http://schemas.microsoft.com/office/drawing/2014/main" val="1325318674"/>
                    </a:ext>
                  </a:extLst>
                </a:gridCol>
              </a:tblGrid>
              <a:tr h="12684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1710399"/>
                  </a:ext>
                </a:extLst>
              </a:tr>
              <a:tr h="38845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2880762"/>
                  </a:ext>
                </a:extLst>
              </a:tr>
              <a:tr h="166483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4.386.910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4.386.910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1.365.773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827700"/>
                  </a:ext>
                </a:extLst>
              </a:tr>
              <a:tr h="1268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2.879.768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2.879.768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847.432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577714"/>
                  </a:ext>
                </a:extLst>
              </a:tr>
              <a:tr h="1268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1.196.916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1.196.916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201.105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8910095"/>
                  </a:ext>
                </a:extLst>
              </a:tr>
              <a:tr h="1268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264.213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264.213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66.053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969411"/>
                  </a:ext>
                </a:extLst>
              </a:tr>
              <a:tr h="1268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264.213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264.213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66.053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339991"/>
                  </a:ext>
                </a:extLst>
              </a:tr>
              <a:tr h="1268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Promoción de Exportaciones - PROCHILE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264.213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264.213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66.053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6027513"/>
                  </a:ext>
                </a:extLst>
              </a:tr>
              <a:tr h="1268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46.013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46.013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6161696"/>
                  </a:ext>
                </a:extLst>
              </a:tr>
              <a:tr h="1268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46.013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46.013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9114458"/>
                  </a:ext>
                </a:extLst>
              </a:tr>
              <a:tr h="1268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251.183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988518"/>
                  </a:ext>
                </a:extLst>
              </a:tr>
              <a:tr h="1268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251.183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8236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20706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39552" y="846660"/>
            <a:ext cx="8111093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23. PROGRAMA 01: INSTITUTO NACIONAL DE PROPIEDAD INDUSTRIAL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139E20BA-E3C4-40EF-AAD9-540F87F5795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24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5694" y="1484783"/>
            <a:ext cx="8111093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34EF0F7-DA80-4AC8-B476-45C17D1F3F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5986411"/>
              </p:ext>
            </p:extLst>
          </p:nvPr>
        </p:nvGraphicFramePr>
        <p:xfrm>
          <a:off x="539551" y="1839628"/>
          <a:ext cx="8111093" cy="1442748"/>
        </p:xfrm>
        <a:graphic>
          <a:graphicData uri="http://schemas.openxmlformats.org/drawingml/2006/table">
            <a:tbl>
              <a:tblPr/>
              <a:tblGrid>
                <a:gridCol w="271456">
                  <a:extLst>
                    <a:ext uri="{9D8B030D-6E8A-4147-A177-3AD203B41FA5}">
                      <a16:colId xmlns:a16="http://schemas.microsoft.com/office/drawing/2014/main" val="1655191023"/>
                    </a:ext>
                  </a:extLst>
                </a:gridCol>
                <a:gridCol w="271456">
                  <a:extLst>
                    <a:ext uri="{9D8B030D-6E8A-4147-A177-3AD203B41FA5}">
                      <a16:colId xmlns:a16="http://schemas.microsoft.com/office/drawing/2014/main" val="2897757631"/>
                    </a:ext>
                  </a:extLst>
                </a:gridCol>
                <a:gridCol w="271456">
                  <a:extLst>
                    <a:ext uri="{9D8B030D-6E8A-4147-A177-3AD203B41FA5}">
                      <a16:colId xmlns:a16="http://schemas.microsoft.com/office/drawing/2014/main" val="84117201"/>
                    </a:ext>
                  </a:extLst>
                </a:gridCol>
                <a:gridCol w="3072876">
                  <a:extLst>
                    <a:ext uri="{9D8B030D-6E8A-4147-A177-3AD203B41FA5}">
                      <a16:colId xmlns:a16="http://schemas.microsoft.com/office/drawing/2014/main" val="367573160"/>
                    </a:ext>
                  </a:extLst>
                </a:gridCol>
                <a:gridCol w="727501">
                  <a:extLst>
                    <a:ext uri="{9D8B030D-6E8A-4147-A177-3AD203B41FA5}">
                      <a16:colId xmlns:a16="http://schemas.microsoft.com/office/drawing/2014/main" val="3703179193"/>
                    </a:ext>
                  </a:extLst>
                </a:gridCol>
                <a:gridCol w="727501">
                  <a:extLst>
                    <a:ext uri="{9D8B030D-6E8A-4147-A177-3AD203B41FA5}">
                      <a16:colId xmlns:a16="http://schemas.microsoft.com/office/drawing/2014/main" val="3860623022"/>
                    </a:ext>
                  </a:extLst>
                </a:gridCol>
                <a:gridCol w="727501">
                  <a:extLst>
                    <a:ext uri="{9D8B030D-6E8A-4147-A177-3AD203B41FA5}">
                      <a16:colId xmlns:a16="http://schemas.microsoft.com/office/drawing/2014/main" val="1856382794"/>
                    </a:ext>
                  </a:extLst>
                </a:gridCol>
                <a:gridCol w="727501">
                  <a:extLst>
                    <a:ext uri="{9D8B030D-6E8A-4147-A177-3AD203B41FA5}">
                      <a16:colId xmlns:a16="http://schemas.microsoft.com/office/drawing/2014/main" val="2506010344"/>
                    </a:ext>
                  </a:extLst>
                </a:gridCol>
                <a:gridCol w="662352">
                  <a:extLst>
                    <a:ext uri="{9D8B030D-6E8A-4147-A177-3AD203B41FA5}">
                      <a16:colId xmlns:a16="http://schemas.microsoft.com/office/drawing/2014/main" val="2723286251"/>
                    </a:ext>
                  </a:extLst>
                </a:gridCol>
                <a:gridCol w="651493">
                  <a:extLst>
                    <a:ext uri="{9D8B030D-6E8A-4147-A177-3AD203B41FA5}">
                      <a16:colId xmlns:a16="http://schemas.microsoft.com/office/drawing/2014/main" val="769179461"/>
                    </a:ext>
                  </a:extLst>
                </a:gridCol>
              </a:tblGrid>
              <a:tr h="12683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18" marR="7918" marT="79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18" marR="7918" marT="79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9706179"/>
                  </a:ext>
                </a:extLst>
              </a:tr>
              <a:tr h="38843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351160"/>
                  </a:ext>
                </a:extLst>
              </a:tr>
              <a:tr h="166471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6.592.367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6.592.367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2.290.836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34,7%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34,7%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1563716"/>
                  </a:ext>
                </a:extLst>
              </a:tr>
              <a:tr h="1268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5.830.567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5.830.567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1.889.026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32,4%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32,4%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9232146"/>
                  </a:ext>
                </a:extLst>
              </a:tr>
              <a:tr h="1268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714.692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714.692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218.255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30,5%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30,5%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2010186"/>
                  </a:ext>
                </a:extLst>
              </a:tr>
              <a:tr h="1268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47.108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47.108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37.988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80,6%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80,6%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4981716"/>
                  </a:ext>
                </a:extLst>
              </a:tr>
              <a:tr h="1268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47.108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47.108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37.988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80,6%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80,6%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1776015"/>
                  </a:ext>
                </a:extLst>
              </a:tr>
              <a:tr h="1268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145.567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2499020"/>
                  </a:ext>
                </a:extLst>
              </a:tr>
              <a:tr h="1268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145.567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90564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18152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62107" y="702644"/>
            <a:ext cx="8043646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24. PROGRAMA 01: SUBSECRETARÍA DE TURISMO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E2EBC8CF-72D2-47FE-A899-F3857769AD1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25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62106" y="1340767"/>
            <a:ext cx="8043646" cy="327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9BD7BC3-DA66-4251-A9A9-A29952EC90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1780685"/>
              </p:ext>
            </p:extLst>
          </p:nvPr>
        </p:nvGraphicFramePr>
        <p:xfrm>
          <a:off x="562106" y="1715360"/>
          <a:ext cx="8043646" cy="2422087"/>
        </p:xfrm>
        <a:graphic>
          <a:graphicData uri="http://schemas.openxmlformats.org/drawingml/2006/table">
            <a:tbl>
              <a:tblPr/>
              <a:tblGrid>
                <a:gridCol w="269559">
                  <a:extLst>
                    <a:ext uri="{9D8B030D-6E8A-4147-A177-3AD203B41FA5}">
                      <a16:colId xmlns:a16="http://schemas.microsoft.com/office/drawing/2014/main" val="3379593408"/>
                    </a:ext>
                  </a:extLst>
                </a:gridCol>
                <a:gridCol w="269559">
                  <a:extLst>
                    <a:ext uri="{9D8B030D-6E8A-4147-A177-3AD203B41FA5}">
                      <a16:colId xmlns:a16="http://schemas.microsoft.com/office/drawing/2014/main" val="95012616"/>
                    </a:ext>
                  </a:extLst>
                </a:gridCol>
                <a:gridCol w="269559">
                  <a:extLst>
                    <a:ext uri="{9D8B030D-6E8A-4147-A177-3AD203B41FA5}">
                      <a16:colId xmlns:a16="http://schemas.microsoft.com/office/drawing/2014/main" val="3178390731"/>
                    </a:ext>
                  </a:extLst>
                </a:gridCol>
                <a:gridCol w="3040627">
                  <a:extLst>
                    <a:ext uri="{9D8B030D-6E8A-4147-A177-3AD203B41FA5}">
                      <a16:colId xmlns:a16="http://schemas.microsoft.com/office/drawing/2014/main" val="3244089595"/>
                    </a:ext>
                  </a:extLst>
                </a:gridCol>
                <a:gridCol w="722419">
                  <a:extLst>
                    <a:ext uri="{9D8B030D-6E8A-4147-A177-3AD203B41FA5}">
                      <a16:colId xmlns:a16="http://schemas.microsoft.com/office/drawing/2014/main" val="2414017548"/>
                    </a:ext>
                  </a:extLst>
                </a:gridCol>
                <a:gridCol w="722419">
                  <a:extLst>
                    <a:ext uri="{9D8B030D-6E8A-4147-A177-3AD203B41FA5}">
                      <a16:colId xmlns:a16="http://schemas.microsoft.com/office/drawing/2014/main" val="446499531"/>
                    </a:ext>
                  </a:extLst>
                </a:gridCol>
                <a:gridCol w="722419">
                  <a:extLst>
                    <a:ext uri="{9D8B030D-6E8A-4147-A177-3AD203B41FA5}">
                      <a16:colId xmlns:a16="http://schemas.microsoft.com/office/drawing/2014/main" val="1889795904"/>
                    </a:ext>
                  </a:extLst>
                </a:gridCol>
                <a:gridCol w="722419">
                  <a:extLst>
                    <a:ext uri="{9D8B030D-6E8A-4147-A177-3AD203B41FA5}">
                      <a16:colId xmlns:a16="http://schemas.microsoft.com/office/drawing/2014/main" val="2227557940"/>
                    </a:ext>
                  </a:extLst>
                </a:gridCol>
                <a:gridCol w="657724">
                  <a:extLst>
                    <a:ext uri="{9D8B030D-6E8A-4147-A177-3AD203B41FA5}">
                      <a16:colId xmlns:a16="http://schemas.microsoft.com/office/drawing/2014/main" val="620153088"/>
                    </a:ext>
                  </a:extLst>
                </a:gridCol>
                <a:gridCol w="646942">
                  <a:extLst>
                    <a:ext uri="{9D8B030D-6E8A-4147-A177-3AD203B41FA5}">
                      <a16:colId xmlns:a16="http://schemas.microsoft.com/office/drawing/2014/main" val="3430640478"/>
                    </a:ext>
                  </a:extLst>
                </a:gridCol>
              </a:tblGrid>
              <a:tr h="12501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3286271"/>
                  </a:ext>
                </a:extLst>
              </a:tr>
              <a:tr h="38284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7107744"/>
                  </a:ext>
                </a:extLst>
              </a:tr>
              <a:tr h="164077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3.653.165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2.529.702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-1.123.463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487.754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0279451"/>
                  </a:ext>
                </a:extLst>
              </a:tr>
              <a:tr h="1250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1.239.432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1.239.432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377.839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4946676"/>
                  </a:ext>
                </a:extLst>
              </a:tr>
              <a:tr h="1250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716.017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716.017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221796"/>
                  </a:ext>
                </a:extLst>
              </a:tr>
              <a:tr h="1250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1.696.693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573.230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-1.123.463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4751881"/>
                  </a:ext>
                </a:extLst>
              </a:tr>
              <a:tr h="1250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1.293.463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-1.293.463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655235"/>
                  </a:ext>
                </a:extLst>
              </a:tr>
              <a:tr h="1250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Turismo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1.293.463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-1.293.463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4916"/>
                  </a:ext>
                </a:extLst>
              </a:tr>
              <a:tr h="1250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298.059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468.059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065738"/>
                  </a:ext>
                </a:extLst>
              </a:tr>
              <a:tr h="1250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Turístico Sustentable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298.059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468.059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34361"/>
                  </a:ext>
                </a:extLst>
              </a:tr>
              <a:tr h="1250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105.171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105.171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9111531"/>
                  </a:ext>
                </a:extLst>
              </a:tr>
              <a:tr h="1250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Organización Mundial del Turismo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98.938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98.938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6245970"/>
                  </a:ext>
                </a:extLst>
              </a:tr>
              <a:tr h="1250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Organismo Internacional de Turismo Social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6.233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6274766"/>
                  </a:ext>
                </a:extLst>
              </a:tr>
              <a:tr h="1250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5346590"/>
                  </a:ext>
                </a:extLst>
              </a:tr>
              <a:tr h="1250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806476"/>
                  </a:ext>
                </a:extLst>
              </a:tr>
              <a:tr h="1250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102.721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7585852"/>
                  </a:ext>
                </a:extLst>
              </a:tr>
              <a:tr h="1250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102.721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66258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2185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32141" y="685391"/>
            <a:ext cx="7957016" cy="8373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25. PROGRAMA 01: SUPERINTENDENCIA DE INSOLVENCIA Y REEMPRENDIMIENTO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ECE3D00E-0328-4E97-A756-DC95ECD4AF69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26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4389" y="1606523"/>
            <a:ext cx="8075222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FABFE6A-6E9A-4734-8594-17321DD857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4041847"/>
              </p:ext>
            </p:extLst>
          </p:nvPr>
        </p:nvGraphicFramePr>
        <p:xfrm>
          <a:off x="532141" y="1917847"/>
          <a:ext cx="7957012" cy="2690857"/>
        </p:xfrm>
        <a:graphic>
          <a:graphicData uri="http://schemas.openxmlformats.org/drawingml/2006/table">
            <a:tbl>
              <a:tblPr/>
              <a:tblGrid>
                <a:gridCol w="266656">
                  <a:extLst>
                    <a:ext uri="{9D8B030D-6E8A-4147-A177-3AD203B41FA5}">
                      <a16:colId xmlns:a16="http://schemas.microsoft.com/office/drawing/2014/main" val="950912976"/>
                    </a:ext>
                  </a:extLst>
                </a:gridCol>
                <a:gridCol w="266656">
                  <a:extLst>
                    <a:ext uri="{9D8B030D-6E8A-4147-A177-3AD203B41FA5}">
                      <a16:colId xmlns:a16="http://schemas.microsoft.com/office/drawing/2014/main" val="981671887"/>
                    </a:ext>
                  </a:extLst>
                </a:gridCol>
                <a:gridCol w="266656">
                  <a:extLst>
                    <a:ext uri="{9D8B030D-6E8A-4147-A177-3AD203B41FA5}">
                      <a16:colId xmlns:a16="http://schemas.microsoft.com/office/drawing/2014/main" val="3067558642"/>
                    </a:ext>
                  </a:extLst>
                </a:gridCol>
                <a:gridCol w="3007878">
                  <a:extLst>
                    <a:ext uri="{9D8B030D-6E8A-4147-A177-3AD203B41FA5}">
                      <a16:colId xmlns:a16="http://schemas.microsoft.com/office/drawing/2014/main" val="1965121468"/>
                    </a:ext>
                  </a:extLst>
                </a:gridCol>
                <a:gridCol w="714638">
                  <a:extLst>
                    <a:ext uri="{9D8B030D-6E8A-4147-A177-3AD203B41FA5}">
                      <a16:colId xmlns:a16="http://schemas.microsoft.com/office/drawing/2014/main" val="3369673517"/>
                    </a:ext>
                  </a:extLst>
                </a:gridCol>
                <a:gridCol w="714638">
                  <a:extLst>
                    <a:ext uri="{9D8B030D-6E8A-4147-A177-3AD203B41FA5}">
                      <a16:colId xmlns:a16="http://schemas.microsoft.com/office/drawing/2014/main" val="728049235"/>
                    </a:ext>
                  </a:extLst>
                </a:gridCol>
                <a:gridCol w="714638">
                  <a:extLst>
                    <a:ext uri="{9D8B030D-6E8A-4147-A177-3AD203B41FA5}">
                      <a16:colId xmlns:a16="http://schemas.microsoft.com/office/drawing/2014/main" val="3236746883"/>
                    </a:ext>
                  </a:extLst>
                </a:gridCol>
                <a:gridCol w="714638">
                  <a:extLst>
                    <a:ext uri="{9D8B030D-6E8A-4147-A177-3AD203B41FA5}">
                      <a16:colId xmlns:a16="http://schemas.microsoft.com/office/drawing/2014/main" val="3228501842"/>
                    </a:ext>
                  </a:extLst>
                </a:gridCol>
                <a:gridCol w="650640">
                  <a:extLst>
                    <a:ext uri="{9D8B030D-6E8A-4147-A177-3AD203B41FA5}">
                      <a16:colId xmlns:a16="http://schemas.microsoft.com/office/drawing/2014/main" val="2033747766"/>
                    </a:ext>
                  </a:extLst>
                </a:gridCol>
                <a:gridCol w="639974">
                  <a:extLst>
                    <a:ext uri="{9D8B030D-6E8A-4147-A177-3AD203B41FA5}">
                      <a16:colId xmlns:a16="http://schemas.microsoft.com/office/drawing/2014/main" val="2248006127"/>
                    </a:ext>
                  </a:extLst>
                </a:gridCol>
              </a:tblGrid>
              <a:tr h="12552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0595290"/>
                  </a:ext>
                </a:extLst>
              </a:tr>
              <a:tr h="38440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7300862"/>
                  </a:ext>
                </a:extLst>
              </a:tr>
              <a:tr h="164747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6.794.115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6.794.115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2.591.827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4443143"/>
                  </a:ext>
                </a:extLst>
              </a:tr>
              <a:tr h="1255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4.636.338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4.636.338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1.573.510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755922"/>
                  </a:ext>
                </a:extLst>
              </a:tr>
              <a:tr h="1255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782.839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782.839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217.193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6835246"/>
                  </a:ext>
                </a:extLst>
              </a:tr>
              <a:tr h="1255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1.237.332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1.237.332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747.048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020271"/>
                  </a:ext>
                </a:extLst>
              </a:tr>
              <a:tr h="1255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1.080.841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1.080.841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697.388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8772442"/>
                  </a:ext>
                </a:extLst>
              </a:tr>
              <a:tr h="1255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 Cumplimiento Artículo 37 del Libro IV del Código de Comercio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0176862"/>
                  </a:ext>
                </a:extLst>
              </a:tr>
              <a:tr h="1255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 Cumplimiento Artículo 40, Ley N° 20.720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1.076.491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1.076.491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697.388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2951671"/>
                  </a:ext>
                </a:extLst>
              </a:tr>
              <a:tr h="1255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155.252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155.252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49.100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6029345"/>
                  </a:ext>
                </a:extLst>
              </a:tr>
              <a:tr h="1255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Renegociación y Reemprendimiento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155.252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155.252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49.100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6063542"/>
                  </a:ext>
                </a:extLst>
              </a:tr>
              <a:tr h="1255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6028208"/>
                  </a:ext>
                </a:extLst>
              </a:tr>
              <a:tr h="1255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Asociación Internacional de Reguladores por Insolvencia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3359477"/>
                  </a:ext>
                </a:extLst>
              </a:tr>
              <a:tr h="1255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5500077"/>
                  </a:ext>
                </a:extLst>
              </a:tr>
              <a:tr h="1255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1883047"/>
                  </a:ext>
                </a:extLst>
              </a:tr>
              <a:tr h="1255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137.598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137.598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5845913"/>
                  </a:ext>
                </a:extLst>
              </a:tr>
              <a:tr h="1255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137.598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137.598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7210010"/>
                  </a:ext>
                </a:extLst>
              </a:tr>
              <a:tr h="1333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41.571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3656937"/>
                  </a:ext>
                </a:extLst>
              </a:tr>
              <a:tr h="1255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41.571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33183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61403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75423" y="690942"/>
            <a:ext cx="7957016" cy="8373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26. PROGRAMA 01: INSTITUTO NACIONAL DESARROLLO SUSTENTABLE PESCA ARTESANAL Y ACUICULTURA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ECE3D00E-0328-4E97-A756-DC95ECD4AF69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27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4389" y="1606523"/>
            <a:ext cx="8075222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3B975170-E451-4FB1-AF2C-AE33661C82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811934"/>
              </p:ext>
            </p:extLst>
          </p:nvPr>
        </p:nvGraphicFramePr>
        <p:xfrm>
          <a:off x="575423" y="1924711"/>
          <a:ext cx="7957012" cy="2610383"/>
        </p:xfrm>
        <a:graphic>
          <a:graphicData uri="http://schemas.openxmlformats.org/drawingml/2006/table">
            <a:tbl>
              <a:tblPr/>
              <a:tblGrid>
                <a:gridCol w="266656">
                  <a:extLst>
                    <a:ext uri="{9D8B030D-6E8A-4147-A177-3AD203B41FA5}">
                      <a16:colId xmlns:a16="http://schemas.microsoft.com/office/drawing/2014/main" val="645253211"/>
                    </a:ext>
                  </a:extLst>
                </a:gridCol>
                <a:gridCol w="266656">
                  <a:extLst>
                    <a:ext uri="{9D8B030D-6E8A-4147-A177-3AD203B41FA5}">
                      <a16:colId xmlns:a16="http://schemas.microsoft.com/office/drawing/2014/main" val="4272983603"/>
                    </a:ext>
                  </a:extLst>
                </a:gridCol>
                <a:gridCol w="266656">
                  <a:extLst>
                    <a:ext uri="{9D8B030D-6E8A-4147-A177-3AD203B41FA5}">
                      <a16:colId xmlns:a16="http://schemas.microsoft.com/office/drawing/2014/main" val="1253826666"/>
                    </a:ext>
                  </a:extLst>
                </a:gridCol>
                <a:gridCol w="3007878">
                  <a:extLst>
                    <a:ext uri="{9D8B030D-6E8A-4147-A177-3AD203B41FA5}">
                      <a16:colId xmlns:a16="http://schemas.microsoft.com/office/drawing/2014/main" val="3097437185"/>
                    </a:ext>
                  </a:extLst>
                </a:gridCol>
                <a:gridCol w="714638">
                  <a:extLst>
                    <a:ext uri="{9D8B030D-6E8A-4147-A177-3AD203B41FA5}">
                      <a16:colId xmlns:a16="http://schemas.microsoft.com/office/drawing/2014/main" val="3237016675"/>
                    </a:ext>
                  </a:extLst>
                </a:gridCol>
                <a:gridCol w="714638">
                  <a:extLst>
                    <a:ext uri="{9D8B030D-6E8A-4147-A177-3AD203B41FA5}">
                      <a16:colId xmlns:a16="http://schemas.microsoft.com/office/drawing/2014/main" val="1661432627"/>
                    </a:ext>
                  </a:extLst>
                </a:gridCol>
                <a:gridCol w="714638">
                  <a:extLst>
                    <a:ext uri="{9D8B030D-6E8A-4147-A177-3AD203B41FA5}">
                      <a16:colId xmlns:a16="http://schemas.microsoft.com/office/drawing/2014/main" val="1040009979"/>
                    </a:ext>
                  </a:extLst>
                </a:gridCol>
                <a:gridCol w="714638">
                  <a:extLst>
                    <a:ext uri="{9D8B030D-6E8A-4147-A177-3AD203B41FA5}">
                      <a16:colId xmlns:a16="http://schemas.microsoft.com/office/drawing/2014/main" val="3743963234"/>
                    </a:ext>
                  </a:extLst>
                </a:gridCol>
                <a:gridCol w="650640">
                  <a:extLst>
                    <a:ext uri="{9D8B030D-6E8A-4147-A177-3AD203B41FA5}">
                      <a16:colId xmlns:a16="http://schemas.microsoft.com/office/drawing/2014/main" val="360164913"/>
                    </a:ext>
                  </a:extLst>
                </a:gridCol>
                <a:gridCol w="639974">
                  <a:extLst>
                    <a:ext uri="{9D8B030D-6E8A-4147-A177-3AD203B41FA5}">
                      <a16:colId xmlns:a16="http://schemas.microsoft.com/office/drawing/2014/main" val="2352440687"/>
                    </a:ext>
                  </a:extLst>
                </a:gridCol>
              </a:tblGrid>
              <a:tr h="12811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9423261"/>
                  </a:ext>
                </a:extLst>
              </a:tr>
              <a:tr h="39235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990987"/>
                  </a:ext>
                </a:extLst>
              </a:tr>
              <a:tr h="168154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15.654.230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15.654.230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2.457.360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187044"/>
                  </a:ext>
                </a:extLst>
              </a:tr>
              <a:tr h="1281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1.428.142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1.428.142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269.708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4118933"/>
                  </a:ext>
                </a:extLst>
              </a:tr>
              <a:tr h="1281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293.459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293.459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80.264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9810228"/>
                  </a:ext>
                </a:extLst>
              </a:tr>
              <a:tr h="1281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9.464.931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9.464.931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82.515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9101027"/>
                  </a:ext>
                </a:extLst>
              </a:tr>
              <a:tr h="1281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9.464.931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9.464.931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82.515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4018415"/>
                  </a:ext>
                </a:extLst>
              </a:tr>
              <a:tr h="2562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Apoyo a la Pesca Artesanal y Acuicultura de Pequeña Escala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8.670.592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8.670.592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27.313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5479702"/>
                  </a:ext>
                </a:extLst>
              </a:tr>
              <a:tr h="1281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Bonificación Repoblamiento de Algas Art.12 Ley N° 20.925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794.339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794.339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55.202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340812"/>
                  </a:ext>
                </a:extLst>
              </a:tr>
              <a:tr h="1281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51.390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51.390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21.718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596787"/>
                  </a:ext>
                </a:extLst>
              </a:tr>
              <a:tr h="1281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51.390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51.390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21.718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8916317"/>
                  </a:ext>
                </a:extLst>
              </a:tr>
              <a:tr h="1281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4.416.308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4.416.308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165.391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4441316"/>
                  </a:ext>
                </a:extLst>
              </a:tr>
              <a:tr h="1281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4.416.308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4.416.308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165.391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230554"/>
                  </a:ext>
                </a:extLst>
              </a:tr>
              <a:tr h="2562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Apoyo a la Pesca Artesanal y Acuicultura de Pequeña Escala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4.416.308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4.416.308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165.391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0601687"/>
                  </a:ext>
                </a:extLst>
              </a:tr>
              <a:tr h="1281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1.837.764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6488327"/>
                  </a:ext>
                </a:extLst>
              </a:tr>
              <a:tr h="1281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1.837.764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24469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5347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3 Marcador de pie de página">
            <a:extLst>
              <a:ext uri="{FF2B5EF4-FFF2-40B4-BE49-F238E27FC236}">
                <a16:creationId xmlns:a16="http://schemas.microsoft.com/office/drawing/2014/main" id="{26D5044B-1995-44F2-BAD7-049A88190A8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591815" y="980728"/>
            <a:ext cx="7960370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ABRIL DE 2021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 MINISTERIO DE ECONOMÍA, FOMENTO Y TURISMO</a:t>
            </a:r>
          </a:p>
        </p:txBody>
      </p:sp>
      <p:graphicFrame>
        <p:nvGraphicFramePr>
          <p:cNvPr id="6" name="2 Gráfico">
            <a:extLst>
              <a:ext uri="{FF2B5EF4-FFF2-40B4-BE49-F238E27FC236}">
                <a16:creationId xmlns:a16="http://schemas.microsoft.com/office/drawing/2014/main" id="{07E64580-E7A6-4D61-803A-558CCE8D2D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4461765"/>
              </p:ext>
            </p:extLst>
          </p:nvPr>
        </p:nvGraphicFramePr>
        <p:xfrm>
          <a:off x="683568" y="2056525"/>
          <a:ext cx="7560840" cy="376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8330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531479" y="975417"/>
            <a:ext cx="807296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ABRIL DE 2021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 MINISTERIO DE ECONOMÍA, FOMENTO Y TURISMO</a:t>
            </a:r>
          </a:p>
        </p:txBody>
      </p:sp>
      <p:sp>
        <p:nvSpPr>
          <p:cNvPr id="6" name="3 Marcador de pie de página">
            <a:extLst>
              <a:ext uri="{FF2B5EF4-FFF2-40B4-BE49-F238E27FC236}">
                <a16:creationId xmlns:a16="http://schemas.microsoft.com/office/drawing/2014/main" id="{4A984C97-EB6C-467B-83FF-4C80884FA812}"/>
              </a:ext>
            </a:extLst>
          </p:cNvPr>
          <p:cNvSpPr txBox="1">
            <a:spLocks/>
          </p:cNvSpPr>
          <p:nvPr/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graphicFrame>
        <p:nvGraphicFramePr>
          <p:cNvPr id="7" name="1 Gráfico">
            <a:extLst>
              <a:ext uri="{FF2B5EF4-FFF2-40B4-BE49-F238E27FC236}">
                <a16:creationId xmlns:a16="http://schemas.microsoft.com/office/drawing/2014/main" id="{5DEE9E19-4B2C-479D-89DB-FF54FBE7F2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2797898"/>
              </p:ext>
            </p:extLst>
          </p:nvPr>
        </p:nvGraphicFramePr>
        <p:xfrm>
          <a:off x="531479" y="2108783"/>
          <a:ext cx="7999848" cy="3766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29342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>
            <a:spLocks noGrp="1"/>
          </p:cNvSpPr>
          <p:nvPr>
            <p:ph type="title" idx="4294967295"/>
          </p:nvPr>
        </p:nvSpPr>
        <p:spPr>
          <a:xfrm>
            <a:off x="518864" y="756135"/>
            <a:ext cx="794156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 MINISTERIO DE ECONOMÍA, FOMENTO Y TURISMO</a:t>
            </a:r>
          </a:p>
        </p:txBody>
      </p:sp>
      <p:sp>
        <p:nvSpPr>
          <p:cNvPr id="7" name="3 Marcador de pie de página">
            <a:extLst>
              <a:ext uri="{FF2B5EF4-FFF2-40B4-BE49-F238E27FC236}">
                <a16:creationId xmlns:a16="http://schemas.microsoft.com/office/drawing/2014/main" id="{69B7CAF8-73C7-46B3-8306-CA07C224348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00062" y="1428386"/>
            <a:ext cx="7978690" cy="2776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788BA0DB-B6F2-40E2-996F-4F38C40C61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1641487"/>
              </p:ext>
            </p:extLst>
          </p:nvPr>
        </p:nvGraphicFramePr>
        <p:xfrm>
          <a:off x="518864" y="1787191"/>
          <a:ext cx="7941568" cy="2325269"/>
        </p:xfrm>
        <a:graphic>
          <a:graphicData uri="http://schemas.openxmlformats.org/drawingml/2006/table">
            <a:tbl>
              <a:tblPr/>
              <a:tblGrid>
                <a:gridCol w="284848">
                  <a:extLst>
                    <a:ext uri="{9D8B030D-6E8A-4147-A177-3AD203B41FA5}">
                      <a16:colId xmlns:a16="http://schemas.microsoft.com/office/drawing/2014/main" val="1051429399"/>
                    </a:ext>
                  </a:extLst>
                </a:gridCol>
                <a:gridCol w="3213088">
                  <a:extLst>
                    <a:ext uri="{9D8B030D-6E8A-4147-A177-3AD203B41FA5}">
                      <a16:colId xmlns:a16="http://schemas.microsoft.com/office/drawing/2014/main" val="3978121848"/>
                    </a:ext>
                  </a:extLst>
                </a:gridCol>
                <a:gridCol w="763393">
                  <a:extLst>
                    <a:ext uri="{9D8B030D-6E8A-4147-A177-3AD203B41FA5}">
                      <a16:colId xmlns:a16="http://schemas.microsoft.com/office/drawing/2014/main" val="2068809027"/>
                    </a:ext>
                  </a:extLst>
                </a:gridCol>
                <a:gridCol w="763393">
                  <a:extLst>
                    <a:ext uri="{9D8B030D-6E8A-4147-A177-3AD203B41FA5}">
                      <a16:colId xmlns:a16="http://schemas.microsoft.com/office/drawing/2014/main" val="1893137369"/>
                    </a:ext>
                  </a:extLst>
                </a:gridCol>
                <a:gridCol w="763393">
                  <a:extLst>
                    <a:ext uri="{9D8B030D-6E8A-4147-A177-3AD203B41FA5}">
                      <a16:colId xmlns:a16="http://schemas.microsoft.com/office/drawing/2014/main" val="3545724715"/>
                    </a:ext>
                  </a:extLst>
                </a:gridCol>
                <a:gridCol w="763393">
                  <a:extLst>
                    <a:ext uri="{9D8B030D-6E8A-4147-A177-3AD203B41FA5}">
                      <a16:colId xmlns:a16="http://schemas.microsoft.com/office/drawing/2014/main" val="817531253"/>
                    </a:ext>
                  </a:extLst>
                </a:gridCol>
                <a:gridCol w="695030">
                  <a:extLst>
                    <a:ext uri="{9D8B030D-6E8A-4147-A177-3AD203B41FA5}">
                      <a16:colId xmlns:a16="http://schemas.microsoft.com/office/drawing/2014/main" val="2791568494"/>
                    </a:ext>
                  </a:extLst>
                </a:gridCol>
                <a:gridCol w="695030">
                  <a:extLst>
                    <a:ext uri="{9D8B030D-6E8A-4147-A177-3AD203B41FA5}">
                      <a16:colId xmlns:a16="http://schemas.microsoft.com/office/drawing/2014/main" val="3863249199"/>
                    </a:ext>
                  </a:extLst>
                </a:gridCol>
              </a:tblGrid>
              <a:tr h="135782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486" marR="8486" marT="84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486" marR="8486" marT="84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8746610"/>
                  </a:ext>
                </a:extLst>
              </a:tr>
              <a:tr h="41583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077643"/>
                  </a:ext>
                </a:extLst>
              </a:tr>
              <a:tr h="1442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1.029.849.395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1.535.721.431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505.872.036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575.771.076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55,9%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37,5%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818248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161.495.339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161.959.425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464.086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51.632.792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31,9%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6416521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41.325.315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41.806.315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481.000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9.006.216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21,8%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21,5%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5745098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422.539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422.539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884.198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209,3%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209,3%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777883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296.953.076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390.472.076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93.519.000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56.661.014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19,1%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14,5%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847570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27.143.098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437.718.888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410.575.790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413.184.334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1522,2%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94,4%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4100031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1450,0%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1450,0%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9230089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8.473.470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8.473.470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762.941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8706655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372.318.540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371.854.454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-464.086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6.599.543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3953899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1.048.457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2.344.703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1.296.246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13.087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6908239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108.447.238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108.447.238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25.313.867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23,3%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23,3%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6312288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5.984.711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5.984.711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792.752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13,2%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13,2%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9135106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6.237.582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6.237.582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10.919.897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175,1%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175,1%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7099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 idx="4294967295"/>
          </p:nvPr>
        </p:nvSpPr>
        <p:spPr>
          <a:xfrm>
            <a:off x="558518" y="663449"/>
            <a:ext cx="776705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 RESUMEN POR CAPÍTULOS</a:t>
            </a:r>
          </a:p>
        </p:txBody>
      </p:sp>
      <p:sp>
        <p:nvSpPr>
          <p:cNvPr id="9" name="3 Marcador de pie de página">
            <a:extLst>
              <a:ext uri="{FF2B5EF4-FFF2-40B4-BE49-F238E27FC236}">
                <a16:creationId xmlns:a16="http://schemas.microsoft.com/office/drawing/2014/main" id="{2291C210-334E-4AD4-BF9B-5F9F4F8CFAA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66360" y="6194551"/>
            <a:ext cx="822044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4404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58518" y="1301572"/>
            <a:ext cx="8220440" cy="3674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945B076-F34D-4BDC-A9C7-C541B51906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5439193"/>
              </p:ext>
            </p:extLst>
          </p:nvPr>
        </p:nvGraphicFramePr>
        <p:xfrm>
          <a:off x="558518" y="1711482"/>
          <a:ext cx="7767057" cy="4352343"/>
        </p:xfrm>
        <a:graphic>
          <a:graphicData uri="http://schemas.openxmlformats.org/drawingml/2006/table">
            <a:tbl>
              <a:tblPr/>
              <a:tblGrid>
                <a:gridCol w="257102">
                  <a:extLst>
                    <a:ext uri="{9D8B030D-6E8A-4147-A177-3AD203B41FA5}">
                      <a16:colId xmlns:a16="http://schemas.microsoft.com/office/drawing/2014/main" val="4183064671"/>
                    </a:ext>
                  </a:extLst>
                </a:gridCol>
                <a:gridCol w="257102">
                  <a:extLst>
                    <a:ext uri="{9D8B030D-6E8A-4147-A177-3AD203B41FA5}">
                      <a16:colId xmlns:a16="http://schemas.microsoft.com/office/drawing/2014/main" val="1698361886"/>
                    </a:ext>
                  </a:extLst>
                </a:gridCol>
                <a:gridCol w="2900112">
                  <a:extLst>
                    <a:ext uri="{9D8B030D-6E8A-4147-A177-3AD203B41FA5}">
                      <a16:colId xmlns:a16="http://schemas.microsoft.com/office/drawing/2014/main" val="2197237638"/>
                    </a:ext>
                  </a:extLst>
                </a:gridCol>
                <a:gridCol w="781591">
                  <a:extLst>
                    <a:ext uri="{9D8B030D-6E8A-4147-A177-3AD203B41FA5}">
                      <a16:colId xmlns:a16="http://schemas.microsoft.com/office/drawing/2014/main" val="2728443244"/>
                    </a:ext>
                  </a:extLst>
                </a:gridCol>
                <a:gridCol w="781591">
                  <a:extLst>
                    <a:ext uri="{9D8B030D-6E8A-4147-A177-3AD203B41FA5}">
                      <a16:colId xmlns:a16="http://schemas.microsoft.com/office/drawing/2014/main" val="920945083"/>
                    </a:ext>
                  </a:extLst>
                </a:gridCol>
                <a:gridCol w="763593">
                  <a:extLst>
                    <a:ext uri="{9D8B030D-6E8A-4147-A177-3AD203B41FA5}">
                      <a16:colId xmlns:a16="http://schemas.microsoft.com/office/drawing/2014/main" val="404875090"/>
                    </a:ext>
                  </a:extLst>
                </a:gridCol>
                <a:gridCol w="781591">
                  <a:extLst>
                    <a:ext uri="{9D8B030D-6E8A-4147-A177-3AD203B41FA5}">
                      <a16:colId xmlns:a16="http://schemas.microsoft.com/office/drawing/2014/main" val="4196977797"/>
                    </a:ext>
                  </a:extLst>
                </a:gridCol>
                <a:gridCol w="627330">
                  <a:extLst>
                    <a:ext uri="{9D8B030D-6E8A-4147-A177-3AD203B41FA5}">
                      <a16:colId xmlns:a16="http://schemas.microsoft.com/office/drawing/2014/main" val="4036947741"/>
                    </a:ext>
                  </a:extLst>
                </a:gridCol>
                <a:gridCol w="617045">
                  <a:extLst>
                    <a:ext uri="{9D8B030D-6E8A-4147-A177-3AD203B41FA5}">
                      <a16:colId xmlns:a16="http://schemas.microsoft.com/office/drawing/2014/main" val="2118235854"/>
                    </a:ext>
                  </a:extLst>
                </a:gridCol>
              </a:tblGrid>
              <a:tr h="14619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308" marR="7308" marT="73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308" marR="7308" marT="73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2148231"/>
                  </a:ext>
                </a:extLst>
              </a:tr>
              <a:tr h="35818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Capítulos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2781521"/>
                  </a:ext>
                </a:extLst>
              </a:tr>
              <a:tr h="1374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Subsecretaria de Economía y Empresas de Menor Tamaño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75.880.081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75.880.081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25.715.452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33,9%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33,9%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6644238"/>
                  </a:ext>
                </a:extLst>
              </a:tr>
              <a:tr h="1374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Subsecretaria de Economía y Empresas de Menor Tamaño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36.069.331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36.069.331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13.662.550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37,9%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37,9%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1506668"/>
                  </a:ext>
                </a:extLst>
              </a:tr>
              <a:tr h="1374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Fondo de Innovación para Competitividad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39.810.750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39.810.750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12.052.902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30,3%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30,3%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162857"/>
                  </a:ext>
                </a:extLst>
              </a:tr>
              <a:tr h="1374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Secretaria Ejecutiva Consejo Nacional de Innovación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227383"/>
                  </a:ext>
                </a:extLst>
              </a:tr>
              <a:tr h="1374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Iniciativa Científica Millenium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4363601"/>
                  </a:ext>
                </a:extLst>
              </a:tr>
              <a:tr h="1374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del Consumidor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14.498.823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14.498.823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4.958.824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34,2%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34,2%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821294"/>
                  </a:ext>
                </a:extLst>
              </a:tr>
              <a:tr h="1374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Pesca y Acuicultura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37.540.756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37.540.756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11.402.894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30,4%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30,4%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8143017"/>
                  </a:ext>
                </a:extLst>
              </a:tr>
              <a:tr h="1374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Pesca y Acuicultura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37.540.756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37.540.756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11.402.894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30,4%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30,4%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881146"/>
                  </a:ext>
                </a:extLst>
              </a:tr>
              <a:tr h="1374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Administración Pesquero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503220"/>
                  </a:ext>
                </a:extLst>
              </a:tr>
              <a:tr h="1374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Pesca y Acuicultura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33.193.882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33.193.882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10.857.024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32,7%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32,7%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1813327"/>
                  </a:ext>
                </a:extLst>
              </a:tr>
              <a:tr h="1374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Corporación de Fomento de la Producción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700.058.520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1.165.513.435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465.454.915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495.788.536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70,8%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42,5%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8172786"/>
                  </a:ext>
                </a:extLst>
              </a:tr>
              <a:tr h="1374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Corporación de Fomento de la Producción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700.058.520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1.165.513.435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465.454.915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495.788.536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70,8%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42,5%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5464190"/>
                  </a:ext>
                </a:extLst>
              </a:tr>
              <a:tr h="1374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Ciencia y Tecnología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247756"/>
                  </a:ext>
                </a:extLst>
              </a:tr>
              <a:tr h="1374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Estadísticas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58.092.878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58.092.878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20.216.862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34,8%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34,8%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707753"/>
                  </a:ext>
                </a:extLst>
              </a:tr>
              <a:tr h="1374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Estadísticas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42.946.736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42.946.736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13.614.325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31,7%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31,7%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9295941"/>
                  </a:ext>
                </a:extLst>
              </a:tr>
              <a:tr h="1374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Censos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15.146.142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15.146.142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6.602.537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43,6%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43,6%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3494623"/>
                  </a:ext>
                </a:extLst>
              </a:tr>
              <a:tr h="1374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Fiscalía Nacional Económica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6.833.691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6.833.691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2.198.701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32,2%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32,2%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8663159"/>
                  </a:ext>
                </a:extLst>
              </a:tr>
              <a:tr h="1374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Turismo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27.332.824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27.332.824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4.961.754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18,2%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18,2%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8500162"/>
                  </a:ext>
                </a:extLst>
              </a:tr>
              <a:tr h="1374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Turismo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22.526.431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22.526.431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4.278.104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19,0%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19,0%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3175073"/>
                  </a:ext>
                </a:extLst>
              </a:tr>
              <a:tr h="1374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Promoción Internacional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4.806.393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4.806.393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683.650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14,2%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14,2%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531292"/>
                  </a:ext>
                </a:extLst>
              </a:tr>
              <a:tr h="1374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Cooperación Técnica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98.967.862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136.253.776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37.285.914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10.747.119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10,9%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2235037"/>
                  </a:ext>
                </a:extLst>
              </a:tr>
              <a:tr h="1374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Cooperación Técnica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98.967.862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136.253.776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37.285.914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10.747.119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10,9%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0157905"/>
                  </a:ext>
                </a:extLst>
              </a:tr>
              <a:tr h="1374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Innova Chile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30.717.840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31.918.715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1.200.875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3.789.750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12,3%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11,9%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248057"/>
                  </a:ext>
                </a:extLst>
              </a:tr>
              <a:tr h="1374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Agencia de Promoción de la Inversión Extranjera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4.386.910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4.386.910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1.365.773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31,1%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31,1%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5298"/>
                  </a:ext>
                </a:extLst>
              </a:tr>
              <a:tr h="1374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Propiedad Industrial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6.592.367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6.592.367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2.290.836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34,7%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34,7%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7207524"/>
                  </a:ext>
                </a:extLst>
              </a:tr>
              <a:tr h="1374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Turismo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3.653.165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2.529.702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-1.123.463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487.754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13,4%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19,3%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6130905"/>
                  </a:ext>
                </a:extLst>
              </a:tr>
              <a:tr h="1374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Superintendencia de Insolvencia y Reemprendimiento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6.794.115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6.794.115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2.591.827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38,1%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38,1%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225810"/>
                  </a:ext>
                </a:extLst>
              </a:tr>
              <a:tr h="1374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Desarrollo Sustentable Pesca Artesanal y Acuicultura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15.654.230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15.654.230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2.457.360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15,7%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15,7%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0070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 idx="4294967295"/>
          </p:nvPr>
        </p:nvSpPr>
        <p:spPr>
          <a:xfrm>
            <a:off x="558518" y="678073"/>
            <a:ext cx="7901916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 RESUMEN FET – Covid - 19 </a:t>
            </a:r>
          </a:p>
        </p:txBody>
      </p:sp>
      <p:sp>
        <p:nvSpPr>
          <p:cNvPr id="9" name="3 Marcador de pie de página">
            <a:extLst>
              <a:ext uri="{FF2B5EF4-FFF2-40B4-BE49-F238E27FC236}">
                <a16:creationId xmlns:a16="http://schemas.microsoft.com/office/drawing/2014/main" id="{2291C210-334E-4AD4-BF9B-5F9F4F8CFAA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66360" y="6194551"/>
            <a:ext cx="822044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58518" y="1301572"/>
            <a:ext cx="8220440" cy="3674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F713BAC-DAC4-40FB-B128-6B85A0CECA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0470216"/>
              </p:ext>
            </p:extLst>
          </p:nvPr>
        </p:nvGraphicFramePr>
        <p:xfrm>
          <a:off x="558518" y="1711706"/>
          <a:ext cx="7886700" cy="1175169"/>
        </p:xfrm>
        <a:graphic>
          <a:graphicData uri="http://schemas.openxmlformats.org/drawingml/2006/table">
            <a:tbl>
              <a:tblPr/>
              <a:tblGrid>
                <a:gridCol w="261063">
                  <a:extLst>
                    <a:ext uri="{9D8B030D-6E8A-4147-A177-3AD203B41FA5}">
                      <a16:colId xmlns:a16="http://schemas.microsoft.com/office/drawing/2014/main" val="1125632312"/>
                    </a:ext>
                  </a:extLst>
                </a:gridCol>
                <a:gridCol w="261063">
                  <a:extLst>
                    <a:ext uri="{9D8B030D-6E8A-4147-A177-3AD203B41FA5}">
                      <a16:colId xmlns:a16="http://schemas.microsoft.com/office/drawing/2014/main" val="530230452"/>
                    </a:ext>
                  </a:extLst>
                </a:gridCol>
                <a:gridCol w="2944785">
                  <a:extLst>
                    <a:ext uri="{9D8B030D-6E8A-4147-A177-3AD203B41FA5}">
                      <a16:colId xmlns:a16="http://schemas.microsoft.com/office/drawing/2014/main" val="1097037201"/>
                    </a:ext>
                  </a:extLst>
                </a:gridCol>
                <a:gridCol w="793630">
                  <a:extLst>
                    <a:ext uri="{9D8B030D-6E8A-4147-A177-3AD203B41FA5}">
                      <a16:colId xmlns:a16="http://schemas.microsoft.com/office/drawing/2014/main" val="3933931517"/>
                    </a:ext>
                  </a:extLst>
                </a:gridCol>
                <a:gridCol w="793630">
                  <a:extLst>
                    <a:ext uri="{9D8B030D-6E8A-4147-A177-3AD203B41FA5}">
                      <a16:colId xmlns:a16="http://schemas.microsoft.com/office/drawing/2014/main" val="761116542"/>
                    </a:ext>
                  </a:extLst>
                </a:gridCol>
                <a:gridCol w="775356">
                  <a:extLst>
                    <a:ext uri="{9D8B030D-6E8A-4147-A177-3AD203B41FA5}">
                      <a16:colId xmlns:a16="http://schemas.microsoft.com/office/drawing/2014/main" val="4218328478"/>
                    </a:ext>
                  </a:extLst>
                </a:gridCol>
                <a:gridCol w="793630">
                  <a:extLst>
                    <a:ext uri="{9D8B030D-6E8A-4147-A177-3AD203B41FA5}">
                      <a16:colId xmlns:a16="http://schemas.microsoft.com/office/drawing/2014/main" val="3307355789"/>
                    </a:ext>
                  </a:extLst>
                </a:gridCol>
                <a:gridCol w="636993">
                  <a:extLst>
                    <a:ext uri="{9D8B030D-6E8A-4147-A177-3AD203B41FA5}">
                      <a16:colId xmlns:a16="http://schemas.microsoft.com/office/drawing/2014/main" val="4044731158"/>
                    </a:ext>
                  </a:extLst>
                </a:gridCol>
                <a:gridCol w="626550">
                  <a:extLst>
                    <a:ext uri="{9D8B030D-6E8A-4147-A177-3AD203B41FA5}">
                      <a16:colId xmlns:a16="http://schemas.microsoft.com/office/drawing/2014/main" val="2388675546"/>
                    </a:ext>
                  </a:extLst>
                </a:gridCol>
              </a:tblGrid>
              <a:tr h="15668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834" marR="7834" marT="78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834" marR="7834" marT="78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6488414"/>
                  </a:ext>
                </a:extLst>
              </a:tr>
              <a:tr h="38388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Capítulos 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1060426"/>
                  </a:ext>
                </a:extLst>
              </a:tr>
              <a:tr h="1645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Turismo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1.296.246 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1.296.246 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8737176"/>
                  </a:ext>
                </a:extLst>
              </a:tr>
              <a:tr h="1566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Turismo FET - Covid - 19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1.296.246 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1.296.246 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427523"/>
                  </a:ext>
                </a:extLst>
              </a:tr>
              <a:tr h="1566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Cooperación Técnica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464.086 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464.086 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31.347 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6,8%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395709"/>
                  </a:ext>
                </a:extLst>
              </a:tr>
              <a:tr h="1566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Cooperación Técnica FET - Covid - 19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464.086 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464.086 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31.347 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6,8%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11132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1659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>
            <a:spLocks noGrp="1"/>
          </p:cNvSpPr>
          <p:nvPr>
            <p:ph type="title" idx="4294967295"/>
          </p:nvPr>
        </p:nvSpPr>
        <p:spPr>
          <a:xfrm>
            <a:off x="584666" y="647693"/>
            <a:ext cx="7875764" cy="8373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01. PROGRAMA 01: SUBSECRETARÍA DE ECONOMÍA Y EMPRESAS DE MENOR TAMAÑO</a:t>
            </a:r>
          </a:p>
        </p:txBody>
      </p:sp>
      <p:sp>
        <p:nvSpPr>
          <p:cNvPr id="7" name="3 Marcador de pie de página">
            <a:extLst>
              <a:ext uri="{FF2B5EF4-FFF2-40B4-BE49-F238E27FC236}">
                <a16:creationId xmlns:a16="http://schemas.microsoft.com/office/drawing/2014/main" id="{020C5F97-02D6-45C8-89AE-7A1C3C1399E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570362" y="1506686"/>
            <a:ext cx="815930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81CA09C-6733-47FF-BE20-D196F56D16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5270879"/>
              </p:ext>
            </p:extLst>
          </p:nvPr>
        </p:nvGraphicFramePr>
        <p:xfrm>
          <a:off x="570362" y="1865040"/>
          <a:ext cx="7886701" cy="4115150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60154566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81543754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412536553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57044033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66516070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49879503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80985659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751914565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744184581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89769233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4927987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4519120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36.069.331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36.069.331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13.662.550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93778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8.876.684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8.876.684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2.740.630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0704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1.874.994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1.874.994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402.711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47063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76463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4553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21.422.160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21.422.160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6.959.687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80420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18.079.622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18.079.622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6.170.268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5276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Normalización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300.331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300.331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72.831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26955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Fomento Pesquero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17.779.291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17.779.291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6.097.437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99197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224.950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224.950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79341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Estadísticas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224.950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224.950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82475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3.117.588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3.117.588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789.419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27971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Escritorio Empresa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388.765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388.765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46.453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51971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Tribunal Arbitral de Propiedad Industrial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431.966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431.966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126.344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55613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Comisión Nacional de la Productividad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830.283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830.283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206.226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3058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Pymes Digitales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181.309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181.309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67106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Oficina de Gestión de Proyectos Sustentables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665.759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665.759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209.289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2206505"/>
                  </a:ext>
                </a:extLst>
              </a:tr>
              <a:tr h="1347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Oficina de Productividad y Emprendimiento Nacional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450.446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450.446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129.757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7764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Unificado de Permisos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169.060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169.060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40.736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54360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200.155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200.155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55968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17210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200.155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181.748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-18.407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44457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3.695.328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3.695.328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3.558.154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13766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Interna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386.818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386.818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386.818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02102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Externa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2.822.518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2.822.518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2.076.961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4240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Interna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393.180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393.180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178.128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1523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92.812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92.812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46.578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78095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869.669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4956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52324" y="707791"/>
            <a:ext cx="8049055" cy="8373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01. PROGRAMA 07: PROGRAMA FONDO DE INNOVACIÓN PARA LA COMPETITIVIDAD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17896A16-57B9-45C3-B69F-E6C553700C9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67544" y="6448251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43228" y="1582789"/>
            <a:ext cx="8058151" cy="2421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FDD4061-D165-4B9C-84D5-9A621633F5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5445365"/>
              </p:ext>
            </p:extLst>
          </p:nvPr>
        </p:nvGraphicFramePr>
        <p:xfrm>
          <a:off x="552324" y="1951653"/>
          <a:ext cx="8039354" cy="2954694"/>
        </p:xfrm>
        <a:graphic>
          <a:graphicData uri="http://schemas.openxmlformats.org/drawingml/2006/table">
            <a:tbl>
              <a:tblPr/>
              <a:tblGrid>
                <a:gridCol w="269416">
                  <a:extLst>
                    <a:ext uri="{9D8B030D-6E8A-4147-A177-3AD203B41FA5}">
                      <a16:colId xmlns:a16="http://schemas.microsoft.com/office/drawing/2014/main" val="1621895986"/>
                    </a:ext>
                  </a:extLst>
                </a:gridCol>
                <a:gridCol w="269416">
                  <a:extLst>
                    <a:ext uri="{9D8B030D-6E8A-4147-A177-3AD203B41FA5}">
                      <a16:colId xmlns:a16="http://schemas.microsoft.com/office/drawing/2014/main" val="2736517523"/>
                    </a:ext>
                  </a:extLst>
                </a:gridCol>
                <a:gridCol w="269416">
                  <a:extLst>
                    <a:ext uri="{9D8B030D-6E8A-4147-A177-3AD203B41FA5}">
                      <a16:colId xmlns:a16="http://schemas.microsoft.com/office/drawing/2014/main" val="3777530318"/>
                    </a:ext>
                  </a:extLst>
                </a:gridCol>
                <a:gridCol w="3039004">
                  <a:extLst>
                    <a:ext uri="{9D8B030D-6E8A-4147-A177-3AD203B41FA5}">
                      <a16:colId xmlns:a16="http://schemas.microsoft.com/office/drawing/2014/main" val="1754844807"/>
                    </a:ext>
                  </a:extLst>
                </a:gridCol>
                <a:gridCol w="722033">
                  <a:extLst>
                    <a:ext uri="{9D8B030D-6E8A-4147-A177-3AD203B41FA5}">
                      <a16:colId xmlns:a16="http://schemas.microsoft.com/office/drawing/2014/main" val="1117588930"/>
                    </a:ext>
                  </a:extLst>
                </a:gridCol>
                <a:gridCol w="722033">
                  <a:extLst>
                    <a:ext uri="{9D8B030D-6E8A-4147-A177-3AD203B41FA5}">
                      <a16:colId xmlns:a16="http://schemas.microsoft.com/office/drawing/2014/main" val="2095201487"/>
                    </a:ext>
                  </a:extLst>
                </a:gridCol>
                <a:gridCol w="722033">
                  <a:extLst>
                    <a:ext uri="{9D8B030D-6E8A-4147-A177-3AD203B41FA5}">
                      <a16:colId xmlns:a16="http://schemas.microsoft.com/office/drawing/2014/main" val="754165167"/>
                    </a:ext>
                  </a:extLst>
                </a:gridCol>
                <a:gridCol w="722033">
                  <a:extLst>
                    <a:ext uri="{9D8B030D-6E8A-4147-A177-3AD203B41FA5}">
                      <a16:colId xmlns:a16="http://schemas.microsoft.com/office/drawing/2014/main" val="2274113551"/>
                    </a:ext>
                  </a:extLst>
                </a:gridCol>
                <a:gridCol w="657373">
                  <a:extLst>
                    <a:ext uri="{9D8B030D-6E8A-4147-A177-3AD203B41FA5}">
                      <a16:colId xmlns:a16="http://schemas.microsoft.com/office/drawing/2014/main" val="2700014589"/>
                    </a:ext>
                  </a:extLst>
                </a:gridCol>
                <a:gridCol w="646597">
                  <a:extLst>
                    <a:ext uri="{9D8B030D-6E8A-4147-A177-3AD203B41FA5}">
                      <a16:colId xmlns:a16="http://schemas.microsoft.com/office/drawing/2014/main" val="2087339280"/>
                    </a:ext>
                  </a:extLst>
                </a:gridCol>
              </a:tblGrid>
              <a:tr h="23682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181734"/>
                  </a:ext>
                </a:extLst>
              </a:tr>
              <a:tr h="38940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4220755"/>
                  </a:ext>
                </a:extLst>
              </a:tr>
              <a:tr h="166887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39.810.750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39.810.750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12.052.902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3790962"/>
                  </a:ext>
                </a:extLst>
              </a:tr>
              <a:tr h="1271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71.498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71.498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24.602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1807273"/>
                  </a:ext>
                </a:extLst>
              </a:tr>
              <a:tr h="1271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39.739.252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39.739.252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12.028.300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2036301"/>
                  </a:ext>
                </a:extLst>
              </a:tr>
              <a:tr h="1271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893.092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893.092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409383"/>
                  </a:ext>
                </a:extLst>
              </a:tr>
              <a:tr h="1271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Normalización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893.092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893.092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287448"/>
                  </a:ext>
                </a:extLst>
              </a:tr>
              <a:tr h="1271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38.682.267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38.682.267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11.793.300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6167961"/>
                  </a:ext>
                </a:extLst>
              </a:tr>
              <a:tr h="1271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Emprendimiento Start Up - CORFO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2.319.933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2.319.933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1.688.933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4394005"/>
                  </a:ext>
                </a:extLst>
              </a:tr>
              <a:tr h="1271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Financiamiento Temprano para el Emprendimiento - CORFO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1.339.475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1.339.475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5929427"/>
                  </a:ext>
                </a:extLst>
              </a:tr>
              <a:tr h="1271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Emprendimiento Semilla Flexible - CORFO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2.638.607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2.638.607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0973931"/>
                  </a:ext>
                </a:extLst>
              </a:tr>
              <a:tr h="1271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Redes y Competitividad - CORFO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4.606.844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4.606.844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2.669.508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1850525"/>
                  </a:ext>
                </a:extLst>
              </a:tr>
              <a:tr h="1271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Innovación de Interés Público - INNOVA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870.020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870.020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9477360"/>
                  </a:ext>
                </a:extLst>
              </a:tr>
              <a:tr h="1271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Innovación Empresarial - INNOVA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7.969.590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7.969.590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1.550.672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6950305"/>
                  </a:ext>
                </a:extLst>
              </a:tr>
              <a:tr h="1271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Crea y Valida Innovación - INNOVA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4.971.845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4.971.845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2.662.909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4357380"/>
                  </a:ext>
                </a:extLst>
              </a:tr>
              <a:tr h="1271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Escala Innovación - INNOVA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4.026.071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4.026.071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2.286.664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4671472"/>
                  </a:ext>
                </a:extLst>
              </a:tr>
              <a:tr h="1271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y Consorcios Tecnológicos - CORFO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9.939.882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9.939.882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934.614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9558343"/>
                  </a:ext>
                </a:extLst>
              </a:tr>
              <a:tr h="1271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163.893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163.893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6703009"/>
                  </a:ext>
                </a:extLst>
              </a:tr>
              <a:tr h="2543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Organización Internacional de Normalización y Oficina Internacional de Pesos y Medidas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163.893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163.893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11853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3987365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5483</TotalTime>
  <Words>7112</Words>
  <Application>Microsoft Office PowerPoint</Application>
  <PresentationFormat>Presentación en pantalla (4:3)</PresentationFormat>
  <Paragraphs>3994</Paragraphs>
  <Slides>27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0" baseType="lpstr">
      <vt:lpstr>Arial</vt:lpstr>
      <vt:lpstr>Calibri</vt:lpstr>
      <vt:lpstr>1_Tema de Office</vt:lpstr>
      <vt:lpstr>EJECUCIÓN ACUMULADA DE GASTOS PRESUPUESTARIOS AL MES DE ABRIL DE 2021 PARTIDA 07: MINISTERIO DE ECONOMÍA, FOMENTO Y TURISMO</vt:lpstr>
      <vt:lpstr>EJECUCIÓN ACUMULADA DE GASTOS A ABRIL DE 2021  PARTIDA 07 MINISTERIO DE ECONOMÍA, FOMENTO Y TURISMO</vt:lpstr>
      <vt:lpstr>Presentación de PowerPoint</vt:lpstr>
      <vt:lpstr>Presentación de PowerPoint</vt:lpstr>
      <vt:lpstr>EJECUCIÓN ACUMULADA DE GASTOS A ABRIL DE 2021  PARTIDA 07 MINISTERIO DE ECONOMÍA, FOMENTO Y TURISMO</vt:lpstr>
      <vt:lpstr>EJECUCIÓN ACUMULADA DE GASTOS A ABRIL DE 2021  PARTIDA 07 RESUMEN POR CAPÍTULOS</vt:lpstr>
      <vt:lpstr>EJECUCIÓN ACUMULADA DE GASTOS A ABRIL DE 2021  PARTIDA 07 RESUMEN FET – Covid - 19 </vt:lpstr>
      <vt:lpstr>EJECUCIÓN ACUMULADA DE GASTOS A ABRIL DE 2021  PARTIDA 07. CAPÍTULO 01. PROGRAMA 01: SUBSECRETARÍA DE ECONOMÍA Y EMPRESAS DE MENOR TAMAÑO</vt:lpstr>
      <vt:lpstr>EJECUCIÓN ACUMULADA DE GASTOS A ABRIL DE 2021  PARTIDA 07. CAPÍTULO 01. PROGRAMA 07: PROGRAMA FONDO DE INNOVACIÓN PARA LA COMPETITIVIDAD</vt:lpstr>
      <vt:lpstr>EJECUCIÓN ACUMULADA DE GASTOS A ABRIL DE 2021  PARTIDA 07. CAPÍTULO 02. PROGRAMA 01: SERVICIO NACIONAL DEL CONSUMIDOR</vt:lpstr>
      <vt:lpstr>EJECUCIÓN ACUMULADA DE GASTOS A ABRIL DE 2021  PARTIDA 07. CAPÍTULO 03. PROGRAMA 01: SUBSECRETARÍA DE PESCA Y ACUICULTURA</vt:lpstr>
      <vt:lpstr>EJECUCIÓN ACUMULADA DE GASTOS A ABRIL DE 2021  PARTIDA 07. CAPÍTULO 04. PROGRAMA 01: SERVICIO NACIONAL DE PESCA Y ACUICULTURA</vt:lpstr>
      <vt:lpstr>EJECUCIÓN ACUMULADA DE GASTOS A ABRIL DE 2021  PARTIDA 07. CAPÍTULO 06. PROGRAMA 01: CORPORACIÓN DE FOMENTO DE LA PRODUCCIÓN</vt:lpstr>
      <vt:lpstr>EJECUCIÓN ACUMULADA DE GASTOS A ABRIL DE 2021  PARTIDA 07. CAPÍTULO 06. PROGRAMA 01: CORPORACIÓN DE FOMENTO DE LA PRODUCCIÓN</vt:lpstr>
      <vt:lpstr>EJECUCIÓN ACUMULADA DE GASTOS A ABRIL DE 2021  PARTIDA 07. CAPÍTULO 06. PROGRAMA 01: CORPORACIÓN DE FOMENTO DE LA PRODUCCIÓN</vt:lpstr>
      <vt:lpstr>EJECUCIÓN ACUMULADA DE GASTOS A ABRIL DE 2021  PARTIDA 07. CAPÍTULO 07. PROGRAMA 01: INSTITUTO NACIONAL DE ESTADÍSTICAS</vt:lpstr>
      <vt:lpstr>EJECUCIÓN ACUMULADA DE GASTOS A ABRIL DE 2021  PARTIDA 07. CAPÍTULO 07. PROGRAMA 02: PROGRAMA CENSOS</vt:lpstr>
      <vt:lpstr>EJECUCIÓN ACUMULADA DE GASTOS A ABRIL DE 2021  PARTIDA 07. CAPÍTULO 07. PROGRAMA 08: FISCALÍA NACIONAL ECONÓMICA</vt:lpstr>
      <vt:lpstr>EJECUCIÓN ACUMULADA DE GASTOS A ABRIL DE 2021  PARTIDA 07. CAPÍTULO 09. PROGRAMA 01: SERVICIO NACIONAL DE TURISMO</vt:lpstr>
      <vt:lpstr>EJECUCIÓN ACUMULADA DE GASTOS A ABRIL DE 2021  PARTIDA 07. CAPÍTULO 09. PROGRAMA 03: PROGRAMA DE PROMOCIÓN INTERNACIONAL</vt:lpstr>
      <vt:lpstr>EJECUCIÓN ACUMULADA DE GASTOS A ABRIL DE 2021  PARTIDA 07. CAPÍTULO 16. PROGRAMA 01: SERVICIO DE COOPERACIÓN TÉCNICA</vt:lpstr>
      <vt:lpstr>EJECUCIÓN ACUMULADA DE GASTOS A ABRIL DE 2021  PARTIDA 07. CAPÍTULO 19. PROGRAMA 01: COMITÉ INNOVA CHILE</vt:lpstr>
      <vt:lpstr>EJECUCIÓN ACUMULADA DE GASTOS A ABRIL DE 2021  PARTIDA 07. CAPÍTULO 21. PROGRAMA 01: AGENCIA DE PROMOCIÓN DE LA INVERSIÓN EXTRANJERA</vt:lpstr>
      <vt:lpstr>EJECUCIÓN ACUMULADA DE GASTOS A ABRIL DE 2021  PARTIDA 07. CAPÍTULO 23. PROGRAMA 01: INSTITUTO NACIONAL DE PROPIEDAD INDUSTRIAL</vt:lpstr>
      <vt:lpstr>EJECUCIÓN ACUMULADA DE GASTOS A ABRIL DE 2021  PARTIDA 07. CAPÍTULO 24. PROGRAMA 01: SUBSECRETARÍA DE TURISMO</vt:lpstr>
      <vt:lpstr>EJECUCIÓN ACUMULADA DE GASTOS A ABRIL DE 2021  PARTIDA 07. CAPÍTULO 25. PROGRAMA 01: SUPERINTENDENCIA DE INSOLVENCIA Y REEMPRENDIMIENTO</vt:lpstr>
      <vt:lpstr>EJECUCIÓN ACUMULADA DE GASTOS A ABRIL DE 2021  PARTIDA 07. CAPÍTULO 26. PROGRAMA 01: INSTITUTO NACIONAL DESARROLLO SUSTENTABLE PESCA ARTESANAL Y ACUICULTURA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Presupuesto</cp:lastModifiedBy>
  <cp:revision>418</cp:revision>
  <cp:lastPrinted>2019-10-14T18:23:01Z</cp:lastPrinted>
  <dcterms:created xsi:type="dcterms:W3CDTF">2016-06-23T13:38:47Z</dcterms:created>
  <dcterms:modified xsi:type="dcterms:W3CDTF">2021-06-07T01:05:03Z</dcterms:modified>
</cp:coreProperties>
</file>