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theme/themeOverride8.xml" ContentType="application/vnd.openxmlformats-officedocument.themeOverride+xml"/>
  <Override PartName="/ppt/charts/chart9.xml" ContentType="application/vnd.openxmlformats-officedocument.drawingml.chart+xml"/>
  <Override PartName="/ppt/theme/themeOverride9.xml" ContentType="application/vnd.openxmlformats-officedocument.themeOverride+xml"/>
  <Override PartName="/ppt/charts/chart10.xml" ContentType="application/vnd.openxmlformats-officedocument.drawingml.chart+xml"/>
  <Override PartName="/ppt/theme/themeOverride10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48" r:id="rId2"/>
  </p:sldMasterIdLst>
  <p:notesMasterIdLst>
    <p:notesMasterId r:id="rId35"/>
  </p:notesMasterIdLst>
  <p:handoutMasterIdLst>
    <p:handoutMasterId r:id="rId36"/>
  </p:handoutMasterIdLst>
  <p:sldIdLst>
    <p:sldId id="256" r:id="rId3"/>
    <p:sldId id="306" r:id="rId4"/>
    <p:sldId id="301" r:id="rId5"/>
    <p:sldId id="305" r:id="rId6"/>
    <p:sldId id="264" r:id="rId7"/>
    <p:sldId id="263" r:id="rId8"/>
    <p:sldId id="311" r:id="rId9"/>
    <p:sldId id="265" r:id="rId10"/>
    <p:sldId id="269" r:id="rId11"/>
    <p:sldId id="271" r:id="rId12"/>
    <p:sldId id="273" r:id="rId13"/>
    <p:sldId id="274" r:id="rId14"/>
    <p:sldId id="275" r:id="rId15"/>
    <p:sldId id="276" r:id="rId16"/>
    <p:sldId id="278" r:id="rId17"/>
    <p:sldId id="313" r:id="rId18"/>
    <p:sldId id="272" r:id="rId19"/>
    <p:sldId id="280" r:id="rId20"/>
    <p:sldId id="281" r:id="rId21"/>
    <p:sldId id="282" r:id="rId22"/>
    <p:sldId id="284" r:id="rId23"/>
    <p:sldId id="286" r:id="rId24"/>
    <p:sldId id="287" r:id="rId25"/>
    <p:sldId id="288" r:id="rId26"/>
    <p:sldId id="289" r:id="rId27"/>
    <p:sldId id="292" r:id="rId28"/>
    <p:sldId id="293" r:id="rId29"/>
    <p:sldId id="297" r:id="rId30"/>
    <p:sldId id="303" r:id="rId31"/>
    <p:sldId id="307" r:id="rId32"/>
    <p:sldId id="295" r:id="rId33"/>
    <p:sldId id="296" r:id="rId34"/>
  </p:sldIdLst>
  <p:sldSz cx="9144000" cy="6858000" type="screen4x3"/>
  <p:notesSz cx="7102475" cy="9388475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57" userDrawn="1">
          <p15:clr>
            <a:srgbClr val="A4A3A4"/>
          </p15:clr>
        </p15:guide>
        <p15:guide id="2" pos="223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5E91"/>
    <a:srgbClr val="173351"/>
    <a:srgbClr val="3B6285"/>
    <a:srgbClr val="2654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11" autoAdjust="0"/>
    <p:restoredTop sz="94660"/>
  </p:normalViewPr>
  <p:slideViewPr>
    <p:cSldViewPr>
      <p:cViewPr varScale="1">
        <p:scale>
          <a:sx n="111" d="100"/>
          <a:sy n="111" d="100"/>
        </p:scale>
        <p:origin x="1566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3" d="100"/>
          <a:sy n="53" d="100"/>
        </p:scale>
        <p:origin x="-2850" y="-90"/>
      </p:cViewPr>
      <p:guideLst>
        <p:guide orient="horz" pos="2957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9.xlsx"/><Relationship Id="rId1" Type="http://schemas.openxmlformats.org/officeDocument/2006/relationships/themeOverride" Target="../theme/themeOverride10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7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7.xlsx"/><Relationship Id="rId1" Type="http://schemas.openxmlformats.org/officeDocument/2006/relationships/themeOverride" Target="../theme/themeOverride8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8.xlsx"/><Relationship Id="rId1" Type="http://schemas.openxmlformats.org/officeDocument/2006/relationships/themeOverride" Target="../theme/themeOverrid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800" b="1" i="0" baseline="0" dirty="0">
                <a:effectLst/>
              </a:rPr>
              <a:t>Distribución Presupuesto Inicial por Subtítulos de Gasto</a:t>
            </a:r>
            <a:endParaRPr lang="es-CL" sz="800" b="1" dirty="0">
              <a:effectLst/>
            </a:endParaRPr>
          </a:p>
        </c:rich>
      </c:tx>
      <c:layout>
        <c:manualLayout>
          <c:xMode val="edge"/>
          <c:yMode val="edge"/>
          <c:x val="0.16619196607046632"/>
          <c:y val="1.4453477868112014E-2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8488258274646362E-2"/>
          <c:y val="0.25148937683602562"/>
          <c:w val="0.97178815519347206"/>
          <c:h val="0.47384532218025599"/>
        </c:manualLayout>
      </c:layout>
      <c:pie3DChart>
        <c:varyColors val="1"/>
        <c:ser>
          <c:idx val="0"/>
          <c:order val="0"/>
          <c:tx>
            <c:strRef>
              <c:f>'Partida 05'!$D$61</c:f>
              <c:strCache>
                <c:ptCount val="1"/>
                <c:pt idx="0">
                  <c:v>Presupuesto Inicial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2700">
                <a:solidFill>
                  <a:schemeClr val="lt1"/>
                </a:solidFill>
              </a:ln>
              <a:effectLst/>
              <a:sp3d contourW="127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BF49-44D0-9E79-C24178341E9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2700">
                <a:solidFill>
                  <a:schemeClr val="lt1"/>
                </a:solidFill>
              </a:ln>
              <a:effectLst/>
              <a:sp3d contourW="127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BF49-44D0-9E79-C24178341E9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2700">
                <a:solidFill>
                  <a:schemeClr val="lt1"/>
                </a:solidFill>
              </a:ln>
              <a:effectLst/>
              <a:sp3d contourW="127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BF49-44D0-9E79-C24178341E9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2700">
                <a:solidFill>
                  <a:schemeClr val="lt1"/>
                </a:solidFill>
              </a:ln>
              <a:effectLst/>
              <a:sp3d contourW="127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BF49-44D0-9E79-C24178341E9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2700">
                <a:solidFill>
                  <a:schemeClr val="lt1"/>
                </a:solidFill>
              </a:ln>
              <a:effectLst/>
              <a:sp3d contourW="127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BF49-44D0-9E79-C24178341E9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2700">
                <a:solidFill>
                  <a:schemeClr val="lt1"/>
                </a:solidFill>
              </a:ln>
              <a:effectLst/>
              <a:sp3d contourW="127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BF49-44D0-9E79-C24178341E9E}"/>
              </c:ext>
            </c:extLst>
          </c:dPt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'Partida 05'!$C$62:$C$68</c:f>
              <c:strCache>
                <c:ptCount val="7"/>
                <c:pt idx="0">
                  <c:v>Gastos en Personal</c:v>
                </c:pt>
                <c:pt idx="1">
                  <c:v>Bienes y Servicios de Consumo</c:v>
                </c:pt>
                <c:pt idx="2">
                  <c:v>Transferencias Corrientes</c:v>
                </c:pt>
                <c:pt idx="3">
                  <c:v>Iniciativas de Inversión</c:v>
                </c:pt>
                <c:pt idx="4">
                  <c:v>Transferencias de Capital</c:v>
                </c:pt>
                <c:pt idx="5">
                  <c:v>Adquisición de Activos Financieros</c:v>
                </c:pt>
                <c:pt idx="6">
                  <c:v>Otros</c:v>
                </c:pt>
              </c:strCache>
            </c:strRef>
          </c:cat>
          <c:val>
            <c:numRef>
              <c:f>'Partida 05'!$D$62:$D$68</c:f>
              <c:numCache>
                <c:formatCode>#,##0</c:formatCode>
                <c:ptCount val="7"/>
                <c:pt idx="0">
                  <c:v>1439199493</c:v>
                </c:pt>
                <c:pt idx="1">
                  <c:v>263335813</c:v>
                </c:pt>
                <c:pt idx="2">
                  <c:v>326641252</c:v>
                </c:pt>
                <c:pt idx="3">
                  <c:v>873572616</c:v>
                </c:pt>
                <c:pt idx="4">
                  <c:v>637496452</c:v>
                </c:pt>
                <c:pt idx="5">
                  <c:v>138107040</c:v>
                </c:pt>
                <c:pt idx="6">
                  <c:v>68972901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BF49-44D0-9E79-C24178341E9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2404304355285277E-2"/>
          <c:y val="0.81670689770305749"/>
          <c:w val="0.97600337209504462"/>
          <c:h val="0.1666311706303029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CL"/>
    </a:p>
  </c:tx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05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L" sz="1050" b="1"/>
              <a:t>% de Ejecución Acumulada 2019 - 2020 - 2021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2"/>
          <c:order val="0"/>
          <c:tx>
            <c:strRef>
              <c:f>Gores!$C$80</c:f>
              <c:strCache>
                <c:ptCount val="1"/>
                <c:pt idx="0">
                  <c:v>GASTOS 2019</c:v>
                </c:pt>
              </c:strCache>
            </c:strRef>
          </c:tx>
          <c:marker>
            <c:symbol val="none"/>
          </c:marker>
          <c:cat>
            <c:strRef>
              <c:f>Gores!$D$77:$O$77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Gores!$D$80:$O$80</c:f>
              <c:numCache>
                <c:formatCode>0.0%</c:formatCode>
                <c:ptCount val="12"/>
                <c:pt idx="0">
                  <c:v>4.7491250392022101E-2</c:v>
                </c:pt>
                <c:pt idx="1">
                  <c:v>0.11414293770909933</c:v>
                </c:pt>
                <c:pt idx="2">
                  <c:v>0.18937089620740893</c:v>
                </c:pt>
                <c:pt idx="3">
                  <c:v>0.2671681592062724</c:v>
                </c:pt>
                <c:pt idx="4">
                  <c:v>0.35520293458261909</c:v>
                </c:pt>
                <c:pt idx="5">
                  <c:v>0.45325842285839779</c:v>
                </c:pt>
                <c:pt idx="6">
                  <c:v>0.51296274865499503</c:v>
                </c:pt>
                <c:pt idx="7">
                  <c:v>0.57497577677248135</c:v>
                </c:pt>
                <c:pt idx="8">
                  <c:v>0.68689554489010096</c:v>
                </c:pt>
                <c:pt idx="9">
                  <c:v>0.76455908339492451</c:v>
                </c:pt>
                <c:pt idx="10">
                  <c:v>0.85023813224617151</c:v>
                </c:pt>
                <c:pt idx="11">
                  <c:v>0.98967825769218343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808-4322-92F8-4AB64655A420}"/>
            </c:ext>
          </c:extLst>
        </c:ser>
        <c:ser>
          <c:idx val="1"/>
          <c:order val="1"/>
          <c:tx>
            <c:strRef>
              <c:f>Gores!$C$79</c:f>
              <c:strCache>
                <c:ptCount val="1"/>
                <c:pt idx="0">
                  <c:v>GASTOS 2020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Gores!$D$77:$O$77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Gores!$D$79:$O$79</c:f>
              <c:numCache>
                <c:formatCode>0.0%</c:formatCode>
                <c:ptCount val="12"/>
                <c:pt idx="0">
                  <c:v>3.9525967449066036E-2</c:v>
                </c:pt>
                <c:pt idx="1">
                  <c:v>8.7606442260290407E-2</c:v>
                </c:pt>
                <c:pt idx="2">
                  <c:v>0.15828133008788756</c:v>
                </c:pt>
                <c:pt idx="3">
                  <c:v>0.22297650874160663</c:v>
                </c:pt>
                <c:pt idx="4">
                  <c:v>0.29921990145771737</c:v>
                </c:pt>
                <c:pt idx="5">
                  <c:v>0.38018378484505655</c:v>
                </c:pt>
                <c:pt idx="6">
                  <c:v>0.43138011155768513</c:v>
                </c:pt>
                <c:pt idx="7">
                  <c:v>0.50805488440707725</c:v>
                </c:pt>
                <c:pt idx="8">
                  <c:v>0.59443466123328881</c:v>
                </c:pt>
                <c:pt idx="9">
                  <c:v>0.67401260364887439</c:v>
                </c:pt>
                <c:pt idx="10">
                  <c:v>0.7688018960053985</c:v>
                </c:pt>
                <c:pt idx="11">
                  <c:v>0.93769693551668554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808-4322-92F8-4AB64655A420}"/>
            </c:ext>
          </c:extLst>
        </c:ser>
        <c:ser>
          <c:idx val="0"/>
          <c:order val="2"/>
          <c:tx>
            <c:strRef>
              <c:f>Gores!$C$78</c:f>
              <c:strCache>
                <c:ptCount val="1"/>
                <c:pt idx="0">
                  <c:v>GASTOS 2021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7.5163406429252899E-2"/>
                  <c:y val="-2.3308546653425573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808-4322-92F8-4AB64655A420}"/>
                </c:ext>
              </c:extLst>
            </c:dLbl>
            <c:dLbl>
              <c:idx val="7"/>
              <c:layout>
                <c:manualLayout>
                  <c:x val="-5.542959572310005E-2"/>
                  <c:y val="-5.334731970345417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808-4322-92F8-4AB64655A420}"/>
                </c:ext>
              </c:extLst>
            </c:dLbl>
            <c:dLbl>
              <c:idx val="8"/>
              <c:layout>
                <c:manualLayout>
                  <c:x val="-6.6362454840082186E-2"/>
                  <c:y val="-2.021974500338178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808-4322-92F8-4AB64655A420}"/>
                </c:ext>
              </c:extLst>
            </c:dLbl>
            <c:dLbl>
              <c:idx val="9"/>
              <c:layout>
                <c:manualLayout>
                  <c:x val="-5.542959572310005E-2"/>
                  <c:y val="-5.80798303748931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808-4322-92F8-4AB64655A42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Gores!$D$77:$O$77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Gores!$D$78:$G$78</c:f>
              <c:numCache>
                <c:formatCode>0.0%</c:formatCode>
                <c:ptCount val="4"/>
                <c:pt idx="0">
                  <c:v>2.7416861986434199E-2</c:v>
                </c:pt>
                <c:pt idx="1">
                  <c:v>0.11289587233845635</c:v>
                </c:pt>
                <c:pt idx="2">
                  <c:v>0.17372946894207736</c:v>
                </c:pt>
                <c:pt idx="3">
                  <c:v>0.24725812238632031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5808-4322-92F8-4AB64655A4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9856000"/>
        <c:axId val="209857536"/>
      </c:lineChart>
      <c:catAx>
        <c:axId val="209856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160000" spcFirstLastPara="1" vertOverflow="ellipsis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09857536"/>
        <c:crosses val="autoZero"/>
        <c:auto val="1"/>
        <c:lblAlgn val="ctr"/>
        <c:lblOffset val="100"/>
        <c:noMultiLvlLbl val="0"/>
      </c:catAx>
      <c:valAx>
        <c:axId val="209857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098560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50000"/>
          <a:lumOff val="50000"/>
        </a:schemeClr>
      </a:solidFill>
      <a:round/>
    </a:ln>
    <a:effectLst/>
  </c:spPr>
  <c:txPr>
    <a:bodyPr/>
    <a:lstStyle/>
    <a:p>
      <a:pPr>
        <a:defRPr/>
      </a:pPr>
      <a:endParaRPr lang="es-CL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en-US" sz="800" b="1" i="0" baseline="0" dirty="0">
                <a:effectLst/>
              </a:rPr>
              <a:t>Distribución Presupuesto Inicial por Capítulo</a:t>
            </a:r>
          </a:p>
          <a:p>
            <a:pPr>
              <a:defRPr sz="12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en-US" sz="800" b="1" i="0" baseline="0" dirty="0">
                <a:effectLst/>
              </a:rPr>
              <a:t>(en millones de $)</a:t>
            </a:r>
            <a:endParaRPr lang="es-CL" sz="800" dirty="0">
              <a:effectLst/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'Partida 05'!$J$61</c:f>
              <c:strCache>
                <c:ptCount val="1"/>
                <c:pt idx="0">
                  <c:v>Presupuesto Inicial</c:v>
                </c:pt>
              </c:strCache>
            </c:strRef>
          </c:tx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'Partida 05'!$I$62:$I$72</c:f>
              <c:strCache>
                <c:ptCount val="11"/>
                <c:pt idx="0">
                  <c:v>Serv. Gob. Interior</c:v>
                </c:pt>
                <c:pt idx="1">
                  <c:v>ONEMI</c:v>
                </c:pt>
                <c:pt idx="2">
                  <c:v>SUBDERE</c:v>
                </c:pt>
                <c:pt idx="3">
                  <c:v>ANI</c:v>
                </c:pt>
                <c:pt idx="4">
                  <c:v>Subs. Prevención del Delito</c:v>
                </c:pt>
                <c:pt idx="5">
                  <c:v>SENDA</c:v>
                </c:pt>
                <c:pt idx="6">
                  <c:v>Subs. del Interior</c:v>
                </c:pt>
                <c:pt idx="7">
                  <c:v>Carabineros</c:v>
                </c:pt>
                <c:pt idx="8">
                  <c:v>HOSCAR</c:v>
                </c:pt>
                <c:pt idx="9">
                  <c:v>PDI</c:v>
                </c:pt>
                <c:pt idx="10">
                  <c:v>GORES</c:v>
                </c:pt>
              </c:strCache>
            </c:strRef>
          </c:cat>
          <c:val>
            <c:numRef>
              <c:f>'Partida 05'!$J$62:$J$72</c:f>
              <c:numCache>
                <c:formatCode>#,##0</c:formatCode>
                <c:ptCount val="11"/>
                <c:pt idx="0">
                  <c:v>73367156000</c:v>
                </c:pt>
                <c:pt idx="1">
                  <c:v>15642940000</c:v>
                </c:pt>
                <c:pt idx="2">
                  <c:v>699733127000</c:v>
                </c:pt>
                <c:pt idx="3">
                  <c:v>7890877000</c:v>
                </c:pt>
                <c:pt idx="4">
                  <c:v>45795013000</c:v>
                </c:pt>
                <c:pt idx="5">
                  <c:v>73793298000</c:v>
                </c:pt>
                <c:pt idx="6">
                  <c:v>100491154000</c:v>
                </c:pt>
                <c:pt idx="7">
                  <c:v>1221214788000</c:v>
                </c:pt>
                <c:pt idx="8">
                  <c:v>30690271000</c:v>
                </c:pt>
                <c:pt idx="9">
                  <c:v>369591607000</c:v>
                </c:pt>
                <c:pt idx="10">
                  <c:v>1278446244000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063-4DA0-BE67-F755B8832EE5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207009280"/>
        <c:axId val="207020416"/>
      </c:barChart>
      <c:catAx>
        <c:axId val="207009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es-CL"/>
          </a:p>
        </c:txPr>
        <c:crossAx val="207020416"/>
        <c:crosses val="autoZero"/>
        <c:auto val="1"/>
        <c:lblAlgn val="ctr"/>
        <c:lblOffset val="100"/>
        <c:noMultiLvlLbl val="0"/>
      </c:catAx>
      <c:valAx>
        <c:axId val="207020416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207009280"/>
        <c:crosses val="autoZero"/>
        <c:crossBetween val="between"/>
        <c:dispUnits>
          <c:builtInUnit val="m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</c:dispUnitsLbl>
        </c:dispUnits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CL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L" sz="1200" b="1" i="0" baseline="0">
                <a:effectLst/>
              </a:rPr>
              <a:t>% Ejecución Mensual 2019- 2020 - 2021</a:t>
            </a:r>
            <a:endParaRPr lang="es-CL" sz="1200">
              <a:effectLst/>
            </a:endParaRPr>
          </a:p>
        </c:rich>
      </c:tx>
      <c:layout>
        <c:manualLayout>
          <c:xMode val="edge"/>
          <c:yMode val="edge"/>
          <c:x val="0.32193750000000004"/>
          <c:y val="3.9526448852853786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2"/>
          <c:order val="0"/>
          <c:tx>
            <c:strRef>
              <c:f>'Partida 05'!$C$29</c:f>
              <c:strCache>
                <c:ptCount val="1"/>
                <c:pt idx="0">
                  <c:v>% Ejecución Ppto. Vigente 2019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'Partida 05'!$D$28:$O$28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'Partida 05'!$D$29:$O$29</c:f>
              <c:numCache>
                <c:formatCode>0.0%</c:formatCode>
                <c:ptCount val="12"/>
                <c:pt idx="0">
                  <c:v>6.1267467281108844E-2</c:v>
                </c:pt>
                <c:pt idx="1">
                  <c:v>6.8866152974273218E-2</c:v>
                </c:pt>
                <c:pt idx="2">
                  <c:v>9.7816879143194937E-2</c:v>
                </c:pt>
                <c:pt idx="3">
                  <c:v>7.3170836477018136E-2</c:v>
                </c:pt>
                <c:pt idx="4">
                  <c:v>8.1083012811088512E-2</c:v>
                </c:pt>
                <c:pt idx="5">
                  <c:v>8.6307891488960273E-2</c:v>
                </c:pt>
                <c:pt idx="6">
                  <c:v>7.2784979893448856E-2</c:v>
                </c:pt>
                <c:pt idx="7">
                  <c:v>7.7695749987199303E-2</c:v>
                </c:pt>
                <c:pt idx="8">
                  <c:v>8.7027859660061352E-2</c:v>
                </c:pt>
                <c:pt idx="9">
                  <c:v>8.8437702463749671E-2</c:v>
                </c:pt>
                <c:pt idx="10">
                  <c:v>8.4301818275213686E-2</c:v>
                </c:pt>
                <c:pt idx="11">
                  <c:v>0.13440596550012487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D3F-4402-8A11-DC443760D1EA}"/>
            </c:ext>
          </c:extLst>
        </c:ser>
        <c:ser>
          <c:idx val="0"/>
          <c:order val="1"/>
          <c:tx>
            <c:strRef>
              <c:f>'Partida 05'!$C$30</c:f>
              <c:strCache>
                <c:ptCount val="1"/>
                <c:pt idx="0">
                  <c:v>% Ejecución Ppto. Vigente 2020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'Partida 05'!$D$28:$O$28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'Partida 05'!$D$30:$O$30</c:f>
              <c:numCache>
                <c:formatCode>0.0%</c:formatCode>
                <c:ptCount val="12"/>
                <c:pt idx="0">
                  <c:v>6.3709680189503182E-2</c:v>
                </c:pt>
                <c:pt idx="1">
                  <c:v>5.9244172298822263E-2</c:v>
                </c:pt>
                <c:pt idx="2">
                  <c:v>8.7452600179805273E-2</c:v>
                </c:pt>
                <c:pt idx="3">
                  <c:v>8.5128923209441223E-2</c:v>
                </c:pt>
                <c:pt idx="4">
                  <c:v>9.6878825438348443E-2</c:v>
                </c:pt>
                <c:pt idx="5">
                  <c:v>8.518769970793795E-2</c:v>
                </c:pt>
                <c:pt idx="6">
                  <c:v>9.1813213369185173E-2</c:v>
                </c:pt>
                <c:pt idx="7">
                  <c:v>7.9025796040021051E-2</c:v>
                </c:pt>
                <c:pt idx="8">
                  <c:v>7.6403167185014817E-2</c:v>
                </c:pt>
                <c:pt idx="9">
                  <c:v>8.2932522547559909E-2</c:v>
                </c:pt>
                <c:pt idx="10">
                  <c:v>7.4454125717906106E-2</c:v>
                </c:pt>
                <c:pt idx="11">
                  <c:v>0.12242572588492372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D3F-4402-8A11-DC443760D1EA}"/>
            </c:ext>
          </c:extLst>
        </c:ser>
        <c:ser>
          <c:idx val="1"/>
          <c:order val="2"/>
          <c:tx>
            <c:strRef>
              <c:f>'Partida 05'!$C$31</c:f>
              <c:strCache>
                <c:ptCount val="1"/>
                <c:pt idx="0">
                  <c:v>% Ejecución Ppto. Vigente 2021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6.462035541195477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D3F-4402-8A11-DC443760D1EA}"/>
                </c:ext>
              </c:extLst>
            </c:dLbl>
            <c:dLbl>
              <c:idx val="1"/>
              <c:layout>
                <c:manualLayout>
                  <c:x val="6.462035541195477E-3"/>
                  <c:y val="-6.6696184338505508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D3F-4402-8A11-DC443760D1EA}"/>
                </c:ext>
              </c:extLst>
            </c:dLbl>
            <c:dLbl>
              <c:idx val="2"/>
              <c:layout>
                <c:manualLayout>
                  <c:x val="6.462035541195477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D3F-4402-8A11-DC443760D1EA}"/>
                </c:ext>
              </c:extLst>
            </c:dLbl>
            <c:dLbl>
              <c:idx val="3"/>
              <c:layout>
                <c:manualLayout>
                  <c:x val="6.462035541195477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D3F-4402-8A11-DC443760D1EA}"/>
                </c:ext>
              </c:extLst>
            </c:dLbl>
            <c:dLbl>
              <c:idx val="4"/>
              <c:layout>
                <c:manualLayout>
                  <c:x val="8.6160473882606354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D3F-4402-8A11-DC443760D1EA}"/>
                </c:ext>
              </c:extLst>
            </c:dLbl>
            <c:dLbl>
              <c:idx val="5"/>
              <c:layout>
                <c:manualLayout>
                  <c:x val="4.1731872717788209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D3F-4402-8A11-DC443760D1E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1" i="0" u="none" strike="noStrike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'Partida 05'!$D$28:$O$28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'Partida 05'!$D$31:$G$31</c:f>
              <c:numCache>
                <c:formatCode>0.0%</c:formatCode>
                <c:ptCount val="4"/>
                <c:pt idx="0">
                  <c:v>6.3622785033558837E-2</c:v>
                </c:pt>
                <c:pt idx="1">
                  <c:v>7.4777301704173821E-2</c:v>
                </c:pt>
                <c:pt idx="2">
                  <c:v>7.6169460920655269E-2</c:v>
                </c:pt>
                <c:pt idx="3">
                  <c:v>7.6520455049231093E-2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D3F-4402-8A11-DC443760D1E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05134464"/>
        <c:axId val="205169024"/>
      </c:barChart>
      <c:catAx>
        <c:axId val="205134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16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05169024"/>
        <c:crosses val="autoZero"/>
        <c:auto val="1"/>
        <c:lblAlgn val="ctr"/>
        <c:lblOffset val="100"/>
        <c:noMultiLvlLbl val="0"/>
      </c:catAx>
      <c:valAx>
        <c:axId val="205169024"/>
        <c:scaling>
          <c:orientation val="minMax"/>
          <c:max val="0.16000000000000003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05134464"/>
        <c:crosses val="autoZero"/>
        <c:crossBetween val="between"/>
        <c:majorUnit val="4.0000000000000008E-2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ysClr val="window" lastClr="FFFFFF">
          <a:lumMod val="85000"/>
        </a:sysClr>
      </a:solidFill>
      <a:round/>
    </a:ln>
    <a:effectLst/>
  </c:spPr>
  <c:txPr>
    <a:bodyPr/>
    <a:lstStyle/>
    <a:p>
      <a:pPr>
        <a:defRPr/>
      </a:pPr>
      <a:endParaRPr lang="es-CL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L" sz="1200" b="1" i="0" baseline="0">
                <a:effectLst/>
              </a:rPr>
              <a:t>% Ejecución Acumulada  2019 - 2020 - 2021</a:t>
            </a:r>
            <a:endParaRPr lang="es-CL" sz="1200">
              <a:effectLst/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2"/>
          <c:order val="0"/>
          <c:tx>
            <c:strRef>
              <c:f>'Partida 05'!$C$23</c:f>
              <c:strCache>
                <c:ptCount val="1"/>
                <c:pt idx="0">
                  <c:v>% Ejecución Ppto. Vigente 2019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strRef>
              <c:f>'Partida 05'!$D$22:$O$22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'Partida 05'!$D$23:$O$23</c:f>
              <c:numCache>
                <c:formatCode>0.0%</c:formatCode>
                <c:ptCount val="12"/>
                <c:pt idx="0">
                  <c:v>6.1267467281108844E-2</c:v>
                </c:pt>
                <c:pt idx="1">
                  <c:v>0.13013362025538205</c:v>
                </c:pt>
                <c:pt idx="2">
                  <c:v>0.22737184355080195</c:v>
                </c:pt>
                <c:pt idx="3">
                  <c:v>0.30053049199243098</c:v>
                </c:pt>
                <c:pt idx="4">
                  <c:v>0.3809045456943288</c:v>
                </c:pt>
                <c:pt idx="5">
                  <c:v>0.46512786602560585</c:v>
                </c:pt>
                <c:pt idx="6">
                  <c:v>0.531881957844905</c:v>
                </c:pt>
                <c:pt idx="7">
                  <c:v>0.60825957606018488</c:v>
                </c:pt>
                <c:pt idx="8">
                  <c:v>0.69020346235683694</c:v>
                </c:pt>
                <c:pt idx="9">
                  <c:v>0.77864116482058665</c:v>
                </c:pt>
                <c:pt idx="10">
                  <c:v>0.85708333424642025</c:v>
                </c:pt>
                <c:pt idx="11">
                  <c:v>0.97363506386670362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B88-4071-89BE-E5BB0AEA0828}"/>
            </c:ext>
          </c:extLst>
        </c:ser>
        <c:ser>
          <c:idx val="0"/>
          <c:order val="1"/>
          <c:tx>
            <c:strRef>
              <c:f>'Partida 05'!$C$24</c:f>
              <c:strCache>
                <c:ptCount val="1"/>
                <c:pt idx="0">
                  <c:v>% Ejecución Ppto. Vigente 2020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strRef>
              <c:f>'Partida 05'!$D$22:$O$22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'Partida 05'!$D$24:$O$24</c:f>
              <c:numCache>
                <c:formatCode>0.0%</c:formatCode>
                <c:ptCount val="12"/>
                <c:pt idx="0">
                  <c:v>6.3709680189503182E-2</c:v>
                </c:pt>
                <c:pt idx="1">
                  <c:v>0.12040572949883624</c:v>
                </c:pt>
                <c:pt idx="2">
                  <c:v>0.20864983495778736</c:v>
                </c:pt>
                <c:pt idx="3">
                  <c:v>0.29461842451990083</c:v>
                </c:pt>
                <c:pt idx="4">
                  <c:v>0.39640037658604882</c:v>
                </c:pt>
                <c:pt idx="5">
                  <c:v>0.47319999113965738</c:v>
                </c:pt>
                <c:pt idx="6">
                  <c:v>0.55412135433073872</c:v>
                </c:pt>
                <c:pt idx="7">
                  <c:v>0.62636977229492707</c:v>
                </c:pt>
                <c:pt idx="8">
                  <c:v>0.71281777494419774</c:v>
                </c:pt>
                <c:pt idx="9">
                  <c:v>0.77786916724727373</c:v>
                </c:pt>
                <c:pt idx="10">
                  <c:v>0.85130526776625637</c:v>
                </c:pt>
                <c:pt idx="11">
                  <c:v>0.96213021713773828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B88-4071-89BE-E5BB0AEA0828}"/>
            </c:ext>
          </c:extLst>
        </c:ser>
        <c:ser>
          <c:idx val="1"/>
          <c:order val="2"/>
          <c:tx>
            <c:strRef>
              <c:f>'Partida 05'!$C$25</c:f>
              <c:strCache>
                <c:ptCount val="1"/>
                <c:pt idx="0">
                  <c:v>% Ejecución Ppto. Vigente 2021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1.9443460463651748E-2"/>
                  <c:y val="3.26199178502803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B88-4071-89BE-E5BB0AEA0828}"/>
                </c:ext>
              </c:extLst>
            </c:dLbl>
            <c:dLbl>
              <c:idx val="1"/>
              <c:layout>
                <c:manualLayout>
                  <c:x val="0"/>
                  <c:y val="2.17687043735669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B88-4071-89BE-E5BB0AEA0828}"/>
                </c:ext>
              </c:extLst>
            </c:dLbl>
            <c:dLbl>
              <c:idx val="2"/>
              <c:layout>
                <c:manualLayout>
                  <c:x val="-1.3212217868432319E-2"/>
                  <c:y val="3.99092913515393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B88-4071-89BE-E5BB0AEA0828}"/>
                </c:ext>
              </c:extLst>
            </c:dLbl>
            <c:dLbl>
              <c:idx val="3"/>
              <c:layout>
                <c:manualLayout>
                  <c:x val="-1.7616290491243091E-2"/>
                  <c:y val="4.35374087471338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B88-4071-89BE-E5BB0AEA0828}"/>
                </c:ext>
              </c:extLst>
            </c:dLbl>
            <c:dLbl>
              <c:idx val="4"/>
              <c:layout>
                <c:manualLayout>
                  <c:x val="-1.9818326802648476E-2"/>
                  <c:y val="4.35374087471339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B88-4071-89BE-E5BB0AEA0828}"/>
                </c:ext>
              </c:extLst>
            </c:dLbl>
            <c:dLbl>
              <c:idx val="5"/>
              <c:layout>
                <c:manualLayout>
                  <c:x val="-2.2020363114053865E-2"/>
                  <c:y val="4.35374087471338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B88-4071-89BE-E5BB0AEA0828}"/>
                </c:ext>
              </c:extLst>
            </c:dLbl>
            <c:dLbl>
              <c:idx val="6"/>
              <c:layout>
                <c:manualLayout>
                  <c:x val="-3.7434617293891567E-2"/>
                  <c:y val="3.99092913515394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B88-4071-89BE-E5BB0AEA0828}"/>
                </c:ext>
              </c:extLst>
            </c:dLbl>
            <c:dLbl>
              <c:idx val="7"/>
              <c:layout>
                <c:manualLayout>
                  <c:x val="-7.707127089918861E-2"/>
                  <c:y val="-1.08843521867834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B88-4071-89BE-E5BB0AEA0828}"/>
                </c:ext>
              </c:extLst>
            </c:dLbl>
            <c:dLbl>
              <c:idx val="8"/>
              <c:layout>
                <c:manualLayout>
                  <c:x val="-6.3859053030756202E-2"/>
                  <c:y val="-7.256234791188988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5B88-4071-89BE-E5BB0AEA0828}"/>
                </c:ext>
              </c:extLst>
            </c:dLbl>
            <c:dLbl>
              <c:idx val="9"/>
              <c:layout>
                <c:manualLayout>
                  <c:x val="-5.5050907785134662E-2"/>
                  <c:y val="-1.81405869779724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B88-4071-89BE-E5BB0AEA0828}"/>
                </c:ext>
              </c:extLst>
            </c:dLbl>
            <c:dLbl>
              <c:idx val="10"/>
              <c:layout>
                <c:manualLayout>
                  <c:x val="-6.1657016719350984E-2"/>
                  <c:y val="-7.256234791188988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5B88-4071-89BE-E5BB0AEA082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'Partida 05'!$D$22:$O$22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'Partida 05'!$D$25:$G$25</c:f>
              <c:numCache>
                <c:formatCode>0.0%</c:formatCode>
                <c:ptCount val="4"/>
                <c:pt idx="0">
                  <c:v>6.3622785033558837E-2</c:v>
                </c:pt>
                <c:pt idx="1">
                  <c:v>0.13896817705921116</c:v>
                </c:pt>
                <c:pt idx="2">
                  <c:v>0.21452978980909504</c:v>
                </c:pt>
                <c:pt idx="3">
                  <c:v>0.29013708826368817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5B88-4071-89BE-E5BB0AEA08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7064448"/>
        <c:axId val="207066240"/>
      </c:lineChart>
      <c:catAx>
        <c:axId val="207064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04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07066240"/>
        <c:crosses val="autoZero"/>
        <c:auto val="1"/>
        <c:lblAlgn val="ctr"/>
        <c:lblOffset val="100"/>
        <c:noMultiLvlLbl val="0"/>
      </c:catAx>
      <c:valAx>
        <c:axId val="207066240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07064448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3819097341968788E-2"/>
          <c:y val="0.86122365258290534"/>
          <c:w val="0.94575552299316035"/>
          <c:h val="0.1170076430435276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ysClr val="window" lastClr="FFFFFF">
          <a:lumMod val="85000"/>
        </a:sysClr>
      </a:solidFill>
      <a:round/>
    </a:ln>
    <a:effectLst/>
  </c:spPr>
  <c:txPr>
    <a:bodyPr/>
    <a:lstStyle/>
    <a:p>
      <a:pPr>
        <a:defRPr/>
      </a:pPr>
      <a:endParaRPr lang="es-CL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050" b="1" i="0" u="none" strike="noStrike" baseline="0">
                <a:solidFill>
                  <a:srgbClr val="000000"/>
                </a:solidFill>
                <a:latin typeface="+mn-lt"/>
                <a:ea typeface="Calibri"/>
                <a:cs typeface="Calibri"/>
              </a:defRPr>
            </a:pPr>
            <a:r>
              <a:rPr lang="es-CL" sz="1050" b="1">
                <a:latin typeface="+mn-lt"/>
              </a:rPr>
              <a:t>% de Ejecución Mensual 2019 - 2020 - 2021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2"/>
          <c:order val="0"/>
          <c:tx>
            <c:strRef>
              <c:f>Gores!$C$136</c:f>
              <c:strCache>
                <c:ptCount val="1"/>
                <c:pt idx="0">
                  <c:v>GASTO 2019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wrap="square" lIns="38100" tIns="19050" rIns="38100" bIns="19050" anchor="ctr">
                <a:spAutoFit/>
              </a:bodyPr>
              <a:lstStyle/>
              <a:p>
                <a:pPr>
                  <a:defRPr sz="600"/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Gores!$D$133:$O$133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Gores!$D$136:$O$136</c:f>
              <c:numCache>
                <c:formatCode>0.0%</c:formatCode>
                <c:ptCount val="12"/>
                <c:pt idx="0">
                  <c:v>4.8386941878788024E-2</c:v>
                </c:pt>
                <c:pt idx="1">
                  <c:v>6.6936288070986644E-2</c:v>
                </c:pt>
                <c:pt idx="2">
                  <c:v>7.777861854617886E-2</c:v>
                </c:pt>
                <c:pt idx="3">
                  <c:v>7.6746270168324471E-2</c:v>
                </c:pt>
                <c:pt idx="4">
                  <c:v>9.3845357057652373E-2</c:v>
                </c:pt>
                <c:pt idx="5">
                  <c:v>0.10980529621002257</c:v>
                </c:pt>
                <c:pt idx="6">
                  <c:v>6.0222968833573476E-2</c:v>
                </c:pt>
                <c:pt idx="7">
                  <c:v>7.9566061981051067E-2</c:v>
                </c:pt>
                <c:pt idx="8">
                  <c:v>0.1097925578332254</c:v>
                </c:pt>
                <c:pt idx="9">
                  <c:v>7.7939726040021223E-2</c:v>
                </c:pt>
                <c:pt idx="10">
                  <c:v>9.3904210931420748E-2</c:v>
                </c:pt>
                <c:pt idx="11">
                  <c:v>0.13553961167405226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574-48CB-BA28-FB8572752836}"/>
            </c:ext>
          </c:extLst>
        </c:ser>
        <c:ser>
          <c:idx val="1"/>
          <c:order val="1"/>
          <c:tx>
            <c:strRef>
              <c:f>Gores!$C$135</c:f>
              <c:strCache>
                <c:ptCount val="1"/>
                <c:pt idx="0">
                  <c:v>GASTO 2020</c:v>
                </c:pt>
              </c:strCache>
            </c:strRef>
          </c:tx>
          <c:spPr>
            <a:solidFill>
              <a:srgbClr val="4F81BD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wrap="square" lIns="38100" tIns="19050" rIns="38100" bIns="19050" anchor="ctr">
                <a:spAutoFit/>
              </a:bodyPr>
              <a:lstStyle/>
              <a:p>
                <a:pPr>
                  <a:defRPr sz="600"/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Gores!$D$133:$O$133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Gores!$D$135:$O$135</c:f>
              <c:numCache>
                <c:formatCode>0.0%</c:formatCode>
                <c:ptCount val="12"/>
                <c:pt idx="0">
                  <c:v>4.0940043434951792E-2</c:v>
                </c:pt>
                <c:pt idx="1">
                  <c:v>5.3161973127713147E-2</c:v>
                </c:pt>
                <c:pt idx="2">
                  <c:v>7.1835602236083901E-2</c:v>
                </c:pt>
                <c:pt idx="3">
                  <c:v>6.2261506799505574E-2</c:v>
                </c:pt>
                <c:pt idx="4">
                  <c:v>6.7474466678398154E-2</c:v>
                </c:pt>
                <c:pt idx="5">
                  <c:v>8.29165950297652E-2</c:v>
                </c:pt>
                <c:pt idx="6">
                  <c:v>5.2519793137565308E-2</c:v>
                </c:pt>
                <c:pt idx="7">
                  <c:v>7.310027062726375E-2</c:v>
                </c:pt>
                <c:pt idx="8">
                  <c:v>6.6858959472708798E-2</c:v>
                </c:pt>
                <c:pt idx="9">
                  <c:v>7.9737804917091176E-2</c:v>
                </c:pt>
                <c:pt idx="10">
                  <c:v>9.3351017868910147E-2</c:v>
                </c:pt>
                <c:pt idx="11">
                  <c:v>0.16769369383540089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574-48CB-BA28-FB8572752836}"/>
            </c:ext>
          </c:extLst>
        </c:ser>
        <c:ser>
          <c:idx val="0"/>
          <c:order val="2"/>
          <c:tx>
            <c:strRef>
              <c:f>Gores!$C$134</c:f>
              <c:strCache>
                <c:ptCount val="1"/>
                <c:pt idx="0">
                  <c:v>GASTO 2021</c:v>
                </c:pt>
              </c:strCache>
            </c:strRef>
          </c:tx>
          <c:spPr>
            <a:solidFill>
              <a:srgbClr val="C0504D"/>
            </a:solidFill>
          </c:spPr>
          <c:invertIfNegative val="0"/>
          <c:dLbls>
            <c:dLbl>
              <c:idx val="0"/>
              <c:layout>
                <c:manualLayout>
                  <c:x val="5.5511314125724293E-3"/>
                  <c:y val="-8.4361660701343169E-3"/>
                </c:manualLayout>
              </c:layout>
              <c:spPr/>
              <c:txPr>
                <a:bodyPr rot="0" vert="horz"/>
                <a:lstStyle/>
                <a:p>
                  <a:pPr>
                    <a:defRPr sz="600" b="1" i="0" u="none" strike="noStrike" baseline="0">
                      <a:solidFill>
                        <a:schemeClr val="accent2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s-C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574-48CB-BA28-FB8572752836}"/>
                </c:ext>
              </c:extLst>
            </c:dLbl>
            <c:dLbl>
              <c:idx val="1"/>
              <c:layout>
                <c:manualLayout>
                  <c:x val="1.1102058513967639E-2"/>
                  <c:y val="9.2600700933273463E-4"/>
                </c:manualLayout>
              </c:layout>
              <c:spPr/>
              <c:txPr>
                <a:bodyPr rot="0" vert="horz"/>
                <a:lstStyle/>
                <a:p>
                  <a:pPr>
                    <a:defRPr sz="600" b="1" i="0" u="none" strike="noStrike" baseline="0">
                      <a:solidFill>
                        <a:schemeClr val="accent2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s-C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574-48CB-BA28-FB8572752836}"/>
                </c:ext>
              </c:extLst>
            </c:dLbl>
            <c:dLbl>
              <c:idx val="2"/>
              <c:layout>
                <c:manualLayout>
                  <c:x val="1.3988342257451433E-2"/>
                  <c:y val="1.4197532014316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574-48CB-BA28-FB8572752836}"/>
                </c:ext>
              </c:extLst>
            </c:dLbl>
            <c:dLbl>
              <c:idx val="3"/>
              <c:layout>
                <c:manualLayout>
                  <c:x val="8.4003369967824877E-3"/>
                  <c:y val="9.465021342877851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574-48CB-BA28-FB8572752836}"/>
                </c:ext>
              </c:extLst>
            </c:dLbl>
            <c:dLbl>
              <c:idx val="4"/>
              <c:layout>
                <c:manualLayout>
                  <c:x val="1.1102058513967613E-2"/>
                  <c:y val="-3.2510112480972138E-2"/>
                </c:manualLayout>
              </c:layout>
              <c:spPr/>
              <c:txPr>
                <a:bodyPr rot="0" vert="horz"/>
                <a:lstStyle/>
                <a:p>
                  <a:pPr>
                    <a:defRPr sz="600" b="1" i="0" u="none" strike="noStrike" baseline="0">
                      <a:solidFill>
                        <a:schemeClr val="accent2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s-C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574-48CB-BA28-FB8572752836}"/>
                </c:ext>
              </c:extLst>
            </c:dLbl>
            <c:dLbl>
              <c:idx val="5"/>
              <c:layout>
                <c:manualLayout>
                  <c:x val="1.1102047188606284E-2"/>
                  <c:y val="-8.5390143335451162E-3"/>
                </c:manualLayout>
              </c:layout>
              <c:spPr/>
              <c:txPr>
                <a:bodyPr rot="0" vert="horz"/>
                <a:lstStyle/>
                <a:p>
                  <a:pPr>
                    <a:defRPr sz="600" b="1" i="0" u="none" strike="noStrike" baseline="0">
                      <a:solidFill>
                        <a:schemeClr val="accent2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s-C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574-48CB-BA28-FB8572752836}"/>
                </c:ext>
              </c:extLst>
            </c:dLbl>
            <c:dLbl>
              <c:idx val="6"/>
              <c:layout>
                <c:manualLayout>
                  <c:x val="8.2157521197610828E-3"/>
                  <c:y val="-1.7901187413012255E-2"/>
                </c:manualLayout>
              </c:layout>
              <c:spPr/>
              <c:txPr>
                <a:bodyPr rot="0" vert="horz"/>
                <a:lstStyle/>
                <a:p>
                  <a:pPr>
                    <a:defRPr sz="600" b="1" i="0" u="none" strike="noStrike" baseline="0">
                      <a:solidFill>
                        <a:schemeClr val="accent2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s-C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574-48CB-BA28-FB8572752836}"/>
                </c:ext>
              </c:extLst>
            </c:dLbl>
            <c:dLbl>
              <c:idx val="7"/>
              <c:layout>
                <c:manualLayout>
                  <c:x val="8.3265438854757106E-3"/>
                  <c:y val="-4.2181202989307137E-2"/>
                </c:manualLayout>
              </c:layout>
              <c:spPr/>
              <c:txPr>
                <a:bodyPr rot="0" vert="horz"/>
                <a:lstStyle/>
                <a:p>
                  <a:pPr>
                    <a:defRPr sz="600" b="1" i="0" u="none" strike="noStrike" baseline="0">
                      <a:solidFill>
                        <a:schemeClr val="accent2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s-C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574-48CB-BA28-FB8572752836}"/>
                </c:ext>
              </c:extLst>
            </c:dLbl>
            <c:dLbl>
              <c:idx val="8"/>
              <c:layout>
                <c:manualLayout>
                  <c:x val="1.1249758217531021E-2"/>
                  <c:y val="-2.2736546347861892E-2"/>
                </c:manualLayout>
              </c:layout>
              <c:spPr/>
              <c:txPr>
                <a:bodyPr rot="0" vert="horz"/>
                <a:lstStyle/>
                <a:p>
                  <a:pPr>
                    <a:defRPr sz="600" b="1" i="0" u="none" strike="noStrike" baseline="0">
                      <a:solidFill>
                        <a:schemeClr val="accent2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s-C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4574-48CB-BA28-FB8572752836}"/>
                </c:ext>
              </c:extLst>
            </c:dLbl>
            <c:dLbl>
              <c:idx val="9"/>
              <c:layout>
                <c:manualLayout>
                  <c:x val="5.5511314125724293E-3"/>
                  <c:y val="-4.73251067143901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4574-48CB-BA28-FB8572752836}"/>
                </c:ext>
              </c:extLst>
            </c:dLbl>
            <c:dLbl>
              <c:idx val="10"/>
              <c:layout>
                <c:manualLayout>
                  <c:x val="5.5511314125724293E-3"/>
                  <c:y val="1.1008117932675421E-2"/>
                </c:manualLayout>
              </c:layout>
              <c:spPr/>
              <c:txPr>
                <a:bodyPr rot="0" vert="horz"/>
                <a:lstStyle/>
                <a:p>
                  <a:pPr>
                    <a:defRPr sz="600" b="1" i="0" u="none" strike="noStrike" baseline="0">
                      <a:solidFill>
                        <a:schemeClr val="accent2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s-C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4574-48CB-BA28-FB8572752836}"/>
                </c:ext>
              </c:extLst>
            </c:dLbl>
            <c:spPr>
              <a:noFill/>
              <a:ln w="25400">
                <a:noFill/>
              </a:ln>
            </c:spPr>
            <c:txPr>
              <a:bodyPr rot="0" vert="horz" wrap="square" lIns="38100" tIns="19050" rIns="38100" bIns="19050" anchor="ctr">
                <a:spAutoFit/>
              </a:bodyPr>
              <a:lstStyle/>
              <a:p>
                <a:pPr>
                  <a:defRPr sz="600" b="1" i="0" u="none" strike="noStrike" baseline="0">
                    <a:solidFill>
                      <a:schemeClr val="accent2"/>
                    </a:solidFill>
                    <a:latin typeface="Calibri"/>
                    <a:ea typeface="Calibri"/>
                    <a:cs typeface="Calibri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Gores!$D$133:$O$133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Gores!$D$134:$G$134</c:f>
              <c:numCache>
                <c:formatCode>0.0%</c:formatCode>
                <c:ptCount val="4"/>
                <c:pt idx="0">
                  <c:v>2.9499665008240503E-2</c:v>
                </c:pt>
                <c:pt idx="1">
                  <c:v>8.5550270595772526E-2</c:v>
                </c:pt>
                <c:pt idx="2">
                  <c:v>6.4941764603004631E-2</c:v>
                </c:pt>
                <c:pt idx="3">
                  <c:v>7.9182498450008451E-2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4574-48CB-BA28-FB85727528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210598528"/>
        <c:axId val="210616704"/>
      </c:barChart>
      <c:catAx>
        <c:axId val="210598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2160000" vert="horz" anchor="ctr" anchorCtr="0"/>
          <a:lstStyle/>
          <a:p>
            <a:pPr>
              <a:defRPr sz="7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s-CL"/>
          </a:p>
        </c:txPr>
        <c:crossAx val="210616704"/>
        <c:crosses val="autoZero"/>
        <c:auto val="0"/>
        <c:lblAlgn val="ctr"/>
        <c:lblOffset val="100"/>
        <c:noMultiLvlLbl val="0"/>
      </c:catAx>
      <c:valAx>
        <c:axId val="210616704"/>
        <c:scaling>
          <c:orientation val="minMax"/>
        </c:scaling>
        <c:delete val="1"/>
        <c:axPos val="l"/>
        <c:numFmt formatCode="0.0%" sourceLinked="1"/>
        <c:majorTickMark val="out"/>
        <c:minorTickMark val="none"/>
        <c:tickLblPos val="nextTo"/>
        <c:crossAx val="210598528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70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s-CL"/>
        </a:p>
      </c:txPr>
    </c:legend>
    <c:plotVisOnly val="1"/>
    <c:dispBlanksAs val="gap"/>
    <c:showDLblsOverMax val="0"/>
  </c:chart>
  <c:spPr>
    <a:ln>
      <a:solidFill>
        <a:sysClr val="windowText" lastClr="000000">
          <a:lumMod val="50000"/>
          <a:lumOff val="50000"/>
        </a:sysClr>
      </a:solidFill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s-CL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05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L" sz="1050" b="1"/>
              <a:t>% de Ejecución Acumulada 2019 - 2020 - 2021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9.0043716371504573E-2"/>
          <c:y val="0.16005351090806447"/>
          <c:w val="0.87715770627754874"/>
          <c:h val="0.58293315049197614"/>
        </c:manualLayout>
      </c:layout>
      <c:lineChart>
        <c:grouping val="standard"/>
        <c:varyColors val="0"/>
        <c:ser>
          <c:idx val="2"/>
          <c:order val="0"/>
          <c:tx>
            <c:strRef>
              <c:f>Gores!$C$132</c:f>
              <c:strCache>
                <c:ptCount val="1"/>
                <c:pt idx="0">
                  <c:v>GASTO 2019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val>
            <c:numRef>
              <c:f>Gores!$D$132:$O$132</c:f>
              <c:numCache>
                <c:formatCode>0.0%</c:formatCode>
                <c:ptCount val="12"/>
                <c:pt idx="0">
                  <c:v>4.8386941878788024E-2</c:v>
                </c:pt>
                <c:pt idx="1">
                  <c:v>0.11492254785857535</c:v>
                </c:pt>
                <c:pt idx="2">
                  <c:v>0.19142710310663055</c:v>
                </c:pt>
                <c:pt idx="3">
                  <c:v>0.26865307341799122</c:v>
                </c:pt>
                <c:pt idx="4">
                  <c:v>0.35547028092279531</c:v>
                </c:pt>
                <c:pt idx="5">
                  <c:v>0.45364994983898299</c:v>
                </c:pt>
                <c:pt idx="6">
                  <c:v>0.51376134909678761</c:v>
                </c:pt>
                <c:pt idx="7">
                  <c:v>0.57458564322357975</c:v>
                </c:pt>
                <c:pt idx="8">
                  <c:v>0.68544180948346001</c:v>
                </c:pt>
                <c:pt idx="9">
                  <c:v>0.76336132403040946</c:v>
                </c:pt>
                <c:pt idx="10">
                  <c:v>0.84824526758098884</c:v>
                </c:pt>
                <c:pt idx="11">
                  <c:v>0.98743718284025228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4C9-4CFE-86D1-1EF730312016}"/>
            </c:ext>
          </c:extLst>
        </c:ser>
        <c:ser>
          <c:idx val="1"/>
          <c:order val="1"/>
          <c:tx>
            <c:strRef>
              <c:f>Gores!$C$131</c:f>
              <c:strCache>
                <c:ptCount val="1"/>
                <c:pt idx="0">
                  <c:v>GASTO 2020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Gores!$D$129:$O$129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Gores!$D$131:$O$131</c:f>
              <c:numCache>
                <c:formatCode>0.0%</c:formatCode>
                <c:ptCount val="12"/>
                <c:pt idx="0">
                  <c:v>4.0940043434951792E-2</c:v>
                </c:pt>
                <c:pt idx="1">
                  <c:v>8.9800406455615364E-2</c:v>
                </c:pt>
                <c:pt idx="2">
                  <c:v>0.16230411962148097</c:v>
                </c:pt>
                <c:pt idx="3">
                  <c:v>0.22728968141666009</c:v>
                </c:pt>
                <c:pt idx="4">
                  <c:v>0.3032809298445282</c:v>
                </c:pt>
                <c:pt idx="5">
                  <c:v>0.38515381288069817</c:v>
                </c:pt>
                <c:pt idx="6">
                  <c:v>0.43722841744897983</c:v>
                </c:pt>
                <c:pt idx="7">
                  <c:v>0.51335465035083916</c:v>
                </c:pt>
                <c:pt idx="8">
                  <c:v>0.60060148271701708</c:v>
                </c:pt>
                <c:pt idx="9">
                  <c:v>0.67768851345815162</c:v>
                </c:pt>
                <c:pt idx="10">
                  <c:v>0.77100217387042935</c:v>
                </c:pt>
                <c:pt idx="11">
                  <c:v>0.93321592842771783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54C9-4CFE-86D1-1EF730312016}"/>
            </c:ext>
          </c:extLst>
        </c:ser>
        <c:ser>
          <c:idx val="0"/>
          <c:order val="2"/>
          <c:tx>
            <c:strRef>
              <c:f>Gores!$C$130</c:f>
              <c:strCache>
                <c:ptCount val="1"/>
                <c:pt idx="0">
                  <c:v>GASTO 2021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7.106358426038454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4C9-4CFE-86D1-1EF730312016}"/>
                </c:ext>
              </c:extLst>
            </c:dLbl>
            <c:dLbl>
              <c:idx val="1"/>
              <c:layout>
                <c:manualLayout>
                  <c:x val="-3.5531792130192301E-2"/>
                  <c:y val="2.36625533571944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4C9-4CFE-86D1-1EF730312016}"/>
                </c:ext>
              </c:extLst>
            </c:dLbl>
            <c:dLbl>
              <c:idx val="2"/>
              <c:layout>
                <c:manualLayout>
                  <c:x val="-3.0065362571701153E-2"/>
                  <c:y val="1.8930042685755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4C9-4CFE-86D1-1EF730312016}"/>
                </c:ext>
              </c:extLst>
            </c:dLbl>
            <c:dLbl>
              <c:idx val="3"/>
              <c:layout>
                <c:manualLayout>
                  <c:x val="-9.2929302494349025E-2"/>
                  <c:y val="-1.4197532014316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4C9-4CFE-86D1-1EF730312016}"/>
                </c:ext>
              </c:extLst>
            </c:dLbl>
            <c:dLbl>
              <c:idx val="4"/>
              <c:layout>
                <c:manualLayout>
                  <c:x val="-1.9132503454718917E-2"/>
                  <c:y val="2.83950640286335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4C9-4CFE-86D1-1EF730312016}"/>
                </c:ext>
              </c:extLst>
            </c:dLbl>
            <c:dLbl>
              <c:idx val="5"/>
              <c:layout>
                <c:manualLayout>
                  <c:x val="-2.4598933013210037E-2"/>
                  <c:y val="3.31275747000724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4C9-4CFE-86D1-1EF730312016}"/>
                </c:ext>
              </c:extLst>
            </c:dLbl>
            <c:dLbl>
              <c:idx val="6"/>
              <c:layout>
                <c:manualLayout>
                  <c:x val="-3.8265006909437835E-2"/>
                  <c:y val="1.89300426857557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4C9-4CFE-86D1-1EF730312016}"/>
                </c:ext>
              </c:extLst>
            </c:dLbl>
            <c:dLbl>
              <c:idx val="7"/>
              <c:layout>
                <c:manualLayout>
                  <c:x val="-3.0065362571701153E-2"/>
                  <c:y val="1.89300426857557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4C9-4CFE-86D1-1EF730312016}"/>
                </c:ext>
              </c:extLst>
            </c:dLbl>
            <c:dLbl>
              <c:idx val="8"/>
              <c:layout>
                <c:manualLayout>
                  <c:x val="-3.2798577350946712E-2"/>
                  <c:y val="1.4197532014316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54C9-4CFE-86D1-1EF730312016}"/>
                </c:ext>
              </c:extLst>
            </c:dLbl>
            <c:dLbl>
              <c:idx val="9"/>
              <c:layout>
                <c:manualLayout>
                  <c:x val="-4.3731436467929055E-2"/>
                  <c:y val="1.4197532014316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4C9-4CFE-86D1-1EF730312016}"/>
                </c:ext>
              </c:extLst>
            </c:dLbl>
            <c:dLbl>
              <c:idx val="10"/>
              <c:layout>
                <c:manualLayout>
                  <c:x val="-2.4598933013210138E-2"/>
                  <c:y val="2.8395064028633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54C9-4CFE-86D1-1EF73031201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Gores!$D$129:$O$129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Gores!$D$130:$G$130</c:f>
              <c:numCache>
                <c:formatCode>0.0%</c:formatCode>
                <c:ptCount val="4"/>
                <c:pt idx="0">
                  <c:v>2.9499665008240503E-2</c:v>
                </c:pt>
                <c:pt idx="1">
                  <c:v>0.1151421994867096</c:v>
                </c:pt>
                <c:pt idx="2">
                  <c:v>0.17847830721562527</c:v>
                </c:pt>
                <c:pt idx="3">
                  <c:v>0.2516255040206703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54C9-4CFE-86D1-1EF7303120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0502784"/>
        <c:axId val="210504320"/>
      </c:lineChart>
      <c:catAx>
        <c:axId val="210502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1800000" spcFirstLastPara="1" vertOverflow="ellipsis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10504320"/>
        <c:crosses val="autoZero"/>
        <c:auto val="1"/>
        <c:lblAlgn val="ctr"/>
        <c:lblOffset val="100"/>
        <c:tickLblSkip val="1"/>
        <c:noMultiLvlLbl val="0"/>
      </c:catAx>
      <c:valAx>
        <c:axId val="2105043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105027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154223042808385"/>
          <c:y val="0.8984429294613695"/>
          <c:w val="0.58555446490003427"/>
          <c:h val="6.842949583855803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50000"/>
          <a:lumOff val="50000"/>
        </a:schemeClr>
      </a:solidFill>
      <a:round/>
    </a:ln>
    <a:effectLst/>
  </c:spPr>
  <c:txPr>
    <a:bodyPr/>
    <a:lstStyle/>
    <a:p>
      <a:pPr>
        <a:defRPr/>
      </a:pPr>
      <a:endParaRPr lang="es-CL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05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L" sz="1050" b="1"/>
              <a:t>% de Ejecución Mensual 2019 - 2020 - 2021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2"/>
          <c:order val="0"/>
          <c:tx>
            <c:strRef>
              <c:f>Gores!$C$33</c:f>
              <c:strCache>
                <c:ptCount val="1"/>
                <c:pt idx="0">
                  <c:v>GASTOS 2019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600" b="0" i="0" u="none" strike="noStrike" kern="1200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Gores!$D$30:$O$30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Gores!$D$33:$O$33</c:f>
              <c:numCache>
                <c:formatCode>0.0%</c:formatCode>
                <c:ptCount val="12"/>
                <c:pt idx="0">
                  <c:v>6.1386749619538633E-2</c:v>
                </c:pt>
                <c:pt idx="1">
                  <c:v>6.4880715268959818E-2</c:v>
                </c:pt>
                <c:pt idx="2">
                  <c:v>9.7218537231517396E-2</c:v>
                </c:pt>
                <c:pt idx="3">
                  <c:v>6.9552497866343682E-2</c:v>
                </c:pt>
                <c:pt idx="4">
                  <c:v>7.0273861157483852E-2</c:v>
                </c:pt>
                <c:pt idx="5">
                  <c:v>0.10136280283585267</c:v>
                </c:pt>
                <c:pt idx="6">
                  <c:v>6.9346459889228038E-2</c:v>
                </c:pt>
                <c:pt idx="7">
                  <c:v>6.661667581919567E-2</c:v>
                </c:pt>
                <c:pt idx="8">
                  <c:v>0.1030507626609268</c:v>
                </c:pt>
                <c:pt idx="9">
                  <c:v>8.832584555461151E-2</c:v>
                </c:pt>
                <c:pt idx="10">
                  <c:v>7.93224274535827E-2</c:v>
                </c:pt>
                <c:pt idx="11">
                  <c:v>0.14791949518617784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EE-4A64-A8D7-9E0EF06B4DF8}"/>
            </c:ext>
          </c:extLst>
        </c:ser>
        <c:ser>
          <c:idx val="1"/>
          <c:order val="1"/>
          <c:tx>
            <c:strRef>
              <c:f>Gores!$C$32</c:f>
              <c:strCache>
                <c:ptCount val="1"/>
                <c:pt idx="0">
                  <c:v>GASTOS 2020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600" b="0" i="0" u="none" strike="noStrike" kern="1200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Gores!$D$30:$O$30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Gores!$D$32:$O$32</c:f>
              <c:numCache>
                <c:formatCode>0.0%</c:formatCode>
                <c:ptCount val="12"/>
                <c:pt idx="0">
                  <c:v>6.2120294910711367E-2</c:v>
                </c:pt>
                <c:pt idx="1">
                  <c:v>6.5121185608258858E-2</c:v>
                </c:pt>
                <c:pt idx="2">
                  <c:v>0.10224293812635098</c:v>
                </c:pt>
                <c:pt idx="3">
                  <c:v>6.9421881558648202E-2</c:v>
                </c:pt>
                <c:pt idx="4">
                  <c:v>6.4724760046528051E-2</c:v>
                </c:pt>
                <c:pt idx="5">
                  <c:v>9.6405312337899521E-2</c:v>
                </c:pt>
                <c:pt idx="6">
                  <c:v>6.6003189408415833E-2</c:v>
                </c:pt>
                <c:pt idx="7">
                  <c:v>6.7389218978963814E-2</c:v>
                </c:pt>
                <c:pt idx="8">
                  <c:v>9.9039044005363841E-2</c:v>
                </c:pt>
                <c:pt idx="9">
                  <c:v>6.8347446620379212E-2</c:v>
                </c:pt>
                <c:pt idx="10">
                  <c:v>7.6452930372718081E-2</c:v>
                </c:pt>
                <c:pt idx="11">
                  <c:v>0.13975078863323062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2EE-4A64-A8D7-9E0EF06B4DF8}"/>
            </c:ext>
          </c:extLst>
        </c:ser>
        <c:ser>
          <c:idx val="0"/>
          <c:order val="2"/>
          <c:tx>
            <c:strRef>
              <c:f>Gores!$C$31</c:f>
              <c:strCache>
                <c:ptCount val="1"/>
                <c:pt idx="0">
                  <c:v>GASTOS 2021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3877573142459517E-2"/>
                  <c:y val="2.366255335719462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2EE-4A64-A8D7-9E0EF06B4DF8}"/>
                </c:ext>
              </c:extLst>
            </c:dLbl>
            <c:dLbl>
              <c:idx val="1"/>
              <c:layout>
                <c:manualLayout>
                  <c:x val="1.3668509583562463E-2"/>
                  <c:y val="4.747164877259535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2EE-4A64-A8D7-9E0EF06B4DF8}"/>
                </c:ext>
              </c:extLst>
            </c:dLbl>
            <c:dLbl>
              <c:idx val="2"/>
              <c:layout>
                <c:manualLayout>
                  <c:x val="1.9135913416987484E-2"/>
                  <c:y val="4.747164877259579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2EE-4A64-A8D7-9E0EF06B4DF8}"/>
                </c:ext>
              </c:extLst>
            </c:dLbl>
            <c:dLbl>
              <c:idx val="3"/>
              <c:layout>
                <c:manualLayout>
                  <c:x val="1.093480766684999E-2"/>
                  <c:y val="-3.797731901807693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2EE-4A64-A8D7-9E0EF06B4DF8}"/>
                </c:ext>
              </c:extLst>
            </c:dLbl>
            <c:dLbl>
              <c:idx val="4"/>
              <c:layout>
                <c:manualLayout>
                  <c:x val="1.093480766684999E-2"/>
                  <c:y val="-1.898865950903853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2EE-4A64-A8D7-9E0EF06B4DF8}"/>
                </c:ext>
              </c:extLst>
            </c:dLbl>
            <c:dLbl>
              <c:idx val="5"/>
              <c:layout>
                <c:manualLayout>
                  <c:x val="8.2011057501373916E-3"/>
                  <c:y val="1.424149463177891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2EE-4A64-A8D7-9E0EF06B4DF8}"/>
                </c:ext>
              </c:extLst>
            </c:dLbl>
            <c:dLbl>
              <c:idx val="6"/>
              <c:layout>
                <c:manualLayout>
                  <c:x val="8.2011057501374923E-3"/>
                  <c:y val="4.747164877259535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2EE-4A64-A8D7-9E0EF06B4DF8}"/>
                </c:ext>
              </c:extLst>
            </c:dLbl>
            <c:dLbl>
              <c:idx val="7"/>
              <c:layout>
                <c:manualLayout>
                  <c:x val="0"/>
                  <c:y val="-6.646030828163471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2EE-4A64-A8D7-9E0EF06B4DF8}"/>
                </c:ext>
              </c:extLst>
            </c:dLbl>
            <c:dLbl>
              <c:idx val="8"/>
              <c:layout>
                <c:manualLayout>
                  <c:x val="1.3668509583562487E-2"/>
                  <c:y val="-4.747164877259622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C2EE-4A64-A8D7-9E0EF06B4DF8}"/>
                </c:ext>
              </c:extLst>
            </c:dLbl>
            <c:dLbl>
              <c:idx val="9"/>
              <c:layout>
                <c:manualLayout>
                  <c:x val="2.7337019167124974E-3"/>
                  <c:y val="-2.848298926355777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C2EE-4A64-A8D7-9E0EF06B4DF8}"/>
                </c:ext>
              </c:extLst>
            </c:dLbl>
            <c:dLbl>
              <c:idx val="10"/>
              <c:layout>
                <c:manualLayout>
                  <c:x val="0"/>
                  <c:y val="-5.696597852711551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C2EE-4A64-A8D7-9E0EF06B4DF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Gores!$D$30:$O$30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Gores!$D$31:$G$31</c:f>
              <c:numCache>
                <c:formatCode>0.0%</c:formatCode>
                <c:ptCount val="4"/>
                <c:pt idx="0">
                  <c:v>6.2524090935010768E-2</c:v>
                </c:pt>
                <c:pt idx="1">
                  <c:v>8.8642529664950037E-2</c:v>
                </c:pt>
                <c:pt idx="2">
                  <c:v>0.10362074474252347</c:v>
                </c:pt>
                <c:pt idx="3">
                  <c:v>7.0635142711644061E-2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C2EE-4A64-A8D7-9E0EF06B4DF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10126720"/>
        <c:axId val="210128256"/>
      </c:barChart>
      <c:catAx>
        <c:axId val="210126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160000" spcFirstLastPara="1" vertOverflow="ellipsis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10128256"/>
        <c:crosses val="autoZero"/>
        <c:auto val="0"/>
        <c:lblAlgn val="ctr"/>
        <c:lblOffset val="100"/>
        <c:noMultiLvlLbl val="0"/>
      </c:catAx>
      <c:valAx>
        <c:axId val="2101282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101267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50000"/>
          <a:lumOff val="50000"/>
        </a:schemeClr>
      </a:solidFill>
      <a:round/>
    </a:ln>
    <a:effectLst/>
  </c:spPr>
  <c:txPr>
    <a:bodyPr/>
    <a:lstStyle/>
    <a:p>
      <a:pPr>
        <a:defRPr/>
      </a:pPr>
      <a:endParaRPr lang="es-CL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05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L" sz="1050" b="1"/>
              <a:t>% de Ejecución Acumulada 2019 - 2020 - 2021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2"/>
          <c:order val="0"/>
          <c:tx>
            <c:strRef>
              <c:f>Gores!$C$28</c:f>
              <c:strCache>
                <c:ptCount val="1"/>
                <c:pt idx="0">
                  <c:v>GASTOS 2019</c:v>
                </c:pt>
              </c:strCache>
            </c:strRef>
          </c:tx>
          <c:marker>
            <c:symbol val="none"/>
          </c:marker>
          <c:cat>
            <c:strRef>
              <c:f>Gores!$D$25:$O$25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Gores!$D$28:$O$28</c:f>
              <c:numCache>
                <c:formatCode>0.0%</c:formatCode>
                <c:ptCount val="12"/>
                <c:pt idx="0">
                  <c:v>6.1386749619538633E-2</c:v>
                </c:pt>
                <c:pt idx="1">
                  <c:v>0.12635620371391218</c:v>
                </c:pt>
                <c:pt idx="2">
                  <c:v>0.22137796204477622</c:v>
                </c:pt>
                <c:pt idx="3">
                  <c:v>0.29014260935169678</c:v>
                </c:pt>
                <c:pt idx="4">
                  <c:v>0.35943605578744536</c:v>
                </c:pt>
                <c:pt idx="5">
                  <c:v>0.45964686590890302</c:v>
                </c:pt>
                <c:pt idx="6">
                  <c:v>0.52590905029120671</c:v>
                </c:pt>
                <c:pt idx="7">
                  <c:v>0.56865317179789465</c:v>
                </c:pt>
                <c:pt idx="8">
                  <c:v>0.66342435778080411</c:v>
                </c:pt>
                <c:pt idx="9">
                  <c:v>0.74522937270098299</c:v>
                </c:pt>
                <c:pt idx="10">
                  <c:v>0.81774144157200312</c:v>
                </c:pt>
                <c:pt idx="11">
                  <c:v>0.95335577766541491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627-4BE5-8CD1-AD5A84986274}"/>
            </c:ext>
          </c:extLst>
        </c:ser>
        <c:ser>
          <c:idx val="0"/>
          <c:order val="1"/>
          <c:tx>
            <c:strRef>
              <c:f>Gores!$C$27</c:f>
              <c:strCache>
                <c:ptCount val="1"/>
                <c:pt idx="0">
                  <c:v>GASTOS 2020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Gores!$D$25:$O$25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Gores!$D$27:$O$27</c:f>
              <c:numCache>
                <c:formatCode>0.0%</c:formatCode>
                <c:ptCount val="12"/>
                <c:pt idx="0">
                  <c:v>6.2120294910711367E-2</c:v>
                </c:pt>
                <c:pt idx="1">
                  <c:v>0.1259861050015047</c:v>
                </c:pt>
                <c:pt idx="2">
                  <c:v>0.22801455627122277</c:v>
                </c:pt>
                <c:pt idx="3">
                  <c:v>0.29606790789520798</c:v>
                </c:pt>
                <c:pt idx="4">
                  <c:v>0.3669273238514692</c:v>
                </c:pt>
                <c:pt idx="5">
                  <c:v>0.46333263618936871</c:v>
                </c:pt>
                <c:pt idx="6">
                  <c:v>0.52933582559778458</c:v>
                </c:pt>
                <c:pt idx="7">
                  <c:v>0.59621275280107355</c:v>
                </c:pt>
                <c:pt idx="8">
                  <c:v>0.69286487920366135</c:v>
                </c:pt>
                <c:pt idx="9">
                  <c:v>0.73062751045427721</c:v>
                </c:pt>
                <c:pt idx="10">
                  <c:v>0.80266282241418629</c:v>
                </c:pt>
                <c:pt idx="11">
                  <c:v>0.87288969344605727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5627-4BE5-8CD1-AD5A84986274}"/>
            </c:ext>
          </c:extLst>
        </c:ser>
        <c:ser>
          <c:idx val="1"/>
          <c:order val="2"/>
          <c:tx>
            <c:strRef>
              <c:f>Gores!$C$26</c:f>
              <c:strCache>
                <c:ptCount val="1"/>
                <c:pt idx="0">
                  <c:v>GASTOS 2021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7332147792455595E-2"/>
                  <c:y val="2.36625533571945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627-4BE5-8CD1-AD5A84986274}"/>
                </c:ext>
              </c:extLst>
            </c:dLbl>
            <c:dLbl>
              <c:idx val="1"/>
              <c:layout>
                <c:manualLayout>
                  <c:x val="-1.6399288675473408E-2"/>
                  <c:y val="1.41975320143166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627-4BE5-8CD1-AD5A84986274}"/>
                </c:ext>
              </c:extLst>
            </c:dLbl>
            <c:dLbl>
              <c:idx val="2"/>
              <c:layout>
                <c:manualLayout>
                  <c:x val="-5.4664295584911239E-2"/>
                  <c:y val="-1.89300426857557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627-4BE5-8CD1-AD5A84986274}"/>
                </c:ext>
              </c:extLst>
            </c:dLbl>
            <c:dLbl>
              <c:idx val="3"/>
              <c:layout>
                <c:manualLayout>
                  <c:x val="-6.5597154701893423E-2"/>
                  <c:y val="-2.36625533571946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627-4BE5-8CD1-AD5A84986274}"/>
                </c:ext>
              </c:extLst>
            </c:dLbl>
            <c:dLbl>
              <c:idx val="4"/>
              <c:layout>
                <c:manualLayout>
                  <c:x val="-6.2863939922647924E-2"/>
                  <c:y val="-1.4197532014316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627-4BE5-8CD1-AD5A84986274}"/>
                </c:ext>
              </c:extLst>
            </c:dLbl>
            <c:dLbl>
              <c:idx val="5"/>
              <c:layout>
                <c:manualLayout>
                  <c:x val="-6.0130725143402362E-2"/>
                  <c:y val="-1.4197532014316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627-4BE5-8CD1-AD5A84986274}"/>
                </c:ext>
              </c:extLst>
            </c:dLbl>
            <c:dLbl>
              <c:idx val="6"/>
              <c:layout>
                <c:manualLayout>
                  <c:x val="-7.1063584260384546E-2"/>
                  <c:y val="-1.41975320143167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627-4BE5-8CD1-AD5A84986274}"/>
                </c:ext>
              </c:extLst>
            </c:dLbl>
            <c:dLbl>
              <c:idx val="7"/>
              <c:layout>
                <c:manualLayout>
                  <c:x val="-3.0065362571701153E-2"/>
                  <c:y val="-1.89300426857557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627-4BE5-8CD1-AD5A84986274}"/>
                </c:ext>
              </c:extLst>
            </c:dLbl>
            <c:dLbl>
              <c:idx val="8"/>
              <c:layout>
                <c:manualLayout>
                  <c:x val="-4.0998221688683396E-2"/>
                  <c:y val="3.78600853715114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5627-4BE5-8CD1-AD5A84986274}"/>
                </c:ext>
              </c:extLst>
            </c:dLbl>
            <c:dLbl>
              <c:idx val="9"/>
              <c:layout>
                <c:manualLayout>
                  <c:x val="-4.9197866026420171E-2"/>
                  <c:y val="2.8395064028633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627-4BE5-8CD1-AD5A8498627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6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>
                      <a:solidFill>
                        <a:schemeClr val="accent1"/>
                      </a:solidFill>
                    </a:ln>
                  </c:spPr>
                </c15:leaderLines>
              </c:ext>
            </c:extLst>
          </c:dLbls>
          <c:cat>
            <c:strRef>
              <c:f>Gores!$D$25:$O$25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Gores!$D$26:$G$26</c:f>
              <c:numCache>
                <c:formatCode>0.0%</c:formatCode>
                <c:ptCount val="4"/>
                <c:pt idx="0">
                  <c:v>6.2524090935010768E-2</c:v>
                </c:pt>
                <c:pt idx="1">
                  <c:v>0.14984125269356491</c:v>
                </c:pt>
                <c:pt idx="2">
                  <c:v>0.25235092436762063</c:v>
                </c:pt>
                <c:pt idx="3">
                  <c:v>0.32171910699723094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5627-4BE5-8CD1-AD5A849862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9767424"/>
        <c:axId val="209769216"/>
      </c:lineChart>
      <c:catAx>
        <c:axId val="209767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160000" spcFirstLastPara="1" vertOverflow="ellipsis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09769216"/>
        <c:crosses val="autoZero"/>
        <c:auto val="1"/>
        <c:lblAlgn val="ctr"/>
        <c:lblOffset val="100"/>
        <c:noMultiLvlLbl val="0"/>
      </c:catAx>
      <c:valAx>
        <c:axId val="2097692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097674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50000"/>
          <a:lumOff val="50000"/>
        </a:schemeClr>
      </a:solidFill>
      <a:round/>
    </a:ln>
    <a:effectLst/>
  </c:spPr>
  <c:txPr>
    <a:bodyPr/>
    <a:lstStyle/>
    <a:p>
      <a:pPr>
        <a:defRPr/>
      </a:pPr>
      <a:endParaRPr lang="es-CL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05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s-CL" sz="1050"/>
              <a:t>% de Ejecución Mensual 2019 - 2020 - 2021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2"/>
          <c:order val="0"/>
          <c:tx>
            <c:strRef>
              <c:f>Gores!$C$85</c:f>
              <c:strCache>
                <c:ptCount val="1"/>
                <c:pt idx="0">
                  <c:v>GASTOS 2019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600" b="0" i="0" u="none" strike="noStrike" kern="1200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Gores!$D$82:$O$82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Gores!$D$85:$O$85</c:f>
              <c:numCache>
                <c:formatCode>0.0%</c:formatCode>
                <c:ptCount val="12"/>
                <c:pt idx="0">
                  <c:v>4.7491250392022101E-2</c:v>
                </c:pt>
                <c:pt idx="1">
                  <c:v>6.7076448439614411E-2</c:v>
                </c:pt>
                <c:pt idx="2">
                  <c:v>7.6444015922472769E-2</c:v>
                </c:pt>
                <c:pt idx="3">
                  <c:v>7.7243355575847189E-2</c:v>
                </c:pt>
                <c:pt idx="4">
                  <c:v>9.5434391578386402E-2</c:v>
                </c:pt>
                <c:pt idx="5">
                  <c:v>0.11035649017386326</c:v>
                </c:pt>
                <c:pt idx="6">
                  <c:v>5.9623182596562317E-2</c:v>
                </c:pt>
                <c:pt idx="7">
                  <c:v>8.0715679271625734E-2</c:v>
                </c:pt>
                <c:pt idx="8">
                  <c:v>0.11071268843205188</c:v>
                </c:pt>
                <c:pt idx="9">
                  <c:v>7.7663538504823534E-2</c:v>
                </c:pt>
                <c:pt idx="10">
                  <c:v>9.5228212534220313E-2</c:v>
                </c:pt>
                <c:pt idx="11">
                  <c:v>0.13543867142762447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7B7-4E3A-A262-83E1948598AF}"/>
            </c:ext>
          </c:extLst>
        </c:ser>
        <c:ser>
          <c:idx val="1"/>
          <c:order val="1"/>
          <c:tx>
            <c:strRef>
              <c:f>Gores!$C$84</c:f>
              <c:strCache>
                <c:ptCount val="1"/>
                <c:pt idx="0">
                  <c:v>GASTOS 2020</c:v>
                </c:pt>
              </c:strCache>
            </c:strRef>
          </c:tx>
          <c:spPr>
            <a:solidFill>
              <a:srgbClr val="4F81BD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600" b="0" i="0" u="none" strike="noStrike" kern="1200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Gores!$D$82:$O$82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Gores!$D$84:$O$84</c:f>
              <c:numCache>
                <c:formatCode>0.0%</c:formatCode>
                <c:ptCount val="12"/>
                <c:pt idx="0">
                  <c:v>3.9525967449066036E-2</c:v>
                </c:pt>
                <c:pt idx="1">
                  <c:v>5.2436877715962935E-2</c:v>
                </c:pt>
                <c:pt idx="2">
                  <c:v>6.9974066705345561E-2</c:v>
                </c:pt>
                <c:pt idx="3">
                  <c:v>6.1812470318986422E-2</c:v>
                </c:pt>
                <c:pt idx="4">
                  <c:v>6.7649914743628817E-2</c:v>
                </c:pt>
                <c:pt idx="5">
                  <c:v>8.2059082722096124E-2</c:v>
                </c:pt>
                <c:pt idx="6">
                  <c:v>5.1663672794692549E-2</c:v>
                </c:pt>
                <c:pt idx="7">
                  <c:v>7.3498327818526693E-2</c:v>
                </c:pt>
                <c:pt idx="8">
                  <c:v>6.477384428812695E-2</c:v>
                </c:pt>
                <c:pt idx="9">
                  <c:v>8.0760633358653869E-2</c:v>
                </c:pt>
                <c:pt idx="10">
                  <c:v>9.4789292356524127E-2</c:v>
                </c:pt>
                <c:pt idx="11">
                  <c:v>0.1709448922315159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7B7-4E3A-A262-83E1948598AF}"/>
            </c:ext>
          </c:extLst>
        </c:ser>
        <c:ser>
          <c:idx val="0"/>
          <c:order val="2"/>
          <c:tx>
            <c:strRef>
              <c:f>Gores!$C$83</c:f>
              <c:strCache>
                <c:ptCount val="1"/>
                <c:pt idx="0">
                  <c:v>GASTOS 2021</c:v>
                </c:pt>
              </c:strCache>
            </c:strRef>
          </c:tx>
          <c:spPr>
            <a:solidFill>
              <a:srgbClr val="C0504D"/>
            </a:solidFill>
          </c:spPr>
          <c:invertIfNegative val="0"/>
          <c:dLbls>
            <c:dLbl>
              <c:idx val="0"/>
              <c:layout>
                <c:manualLayout>
                  <c:x val="8.3265438854756967E-3"/>
                  <c:y val="4.732510671438925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7B7-4E3A-A262-83E1948598AF}"/>
                </c:ext>
              </c:extLst>
            </c:dLbl>
            <c:dLbl>
              <c:idx val="1"/>
              <c:layout>
                <c:manualLayout>
                  <c:x val="8.3265438854757106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7B7-4E3A-A262-83E1948598AF}"/>
                </c:ext>
              </c:extLst>
            </c:dLbl>
            <c:dLbl>
              <c:idx val="2"/>
              <c:layout>
                <c:manualLayout>
                  <c:x val="1.1102058513967589E-2"/>
                  <c:y val="-8.6761693364561558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7B7-4E3A-A262-83E1948598AF}"/>
                </c:ext>
              </c:extLst>
            </c:dLbl>
            <c:dLbl>
              <c:idx val="3"/>
              <c:layout>
                <c:manualLayout>
                  <c:x val="8.3265438854756586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7B7-4E3A-A262-83E1948598AF}"/>
                </c:ext>
              </c:extLst>
            </c:dLbl>
            <c:dLbl>
              <c:idx val="4"/>
              <c:layout>
                <c:manualLayout>
                  <c:x val="1.3877573142459517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7B7-4E3A-A262-83E1948598AF}"/>
                </c:ext>
              </c:extLst>
            </c:dLbl>
            <c:dLbl>
              <c:idx val="5"/>
              <c:layout>
                <c:manualLayout>
                  <c:x val="1.110205851396751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7B7-4E3A-A262-83E1948598AF}"/>
                </c:ext>
              </c:extLst>
            </c:dLbl>
            <c:dLbl>
              <c:idx val="6"/>
              <c:layout>
                <c:manualLayout>
                  <c:x val="8.3265438854756083E-3"/>
                  <c:y val="-4.732510671438925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7B7-4E3A-A262-83E1948598AF}"/>
                </c:ext>
              </c:extLst>
            </c:dLbl>
            <c:dLbl>
              <c:idx val="7"/>
              <c:layout>
                <c:manualLayout>
                  <c:x val="1.942860239944322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7B7-4E3A-A262-83E1948598AF}"/>
                </c:ext>
              </c:extLst>
            </c:dLbl>
            <c:dLbl>
              <c:idx val="8"/>
              <c:layout>
                <c:manualLayout>
                  <c:x val="1.3877573142459517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B7B7-4E3A-A262-83E1948598AF}"/>
                </c:ext>
              </c:extLst>
            </c:dLbl>
            <c:dLbl>
              <c:idx val="9"/>
              <c:layout>
                <c:manualLayout>
                  <c:x val="5.5510292569838065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7B7-4E3A-A262-83E1948598AF}"/>
                </c:ext>
              </c:extLst>
            </c:dLbl>
            <c:dLbl>
              <c:idx val="10"/>
              <c:layout>
                <c:manualLayout>
                  <c:x val="8.3265438854756083E-3"/>
                  <c:y val="-4.732510671438925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B7B7-4E3A-A262-83E1948598A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6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Gores!$D$82:$O$82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Gores!$D$83:$G$83</c:f>
              <c:numCache>
                <c:formatCode>0.0%</c:formatCode>
                <c:ptCount val="4"/>
                <c:pt idx="0">
                  <c:v>2.7416861986434199E-2</c:v>
                </c:pt>
                <c:pt idx="1">
                  <c:v>8.5350085724585509E-2</c:v>
                </c:pt>
                <c:pt idx="2">
                  <c:v>6.245531930906819E-2</c:v>
                </c:pt>
                <c:pt idx="3">
                  <c:v>7.9715065801218399E-2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B7B7-4E3A-A262-83E1948598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209987456"/>
        <c:axId val="209988992"/>
      </c:barChart>
      <c:catAx>
        <c:axId val="209987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2160000" vert="horz" anchor="ctr" anchorCtr="0"/>
          <a:lstStyle/>
          <a:p>
            <a:pPr>
              <a:defRPr sz="6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s-CL"/>
          </a:p>
        </c:txPr>
        <c:crossAx val="209988992"/>
        <c:crosses val="autoZero"/>
        <c:auto val="0"/>
        <c:lblAlgn val="ctr"/>
        <c:lblOffset val="100"/>
        <c:noMultiLvlLbl val="0"/>
      </c:catAx>
      <c:valAx>
        <c:axId val="209988992"/>
        <c:scaling>
          <c:orientation val="minMax"/>
        </c:scaling>
        <c:delete val="1"/>
        <c:axPos val="l"/>
        <c:numFmt formatCode="0.0%" sourceLinked="1"/>
        <c:majorTickMark val="out"/>
        <c:minorTickMark val="none"/>
        <c:tickLblPos val="nextTo"/>
        <c:crossAx val="209987456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70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s-CL"/>
        </a:p>
      </c:txPr>
    </c:legend>
    <c:plotVisOnly val="1"/>
    <c:dispBlanksAs val="gap"/>
    <c:showDLblsOverMax val="0"/>
  </c:chart>
  <c:spPr>
    <a:ln>
      <a:solidFill>
        <a:sysClr val="windowText" lastClr="000000">
          <a:lumMod val="50000"/>
          <a:lumOff val="50000"/>
        </a:sysClr>
      </a:solidFill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s-CL"/>
    </a:p>
  </c:tx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4" y="0"/>
            <a:ext cx="3077740" cy="469424"/>
          </a:xfrm>
          <a:prstGeom prst="rect">
            <a:avLst/>
          </a:prstGeom>
        </p:spPr>
        <p:txBody>
          <a:bodyPr vert="horz" lIns="93134" tIns="46566" rIns="93134" bIns="46566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4023097" y="0"/>
            <a:ext cx="3077740" cy="469424"/>
          </a:xfrm>
          <a:prstGeom prst="rect">
            <a:avLst/>
          </a:prstGeom>
        </p:spPr>
        <p:txBody>
          <a:bodyPr vert="horz" lIns="93134" tIns="46566" rIns="93134" bIns="46566" rtlCol="0"/>
          <a:lstStyle>
            <a:lvl1pPr algn="r">
              <a:defRPr sz="1200"/>
            </a:lvl1pPr>
          </a:lstStyle>
          <a:p>
            <a:fld id="{616FA1BA-8A8E-4023-9C91-FC56F051C6FA}" type="datetimeFigureOut">
              <a:rPr lang="es-CL" smtClean="0"/>
              <a:t>06-06-2021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4" y="8917422"/>
            <a:ext cx="3077740" cy="469424"/>
          </a:xfrm>
          <a:prstGeom prst="rect">
            <a:avLst/>
          </a:prstGeom>
        </p:spPr>
        <p:txBody>
          <a:bodyPr vert="horz" lIns="93134" tIns="46566" rIns="93134" bIns="46566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4023097" y="8917422"/>
            <a:ext cx="3077740" cy="469424"/>
          </a:xfrm>
          <a:prstGeom prst="rect">
            <a:avLst/>
          </a:prstGeom>
        </p:spPr>
        <p:txBody>
          <a:bodyPr vert="horz" lIns="93134" tIns="46566" rIns="93134" bIns="46566" rtlCol="0" anchor="b"/>
          <a:lstStyle>
            <a:lvl1pPr algn="r">
              <a:defRPr sz="1200"/>
            </a:lvl1pPr>
          </a:lstStyle>
          <a:p>
            <a:fld id="{5B2478F1-BD0C-402D-A16D-7669D4371A6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39717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4" y="0"/>
            <a:ext cx="3077740" cy="469424"/>
          </a:xfrm>
          <a:prstGeom prst="rect">
            <a:avLst/>
          </a:prstGeom>
        </p:spPr>
        <p:txBody>
          <a:bodyPr vert="horz" lIns="93134" tIns="46566" rIns="93134" bIns="46566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4023097" y="0"/>
            <a:ext cx="3077740" cy="469424"/>
          </a:xfrm>
          <a:prstGeom prst="rect">
            <a:avLst/>
          </a:prstGeom>
        </p:spPr>
        <p:txBody>
          <a:bodyPr vert="horz" lIns="93134" tIns="46566" rIns="93134" bIns="46566" rtlCol="0"/>
          <a:lstStyle>
            <a:lvl1pPr algn="r">
              <a:defRPr sz="1200"/>
            </a:lvl1pPr>
          </a:lstStyle>
          <a:p>
            <a:fld id="{E2B5B10E-871D-42A9-AFA9-7078BA467708}" type="datetimeFigureOut">
              <a:rPr lang="es-CL" smtClean="0"/>
              <a:t>06-06-2021</a:t>
            </a:fld>
            <a:endParaRPr lang="es-CL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203325" y="703263"/>
            <a:ext cx="4695825" cy="3521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34" tIns="46566" rIns="93134" bIns="46566" rtlCol="0" anchor="ctr"/>
          <a:lstStyle/>
          <a:p>
            <a:endParaRPr lang="es-CL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vert="horz" lIns="93134" tIns="46566" rIns="93134" bIns="46566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4" y="8917422"/>
            <a:ext cx="3077740" cy="469424"/>
          </a:xfrm>
          <a:prstGeom prst="rect">
            <a:avLst/>
          </a:prstGeom>
        </p:spPr>
        <p:txBody>
          <a:bodyPr vert="horz" lIns="93134" tIns="46566" rIns="93134" bIns="46566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4023097" y="8917422"/>
            <a:ext cx="3077740" cy="469424"/>
          </a:xfrm>
          <a:prstGeom prst="rect">
            <a:avLst/>
          </a:prstGeom>
        </p:spPr>
        <p:txBody>
          <a:bodyPr vert="horz" lIns="93134" tIns="46566" rIns="93134" bIns="46566" rtlCol="0" anchor="b"/>
          <a:lstStyle>
            <a:lvl1pPr algn="r">
              <a:defRPr sz="1200"/>
            </a:lvl1pPr>
          </a:lstStyle>
          <a:p>
            <a:fld id="{15CC87D2-554F-43C8-B789-DB86F48C67F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3033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C87D2-554F-43C8-B789-DB86F48C67F4}" type="slidenum">
              <a:rPr lang="es-CL" smtClean="0"/>
              <a:t>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12973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C87D2-554F-43C8-B789-DB86F48C67F4}" type="slidenum">
              <a:rPr lang="es-CL" smtClean="0"/>
              <a:t>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80464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3568" y="2204864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B32A8-ACCF-408E-AE69-3B995A8F0BFF}" type="datetime1">
              <a:rPr lang="es-CL" smtClean="0"/>
              <a:t>06-06-2021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0933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67D08-3D11-4B0F-A15F-9F52EB68D63D}" type="datetime1">
              <a:rPr lang="es-CL" smtClean="0"/>
              <a:t>06-06-2021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24881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8813F-3287-4428-A15C-12A23CF4CFA4}" type="datetime1">
              <a:rPr lang="es-CL" smtClean="0"/>
              <a:t>06-06-2021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664956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3568" y="2204864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6CB32A8-ACCF-408E-AE69-3B995A8F0BFF}" type="datetime1">
              <a:rPr lang="es-CL" smtClean="0"/>
              <a:t>06-06-2021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0825204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0E02360-A21A-4CCD-BCB0-8531ABD610AB}" type="datetime1">
              <a:rPr lang="es-CL" smtClean="0"/>
              <a:t>06-06-2021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0546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BC7CA73-43A2-4A16-A5CB-3D4B44330E0D}" type="datetime1">
              <a:rPr lang="es-CL" smtClean="0"/>
              <a:t>06-06-2021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890853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BAF36A-EDE5-4FA8-84EC-3AA788C97240}" type="datetime1">
              <a:rPr lang="es-CL" smtClean="0"/>
              <a:t>06-06-2021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888396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22D39C1-1D08-4F24-AE34-397A80400841}" type="datetime1">
              <a:rPr lang="es-CL" smtClean="0"/>
              <a:t>06-06-2021</a:t>
            </a:fld>
            <a:endParaRPr lang="es-C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969195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8A55497-5A8F-46E9-977B-DA4B0E8E00C9}" type="datetime1">
              <a:rPr lang="es-CL" smtClean="0"/>
              <a:t>06-06-2021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209718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A9ED8E3-6EAB-4093-9165-930AB8B37E7F}" type="datetime1">
              <a:rPr lang="es-CL" smtClean="0"/>
              <a:t>06-06-2021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706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0437570-0FE3-4267-B1AE-9E8F529BA4FA}" type="datetime1">
              <a:rPr lang="es-CL" smtClean="0"/>
              <a:t>06-06-2021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22748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02360-A21A-4CCD-BCB0-8531ABD610AB}" type="datetime1">
              <a:rPr lang="es-CL" smtClean="0"/>
              <a:t>06-06-2021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184742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659995C-6C5E-4774-930D-FE8EA32FE7EF}" type="datetime1">
              <a:rPr lang="es-CL" smtClean="0"/>
              <a:t>06-06-2021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852958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9A67D08-3D11-4B0F-A15F-9F52EB68D63D}" type="datetime1">
              <a:rPr lang="es-CL" smtClean="0"/>
              <a:t>06-06-2021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91354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B78813F-3287-4428-A15C-12A23CF4CFA4}" type="datetime1">
              <a:rPr lang="es-CL" smtClean="0"/>
              <a:t>06-06-2021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60526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7CA73-43A2-4A16-A5CB-3D4B44330E0D}" type="datetime1">
              <a:rPr lang="es-CL" smtClean="0"/>
              <a:t>06-06-2021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25310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AF36A-EDE5-4FA8-84EC-3AA788C97240}" type="datetime1">
              <a:rPr lang="es-CL" smtClean="0"/>
              <a:t>06-06-2021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12368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D39C1-1D08-4F24-AE34-397A80400841}" type="datetime1">
              <a:rPr lang="es-CL" smtClean="0"/>
              <a:t>06-06-2021</a:t>
            </a:fld>
            <a:endParaRPr lang="es-C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50855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55497-5A8F-46E9-977B-DA4B0E8E00C9}" type="datetime1">
              <a:rPr lang="es-CL" smtClean="0"/>
              <a:t>06-06-2021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51522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ED8E3-6EAB-4093-9165-930AB8B37E7F}" type="datetime1">
              <a:rPr lang="es-CL" smtClean="0"/>
              <a:t>06-06-2021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19392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37570-0FE3-4267-B1AE-9E8F529BA4FA}" type="datetime1">
              <a:rPr lang="es-CL" smtClean="0"/>
              <a:t>06-06-2021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75123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9995C-6C5E-4774-930D-FE8EA32FE7EF}" type="datetime1">
              <a:rPr lang="es-CL" smtClean="0"/>
              <a:t>06-06-2021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24499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C81B57-98A3-47CA-AF2F-CC564015EFD3}" type="datetime1">
              <a:rPr lang="es-CL" smtClean="0"/>
              <a:t>06-06-2021</a:t>
            </a:fld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  <p:sp>
        <p:nvSpPr>
          <p:cNvPr id="10" name="4 CuadroTexto"/>
          <p:cNvSpPr txBox="1"/>
          <p:nvPr userDrawn="1"/>
        </p:nvSpPr>
        <p:spPr>
          <a:xfrm>
            <a:off x="6630719" y="260648"/>
            <a:ext cx="2189753" cy="1634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es-CL" sz="700" b="1" kern="1200" dirty="0">
                <a:solidFill>
                  <a:srgbClr val="22519E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Andalus"/>
                <a:ea typeface="Times New Roman"/>
              </a:rPr>
              <a:t>    </a:t>
            </a:r>
            <a:r>
              <a:rPr lang="es-CL" sz="700" b="1" kern="1200" dirty="0">
                <a:solidFill>
                  <a:srgbClr val="3B6285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Andalus"/>
                <a:ea typeface="Times New Roman"/>
              </a:rPr>
              <a:t>SENADO DE LA REPÚBLICA DE CHILE</a:t>
            </a:r>
            <a:endParaRPr lang="es-CL" sz="1100" dirty="0">
              <a:solidFill>
                <a:srgbClr val="3B6285"/>
              </a:solidFill>
              <a:effectLst/>
              <a:latin typeface="Times New Roman"/>
              <a:ea typeface="Times New Roman"/>
            </a:endParaRPr>
          </a:p>
        </p:txBody>
      </p:sp>
      <p:graphicFrame>
        <p:nvGraphicFramePr>
          <p:cNvPr id="3" name="2 Objeto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2114182832"/>
              </p:ext>
            </p:extLst>
          </p:nvPr>
        </p:nvGraphicFramePr>
        <p:xfrm>
          <a:off x="5940152" y="203419"/>
          <a:ext cx="565001" cy="4172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18" name="Imagen de mapa de bits" r:id="rId14" imgW="743054" imgH="523810" progId="PBrush">
                  <p:embed/>
                </p:oleObj>
              </mc:Choice>
              <mc:Fallback>
                <p:oleObj name="Imagen de mapa de bits" r:id="rId14" imgW="743054" imgH="523810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0152" y="203419"/>
                        <a:ext cx="565001" cy="4172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4 Rectángulo"/>
          <p:cNvSpPr/>
          <p:nvPr userDrawn="1"/>
        </p:nvSpPr>
        <p:spPr>
          <a:xfrm>
            <a:off x="6444208" y="231031"/>
            <a:ext cx="25922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806065" algn="ctr"/>
                <a:tab pos="5612130" algn="r"/>
              </a:tabLst>
              <a:defRPr/>
            </a:pPr>
            <a:r>
              <a:rPr lang="es-CL" sz="2400" b="1" kern="1200" dirty="0">
                <a:solidFill>
                  <a:srgbClr val="943634"/>
                </a:solidFill>
                <a:effectLst>
                  <a:outerShdw blurRad="50800" dist="38100" dir="10800000" algn="r">
                    <a:srgbClr val="000000">
                      <a:alpha val="40000"/>
                    </a:srgbClr>
                  </a:outerShdw>
                </a:effectLst>
                <a:latin typeface="Andalus" pitchFamily="18" charset="-78"/>
                <a:ea typeface="Times New Roman"/>
                <a:cs typeface="Andalus" pitchFamily="18" charset="-78"/>
              </a:rPr>
              <a:t>U</a:t>
            </a:r>
            <a:r>
              <a:rPr lang="es-CL" sz="1050" b="1" kern="1200" dirty="0">
                <a:solidFill>
                  <a:srgbClr val="943634"/>
                </a:solidFill>
                <a:effectLst>
                  <a:outerShdw blurRad="50800" dist="38100" dir="10800000" algn="r">
                    <a:srgbClr val="000000">
                      <a:alpha val="40000"/>
                    </a:srgbClr>
                  </a:outerShdw>
                </a:effectLst>
                <a:latin typeface="Andalus" pitchFamily="18" charset="-78"/>
                <a:ea typeface="Times New Roman"/>
                <a:cs typeface="Andalus" pitchFamily="18" charset="-78"/>
              </a:rPr>
              <a:t>NIDAD DE ASESORÍA PRESUPUESTARIA</a:t>
            </a:r>
            <a:endParaRPr lang="es-CL" sz="1000" dirty="0">
              <a:effectLst/>
              <a:latin typeface="Andalus" pitchFamily="18" charset="-78"/>
              <a:ea typeface="Times New Roman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57919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D3D8D151-7409-43A4-8CFE-809D30D736B9}"/>
              </a:ext>
            </a:extLst>
          </p:cNvPr>
          <p:cNvSpPr/>
          <p:nvPr userDrawn="1"/>
        </p:nvSpPr>
        <p:spPr>
          <a:xfrm>
            <a:off x="457200" y="6356350"/>
            <a:ext cx="540060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08C7A60-81BC-40FA-8F4A-BA8BB4E7CF49}"/>
              </a:ext>
            </a:extLst>
          </p:cNvPr>
          <p:cNvPicPr>
            <a:picLocks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51520" y="136800"/>
            <a:ext cx="1951200" cy="57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576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395536" y="2276872"/>
            <a:ext cx="8280920" cy="2016224"/>
          </a:xfrm>
          <a:solidFill>
            <a:schemeClr val="bg1"/>
          </a:solidFill>
          <a:ln>
            <a:solidFill>
              <a:schemeClr val="bg1">
                <a:lumMod val="95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>
              <a:rot lat="0" lon="0" rev="1200000"/>
            </a:lightRig>
          </a:scene3d>
          <a:sp3d>
            <a:bevelT/>
          </a:sp3d>
        </p:spPr>
        <p:txBody>
          <a:bodyPr/>
          <a:lstStyle/>
          <a:p>
            <a:pPr algn="ctr"/>
            <a:r>
              <a:rPr lang="es-CL" sz="2400" b="1" dirty="0"/>
              <a:t>EJECUCIÓN ACUMULADA DE GASTOS PRESUPUESTARIOS </a:t>
            </a:r>
            <a:br>
              <a:rPr lang="es-CL" sz="2400" b="1" dirty="0"/>
            </a:br>
            <a:r>
              <a:rPr lang="es-CL" sz="2400" b="1" dirty="0"/>
              <a:t>AL MES DE ABRIL DE 2021</a:t>
            </a:r>
            <a:br>
              <a:rPr lang="es-CL" sz="2400" b="1" dirty="0">
                <a:latin typeface="+mn-lt"/>
              </a:rPr>
            </a:br>
            <a:r>
              <a:rPr lang="es-CL" sz="2400" b="1" dirty="0">
                <a:latin typeface="+mn-lt"/>
              </a:rPr>
              <a:t>PARTIDA 05:</a:t>
            </a:r>
            <a:br>
              <a:rPr lang="es-CL" sz="2400" b="1" dirty="0">
                <a:latin typeface="+mn-lt"/>
              </a:rPr>
            </a:br>
            <a:r>
              <a:rPr lang="es-CL" sz="2400" b="1" dirty="0">
                <a:latin typeface="+mn-lt"/>
              </a:rPr>
              <a:t>MINISTERIO DEL INTERIOR Y SEGURIDAD PÚBLICA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3923928" y="5661248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/>
              <a:t>Valparaíso, mayo 2021</a:t>
            </a:r>
          </a:p>
        </p:txBody>
      </p:sp>
      <p:sp>
        <p:nvSpPr>
          <p:cNvPr id="3" name="2 Rectángulo"/>
          <p:cNvSpPr/>
          <p:nvPr/>
        </p:nvSpPr>
        <p:spPr>
          <a:xfrm>
            <a:off x="5292080" y="0"/>
            <a:ext cx="3851920" cy="548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2 Rectángulo">
            <a:extLst>
              <a:ext uri="{FF2B5EF4-FFF2-40B4-BE49-F238E27FC236}">
                <a16:creationId xmlns:a16="http://schemas.microsoft.com/office/drawing/2014/main" id="{2D4952BC-765B-43F4-BA3F-D34E579D3F21}"/>
              </a:ext>
            </a:extLst>
          </p:cNvPr>
          <p:cNvSpPr/>
          <p:nvPr/>
        </p:nvSpPr>
        <p:spPr>
          <a:xfrm>
            <a:off x="410078" y="6237312"/>
            <a:ext cx="5890114" cy="548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052829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10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39552" y="700805"/>
            <a:ext cx="7885788" cy="92290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ABRIL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05, PROGRAMA 01: SUBSECRETARÍA DE DESARROLLO REGIONAL Y ADMINISTRATIVO</a:t>
            </a:r>
          </a:p>
        </p:txBody>
      </p:sp>
      <p:sp>
        <p:nvSpPr>
          <p:cNvPr id="9" name="1 Título">
            <a:extLst>
              <a:ext uri="{FF2B5EF4-FFF2-40B4-BE49-F238E27FC236}">
                <a16:creationId xmlns:a16="http://schemas.microsoft.com/office/drawing/2014/main" id="{0D262374-F5D3-4ABE-91B8-14F4365F2253}"/>
              </a:ext>
            </a:extLst>
          </p:cNvPr>
          <p:cNvSpPr txBox="1">
            <a:spLocks/>
          </p:cNvSpPr>
          <p:nvPr/>
        </p:nvSpPr>
        <p:spPr>
          <a:xfrm>
            <a:off x="504004" y="1693839"/>
            <a:ext cx="7956884" cy="2037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2021                                                                                                         </a:t>
            </a:r>
            <a:endParaRPr lang="es-CL" sz="1600" b="1" i="1" dirty="0">
              <a:latin typeface="+mn-lt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DC94F728-C2BC-458B-B4DA-518C01BC6C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3847318"/>
              </p:ext>
            </p:extLst>
          </p:nvPr>
        </p:nvGraphicFramePr>
        <p:xfrm>
          <a:off x="538639" y="2084054"/>
          <a:ext cx="7886701" cy="4265801"/>
        </p:xfrm>
        <a:graphic>
          <a:graphicData uri="http://schemas.openxmlformats.org/drawingml/2006/table">
            <a:tbl>
              <a:tblPr/>
              <a:tblGrid>
                <a:gridCol w="264300">
                  <a:extLst>
                    <a:ext uri="{9D8B030D-6E8A-4147-A177-3AD203B41FA5}">
                      <a16:colId xmlns:a16="http://schemas.microsoft.com/office/drawing/2014/main" val="1898522974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4101476779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2554606058"/>
                    </a:ext>
                  </a:extLst>
                </a:gridCol>
                <a:gridCol w="2981299">
                  <a:extLst>
                    <a:ext uri="{9D8B030D-6E8A-4147-A177-3AD203B41FA5}">
                      <a16:colId xmlns:a16="http://schemas.microsoft.com/office/drawing/2014/main" val="1867317162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59597790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694232721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1350705606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51458811"/>
                    </a:ext>
                  </a:extLst>
                </a:gridCol>
                <a:gridCol w="644891">
                  <a:extLst>
                    <a:ext uri="{9D8B030D-6E8A-4147-A177-3AD203B41FA5}">
                      <a16:colId xmlns:a16="http://schemas.microsoft.com/office/drawing/2014/main" val="866622182"/>
                    </a:ext>
                  </a:extLst>
                </a:gridCol>
                <a:gridCol w="634319">
                  <a:extLst>
                    <a:ext uri="{9D8B030D-6E8A-4147-A177-3AD203B41FA5}">
                      <a16:colId xmlns:a16="http://schemas.microsoft.com/office/drawing/2014/main" val="3837312231"/>
                    </a:ext>
                  </a:extLst>
                </a:gridCol>
              </a:tblGrid>
              <a:tr h="15858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8299753"/>
                  </a:ext>
                </a:extLst>
              </a:tr>
              <a:tr h="38852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1850335"/>
                  </a:ext>
                </a:extLst>
              </a:tr>
              <a:tr h="166509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36.717.482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37.682.327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964.845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14.288.372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478895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14.493.839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14.493.839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4.791.878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658517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2.145.741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2.491.014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345.273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514.408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226196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277.297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896.869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619.572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165.505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229055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Sector Privado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281.183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281.183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8.000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77369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Universidad del  Desarrollo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27.500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27.500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662642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Fundación Chile Descentralizado Desarrollado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8.000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5840183"/>
                  </a:ext>
                </a:extLst>
              </a:tr>
              <a:tr h="253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Universidad Adolfo Ibañez - Índice de bienestar territorial para mejorar la toma de decisiones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168.845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168.845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285087"/>
                  </a:ext>
                </a:extLst>
              </a:tr>
              <a:tr h="253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Pontificia Universidad Católica - Programa de fortalecimiento de capacidades regionales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68.838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68.838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217049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277.297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281.893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4.596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81.031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482387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Capacitación en Desarrollo Regional y Comunal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261465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409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Oficina Revitalización de Barrios e Infraestructura Patrimonial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221.883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221.883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81.031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880597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415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Oficina Donación Española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55.404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4.596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730152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Organismos Internacionales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333.793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333.793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76.474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2073791"/>
                  </a:ext>
                </a:extLst>
              </a:tr>
              <a:tr h="253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Comisión Económica Para América Latina y el Caribe de las Naciones Unidas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072634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Banco Interamericano de Desarrollo (BID)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183.000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183.000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68.827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327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Banco Mundial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0175385"/>
                  </a:ext>
                </a:extLst>
              </a:tr>
              <a:tr h="253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Organización de las Naciones Unidas para la Alimentación y la Agricultura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7.793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7.793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7.647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586300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162.301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162.301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20.124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684566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Informáticos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162.301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162.301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20.124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115389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19.638.304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19.638.304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8.796.457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187411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Amortización Deuda Externa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16.278.376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16.278.376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6.551.385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716747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Intereses Deuda Externa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3.100.955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3.100.955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1.476.772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075022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Gastos Financieros Deuda Externa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258.973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258.973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127.332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235820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640.968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58616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11253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11</a:t>
            </a:fld>
            <a:endParaRPr lang="es-CL" dirty="0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628649" y="748747"/>
            <a:ext cx="7886701" cy="92964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ABRIL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05, PROGRAMA 02: FORTALECIMIENTO DE LA GESTIÓN SUBNACIONAL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628648" y="1744262"/>
            <a:ext cx="7886702" cy="3651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2021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F892BE5F-4394-43EB-8835-73399CC11E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9379307"/>
              </p:ext>
            </p:extLst>
          </p:nvPr>
        </p:nvGraphicFramePr>
        <p:xfrm>
          <a:off x="628648" y="2109387"/>
          <a:ext cx="7886701" cy="2362841"/>
        </p:xfrm>
        <a:graphic>
          <a:graphicData uri="http://schemas.openxmlformats.org/drawingml/2006/table">
            <a:tbl>
              <a:tblPr/>
              <a:tblGrid>
                <a:gridCol w="264300">
                  <a:extLst>
                    <a:ext uri="{9D8B030D-6E8A-4147-A177-3AD203B41FA5}">
                      <a16:colId xmlns:a16="http://schemas.microsoft.com/office/drawing/2014/main" val="1319809711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1929726915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2106366355"/>
                    </a:ext>
                  </a:extLst>
                </a:gridCol>
                <a:gridCol w="2981299">
                  <a:extLst>
                    <a:ext uri="{9D8B030D-6E8A-4147-A177-3AD203B41FA5}">
                      <a16:colId xmlns:a16="http://schemas.microsoft.com/office/drawing/2014/main" val="3056351988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962769887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2752448007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1874989907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280755353"/>
                    </a:ext>
                  </a:extLst>
                </a:gridCol>
                <a:gridCol w="644891">
                  <a:extLst>
                    <a:ext uri="{9D8B030D-6E8A-4147-A177-3AD203B41FA5}">
                      <a16:colId xmlns:a16="http://schemas.microsoft.com/office/drawing/2014/main" val="631486495"/>
                    </a:ext>
                  </a:extLst>
                </a:gridCol>
                <a:gridCol w="634319">
                  <a:extLst>
                    <a:ext uri="{9D8B030D-6E8A-4147-A177-3AD203B41FA5}">
                      <a16:colId xmlns:a16="http://schemas.microsoft.com/office/drawing/2014/main" val="3279193830"/>
                    </a:ext>
                  </a:extLst>
                </a:gridCol>
              </a:tblGrid>
              <a:tr h="15858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1440947"/>
                  </a:ext>
                </a:extLst>
              </a:tr>
              <a:tr h="38852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5608240"/>
                  </a:ext>
                </a:extLst>
              </a:tr>
              <a:tr h="166509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7.835.232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7.835.232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1.692.354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854685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6.641.297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6.641.297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713.721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638108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6.641.297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6.641.297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713.721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802478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Academia Capacitación Municipal y Regional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1.313.861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1.313.861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172.184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271216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Fondo Concursable  Becas - Ley N°20.742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2.610.980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2.610.980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490.090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8865289"/>
                  </a:ext>
                </a:extLst>
              </a:tr>
              <a:tr h="253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de Apoyo al Mejoramiento de la Gestión y de Servicios Municipales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108.340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108.340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6.447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973754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Municipalidades (Prevención y Mitigación de Riesgos)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204.500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204.500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419936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Municipalidades (Programa de Modernización)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2.403.616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2.403.616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45.000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670019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DE CAPITAL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1.193.935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1.193.935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121.721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107791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1.193.935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1.193.935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121.721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577845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Municipalidades (Programa de Modernización)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1.193.935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1.193.935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121.721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140301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856.912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276700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856.912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36800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18978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12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40822" y="778730"/>
            <a:ext cx="7886701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ABRIL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 PARTIDA 05, CAPÍTULO 05, PROGRAMA 03: PROGRAMA DE DESARROLLO LOCAL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40822" y="1455538"/>
            <a:ext cx="8125068" cy="36512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2021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B1F28B7B-5BCF-4F40-A6FF-80E171D3E6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0389155"/>
              </p:ext>
            </p:extLst>
          </p:nvPr>
        </p:nvGraphicFramePr>
        <p:xfrm>
          <a:off x="540821" y="1844824"/>
          <a:ext cx="7886701" cy="3308966"/>
        </p:xfrm>
        <a:graphic>
          <a:graphicData uri="http://schemas.openxmlformats.org/drawingml/2006/table">
            <a:tbl>
              <a:tblPr/>
              <a:tblGrid>
                <a:gridCol w="261495">
                  <a:extLst>
                    <a:ext uri="{9D8B030D-6E8A-4147-A177-3AD203B41FA5}">
                      <a16:colId xmlns:a16="http://schemas.microsoft.com/office/drawing/2014/main" val="4090998263"/>
                    </a:ext>
                  </a:extLst>
                </a:gridCol>
                <a:gridCol w="261495">
                  <a:extLst>
                    <a:ext uri="{9D8B030D-6E8A-4147-A177-3AD203B41FA5}">
                      <a16:colId xmlns:a16="http://schemas.microsoft.com/office/drawing/2014/main" val="3624848079"/>
                    </a:ext>
                  </a:extLst>
                </a:gridCol>
                <a:gridCol w="261495">
                  <a:extLst>
                    <a:ext uri="{9D8B030D-6E8A-4147-A177-3AD203B41FA5}">
                      <a16:colId xmlns:a16="http://schemas.microsoft.com/office/drawing/2014/main" val="3219970661"/>
                    </a:ext>
                  </a:extLst>
                </a:gridCol>
                <a:gridCol w="3033346">
                  <a:extLst>
                    <a:ext uri="{9D8B030D-6E8A-4147-A177-3AD203B41FA5}">
                      <a16:colId xmlns:a16="http://schemas.microsoft.com/office/drawing/2014/main" val="512149117"/>
                    </a:ext>
                  </a:extLst>
                </a:gridCol>
                <a:gridCol w="700808">
                  <a:extLst>
                    <a:ext uri="{9D8B030D-6E8A-4147-A177-3AD203B41FA5}">
                      <a16:colId xmlns:a16="http://schemas.microsoft.com/office/drawing/2014/main" val="3558892820"/>
                    </a:ext>
                  </a:extLst>
                </a:gridCol>
                <a:gridCol w="700808">
                  <a:extLst>
                    <a:ext uri="{9D8B030D-6E8A-4147-A177-3AD203B41FA5}">
                      <a16:colId xmlns:a16="http://schemas.microsoft.com/office/drawing/2014/main" val="2821336178"/>
                    </a:ext>
                  </a:extLst>
                </a:gridCol>
                <a:gridCol w="700808">
                  <a:extLst>
                    <a:ext uri="{9D8B030D-6E8A-4147-A177-3AD203B41FA5}">
                      <a16:colId xmlns:a16="http://schemas.microsoft.com/office/drawing/2014/main" val="1381981327"/>
                    </a:ext>
                  </a:extLst>
                </a:gridCol>
                <a:gridCol w="700808">
                  <a:extLst>
                    <a:ext uri="{9D8B030D-6E8A-4147-A177-3AD203B41FA5}">
                      <a16:colId xmlns:a16="http://schemas.microsoft.com/office/drawing/2014/main" val="1238752331"/>
                    </a:ext>
                  </a:extLst>
                </a:gridCol>
                <a:gridCol w="638049">
                  <a:extLst>
                    <a:ext uri="{9D8B030D-6E8A-4147-A177-3AD203B41FA5}">
                      <a16:colId xmlns:a16="http://schemas.microsoft.com/office/drawing/2014/main" val="895934700"/>
                    </a:ext>
                  </a:extLst>
                </a:gridCol>
                <a:gridCol w="627589">
                  <a:extLst>
                    <a:ext uri="{9D8B030D-6E8A-4147-A177-3AD203B41FA5}">
                      <a16:colId xmlns:a16="http://schemas.microsoft.com/office/drawing/2014/main" val="1001693274"/>
                    </a:ext>
                  </a:extLst>
                </a:gridCol>
              </a:tblGrid>
              <a:tr h="156897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845" marR="7845" marT="7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845" marR="7845" marT="7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6463796"/>
                  </a:ext>
                </a:extLst>
              </a:tr>
              <a:tr h="384398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7017037"/>
                  </a:ext>
                </a:extLst>
              </a:tr>
              <a:tr h="164742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284.011.840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204.582.524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-79.429.316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83.631.942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29,4%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40,9%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96469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70.209.555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70.209.555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67.951.998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96,8%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96,8%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9452014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70.209.555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70.209.555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67.951.998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96,8%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96,8%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7908304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403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Municipalidades (Compensación por Predios Exentos)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67.468.828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67.468.828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67.468.822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8739910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406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de Tenencia Responsable de Animales de Compañía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2.740.727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2.740.727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483.176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17,6%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17,6%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7834168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INTEGROS AL FISCO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4.626.792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4.626.792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2252036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Integros al Fisco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4.626.792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4.626.792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3957537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FINANCIEROS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84.056.108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-84.056.108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169022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Fondo de Emergencia Transitorio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84.056.108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-84.056.108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0814539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PRÉSTAMOS        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10.957.783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10.957.783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1.919.183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17,5%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17,5%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89678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 Fomento       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10.957.783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10.957.783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1.919.183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17,5%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17,5%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764595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Municipalidades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10.957.773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10.957.773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1.919.183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17,5%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17,5%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7116550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Aporte Reembolsable Especial a Municipalidades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5874556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DE CAPITAL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118.788.394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118.788.394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13.758.138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11,6%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11,6%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1844438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118.788.394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118.788.394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13.758.138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11,6%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11,6%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3104329"/>
                  </a:ext>
                </a:extLst>
              </a:tr>
              <a:tr h="23534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Municipalidades (Fondo de Incentivo al Mejoramiento de la Gestión Municipal)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16.062.562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16.062.562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5336048"/>
                  </a:ext>
                </a:extLst>
              </a:tr>
              <a:tr h="23377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Municipalidades (Programa Revitalización de Barrios e Infraestructura Patrimonial Emblemática)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9.379.074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9.379.074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162.023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1,7%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1,7%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7483325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Fondo de Desarrollo Municipal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93.346.758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93.346.758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13.596.115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14,6%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14,6%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1480078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2.623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6866490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2.623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43293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61946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13</a:t>
            </a:fld>
            <a:endParaRPr lang="es-CL" dirty="0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23563" y="692697"/>
            <a:ext cx="7877647" cy="93245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ABRIL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05, PROGRAMA 05: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TRANSFERENCIAS A LOS GOBIERNOS REGIONALES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14513" y="1650019"/>
            <a:ext cx="7648836" cy="31060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2021				               … </a:t>
            </a:r>
            <a:r>
              <a:rPr lang="es-CL" sz="1600" b="1" i="1" dirty="0">
                <a:latin typeface="+mn-lt"/>
                <a:ea typeface="Verdana" pitchFamily="34" charset="0"/>
                <a:cs typeface="Verdana" pitchFamily="34" charset="0"/>
              </a:rPr>
              <a:t>1 de 2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1219F582-A39D-49EB-99AD-CCE95C4851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3817363"/>
              </p:ext>
            </p:extLst>
          </p:nvPr>
        </p:nvGraphicFramePr>
        <p:xfrm>
          <a:off x="523563" y="2073696"/>
          <a:ext cx="7886698" cy="3953761"/>
        </p:xfrm>
        <a:graphic>
          <a:graphicData uri="http://schemas.openxmlformats.org/drawingml/2006/table">
            <a:tbl>
              <a:tblPr/>
              <a:tblGrid>
                <a:gridCol w="260459">
                  <a:extLst>
                    <a:ext uri="{9D8B030D-6E8A-4147-A177-3AD203B41FA5}">
                      <a16:colId xmlns:a16="http://schemas.microsoft.com/office/drawing/2014/main" val="1604853066"/>
                    </a:ext>
                  </a:extLst>
                </a:gridCol>
                <a:gridCol w="260459">
                  <a:extLst>
                    <a:ext uri="{9D8B030D-6E8A-4147-A177-3AD203B41FA5}">
                      <a16:colId xmlns:a16="http://schemas.microsoft.com/office/drawing/2014/main" val="2569048185"/>
                    </a:ext>
                  </a:extLst>
                </a:gridCol>
                <a:gridCol w="260459">
                  <a:extLst>
                    <a:ext uri="{9D8B030D-6E8A-4147-A177-3AD203B41FA5}">
                      <a16:colId xmlns:a16="http://schemas.microsoft.com/office/drawing/2014/main" val="3317298393"/>
                    </a:ext>
                  </a:extLst>
                </a:gridCol>
                <a:gridCol w="2937978">
                  <a:extLst>
                    <a:ext uri="{9D8B030D-6E8A-4147-A177-3AD203B41FA5}">
                      <a16:colId xmlns:a16="http://schemas.microsoft.com/office/drawing/2014/main" val="954147536"/>
                    </a:ext>
                  </a:extLst>
                </a:gridCol>
                <a:gridCol w="698030">
                  <a:extLst>
                    <a:ext uri="{9D8B030D-6E8A-4147-A177-3AD203B41FA5}">
                      <a16:colId xmlns:a16="http://schemas.microsoft.com/office/drawing/2014/main" val="3582241125"/>
                    </a:ext>
                  </a:extLst>
                </a:gridCol>
                <a:gridCol w="698030">
                  <a:extLst>
                    <a:ext uri="{9D8B030D-6E8A-4147-A177-3AD203B41FA5}">
                      <a16:colId xmlns:a16="http://schemas.microsoft.com/office/drawing/2014/main" val="3688056047"/>
                    </a:ext>
                  </a:extLst>
                </a:gridCol>
                <a:gridCol w="698030">
                  <a:extLst>
                    <a:ext uri="{9D8B030D-6E8A-4147-A177-3AD203B41FA5}">
                      <a16:colId xmlns:a16="http://schemas.microsoft.com/office/drawing/2014/main" val="3419728442"/>
                    </a:ext>
                  </a:extLst>
                </a:gridCol>
                <a:gridCol w="698030">
                  <a:extLst>
                    <a:ext uri="{9D8B030D-6E8A-4147-A177-3AD203B41FA5}">
                      <a16:colId xmlns:a16="http://schemas.microsoft.com/office/drawing/2014/main" val="579127059"/>
                    </a:ext>
                  </a:extLst>
                </a:gridCol>
                <a:gridCol w="645938">
                  <a:extLst>
                    <a:ext uri="{9D8B030D-6E8A-4147-A177-3AD203B41FA5}">
                      <a16:colId xmlns:a16="http://schemas.microsoft.com/office/drawing/2014/main" val="1893854284"/>
                    </a:ext>
                  </a:extLst>
                </a:gridCol>
                <a:gridCol w="729285">
                  <a:extLst>
                    <a:ext uri="{9D8B030D-6E8A-4147-A177-3AD203B41FA5}">
                      <a16:colId xmlns:a16="http://schemas.microsoft.com/office/drawing/2014/main" val="3483181450"/>
                    </a:ext>
                  </a:extLst>
                </a:gridCol>
              </a:tblGrid>
              <a:tr h="156275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814" marR="7814" marT="78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814" marR="7814" marT="78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6133814"/>
                  </a:ext>
                </a:extLst>
              </a:tr>
              <a:tr h="382875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7406923"/>
                  </a:ext>
                </a:extLst>
              </a:tr>
              <a:tr h="164089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182.040.948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128.846.284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-53.194.664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549.743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0,4%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5595506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1.404.529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1.404.529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549.743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39,1%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6800978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Gobierno Central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1.404.529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1.404.529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549.743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39,1%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2151927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Consejo de Monumentos Nacionales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124.595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124.595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7114774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Servicio Nacional del Patrimonio Cultural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187.263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187.263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97.230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51,9%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3040830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Tarapacá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54.099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54.099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2953684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Atacama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16.000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16.000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7787573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Coquimbo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92.975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92.975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5025228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Valparaiso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93.740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93.740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606528"/>
                  </a:ext>
                </a:extLst>
              </a:tr>
              <a:tr h="25004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106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del Libertador General Bernardo O'Higgins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67.750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67.750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6198185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del Maule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99.528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99.528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8807480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109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La Araucanía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26.625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26.625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9551291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Los Lagos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41.330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41.330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0282792"/>
                  </a:ext>
                </a:extLst>
              </a:tr>
              <a:tr h="25004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112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Magallanes y de la Antártica Chilena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64.820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64.820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3577070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113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Metropolitana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24.000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24.000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0673888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114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Los Ríos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12.100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12.100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3081011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115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Arica y Parinacota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47.191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47.191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3445530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914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la Subsecretaría de Bienes Nacionales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452.513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452.513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452.513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4459363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DE CAPITAL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182.040.948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127.441.755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-54.599.193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2475668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Gobierno Central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71.465.007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85.216.873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13.751.866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7175520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Tarapacá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2.597.061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3.157.652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560.591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0539614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Antofagasta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3.911.023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4.609.538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698.515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6639343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Atacama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3.372.719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4.034.602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661.883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5470623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Coquimbo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3.579.141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4.638.834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1.059.693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654580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Valparaiso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15.617.268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15.973.150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355.882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23844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44797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14</a:t>
            </a:fld>
            <a:endParaRPr lang="es-CL"/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36366" y="1640557"/>
            <a:ext cx="7886698" cy="2787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2021					           … </a:t>
            </a:r>
            <a:r>
              <a:rPr lang="es-CL" sz="1600" b="1" i="1" dirty="0">
                <a:latin typeface="+mn-lt"/>
                <a:ea typeface="Verdana" pitchFamily="34" charset="0"/>
                <a:cs typeface="Verdana" pitchFamily="34" charset="0"/>
              </a:rPr>
              <a:t>2 de 2</a:t>
            </a:r>
          </a:p>
        </p:txBody>
      </p:sp>
      <p:sp>
        <p:nvSpPr>
          <p:cNvPr id="9" name="1 Título">
            <a:extLst>
              <a:ext uri="{FF2B5EF4-FFF2-40B4-BE49-F238E27FC236}">
                <a16:creationId xmlns:a16="http://schemas.microsoft.com/office/drawing/2014/main" id="{6F1FAF6E-8EA0-4E03-8785-DFED477B560E}"/>
              </a:ext>
            </a:extLst>
          </p:cNvPr>
          <p:cNvSpPr txBox="1">
            <a:spLocks/>
          </p:cNvSpPr>
          <p:nvPr/>
        </p:nvSpPr>
        <p:spPr>
          <a:xfrm>
            <a:off x="536366" y="710910"/>
            <a:ext cx="7886698" cy="92964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ABRIL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05, PROGRAMA 05: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TRANSFERENCIAS A LOS GOBIERNOS REGIONALES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A4530AD0-55B8-4AE4-85B3-D29D618A07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6026633"/>
              </p:ext>
            </p:extLst>
          </p:nvPr>
        </p:nvGraphicFramePr>
        <p:xfrm>
          <a:off x="536366" y="2013040"/>
          <a:ext cx="7886696" cy="4249563"/>
        </p:xfrm>
        <a:graphic>
          <a:graphicData uri="http://schemas.openxmlformats.org/drawingml/2006/table">
            <a:tbl>
              <a:tblPr/>
              <a:tblGrid>
                <a:gridCol w="260458">
                  <a:extLst>
                    <a:ext uri="{9D8B030D-6E8A-4147-A177-3AD203B41FA5}">
                      <a16:colId xmlns:a16="http://schemas.microsoft.com/office/drawing/2014/main" val="345886371"/>
                    </a:ext>
                  </a:extLst>
                </a:gridCol>
                <a:gridCol w="260458">
                  <a:extLst>
                    <a:ext uri="{9D8B030D-6E8A-4147-A177-3AD203B41FA5}">
                      <a16:colId xmlns:a16="http://schemas.microsoft.com/office/drawing/2014/main" val="568231437"/>
                    </a:ext>
                  </a:extLst>
                </a:gridCol>
                <a:gridCol w="260458">
                  <a:extLst>
                    <a:ext uri="{9D8B030D-6E8A-4147-A177-3AD203B41FA5}">
                      <a16:colId xmlns:a16="http://schemas.microsoft.com/office/drawing/2014/main" val="2774514033"/>
                    </a:ext>
                  </a:extLst>
                </a:gridCol>
                <a:gridCol w="2937977">
                  <a:extLst>
                    <a:ext uri="{9D8B030D-6E8A-4147-A177-3AD203B41FA5}">
                      <a16:colId xmlns:a16="http://schemas.microsoft.com/office/drawing/2014/main" val="1319674800"/>
                    </a:ext>
                  </a:extLst>
                </a:gridCol>
                <a:gridCol w="698030">
                  <a:extLst>
                    <a:ext uri="{9D8B030D-6E8A-4147-A177-3AD203B41FA5}">
                      <a16:colId xmlns:a16="http://schemas.microsoft.com/office/drawing/2014/main" val="279285811"/>
                    </a:ext>
                  </a:extLst>
                </a:gridCol>
                <a:gridCol w="698030">
                  <a:extLst>
                    <a:ext uri="{9D8B030D-6E8A-4147-A177-3AD203B41FA5}">
                      <a16:colId xmlns:a16="http://schemas.microsoft.com/office/drawing/2014/main" val="693438028"/>
                    </a:ext>
                  </a:extLst>
                </a:gridCol>
                <a:gridCol w="698030">
                  <a:extLst>
                    <a:ext uri="{9D8B030D-6E8A-4147-A177-3AD203B41FA5}">
                      <a16:colId xmlns:a16="http://schemas.microsoft.com/office/drawing/2014/main" val="3458986758"/>
                    </a:ext>
                  </a:extLst>
                </a:gridCol>
                <a:gridCol w="698030">
                  <a:extLst>
                    <a:ext uri="{9D8B030D-6E8A-4147-A177-3AD203B41FA5}">
                      <a16:colId xmlns:a16="http://schemas.microsoft.com/office/drawing/2014/main" val="1658797237"/>
                    </a:ext>
                  </a:extLst>
                </a:gridCol>
                <a:gridCol w="645939">
                  <a:extLst>
                    <a:ext uri="{9D8B030D-6E8A-4147-A177-3AD203B41FA5}">
                      <a16:colId xmlns:a16="http://schemas.microsoft.com/office/drawing/2014/main" val="3243530066"/>
                    </a:ext>
                  </a:extLst>
                </a:gridCol>
                <a:gridCol w="729286">
                  <a:extLst>
                    <a:ext uri="{9D8B030D-6E8A-4147-A177-3AD203B41FA5}">
                      <a16:colId xmlns:a16="http://schemas.microsoft.com/office/drawing/2014/main" val="1748736145"/>
                    </a:ext>
                  </a:extLst>
                </a:gridCol>
              </a:tblGrid>
              <a:tr h="11884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00" marR="7400" marT="7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400" marR="7400" marT="7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400" marR="7400" marT="74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6550321"/>
                  </a:ext>
                </a:extLst>
              </a:tr>
              <a:tr h="237679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400" marR="7400" marT="7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400" marR="7400" marT="7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400" marR="7400" marT="7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4082879"/>
                  </a:ext>
                </a:extLst>
              </a:tr>
              <a:tr h="23767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00" marR="7400" marT="7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del Libertador General B. O'Higginss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7.058.493 </a:t>
                      </a:r>
                    </a:p>
                  </a:txBody>
                  <a:tcPr marL="7400" marR="7400" marT="7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7.058.493 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00" marR="7400" marT="7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8311257"/>
                  </a:ext>
                </a:extLst>
              </a:tr>
              <a:tr h="14855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00" marR="7400" marT="7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del Maule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4.457.998 </a:t>
                      </a:r>
                    </a:p>
                  </a:txBody>
                  <a:tcPr marL="7400" marR="7400" marT="7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6.621.026 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2.163.028 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00" marR="7400" marT="7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3731309"/>
                  </a:ext>
                </a:extLst>
              </a:tr>
              <a:tr h="14855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00" marR="7400" marT="7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del BíoBío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1.022.500 </a:t>
                      </a:r>
                    </a:p>
                  </a:txBody>
                  <a:tcPr marL="7400" marR="7400" marT="7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3.953.977 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2.931.477 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00" marR="7400" marT="7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4884367"/>
                  </a:ext>
                </a:extLst>
              </a:tr>
              <a:tr h="14855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00" marR="7400" marT="7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La Araucanía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10.402.205 </a:t>
                      </a:r>
                    </a:p>
                  </a:txBody>
                  <a:tcPr marL="7400" marR="7400" marT="7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10.515.320 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113.115 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00" marR="7400" marT="7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4037227"/>
                  </a:ext>
                </a:extLst>
              </a:tr>
              <a:tr h="14855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00" marR="7400" marT="7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Los Lagos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2.706.516 </a:t>
                      </a:r>
                    </a:p>
                  </a:txBody>
                  <a:tcPr marL="7400" marR="7400" marT="7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4.652.035 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1.945.519 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00" marR="7400" marT="7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503018"/>
                  </a:ext>
                </a:extLst>
              </a:tr>
              <a:tr h="19558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00" marR="7400" marT="7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Aysén del General Carlos Ibáñez del Campo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2.487.725 </a:t>
                      </a:r>
                    </a:p>
                  </a:txBody>
                  <a:tcPr marL="7400" marR="7400" marT="7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4.312.687 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1.824.962 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00" marR="7400" marT="7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3166348"/>
                  </a:ext>
                </a:extLst>
              </a:tr>
              <a:tr h="16650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00" marR="7400" marT="7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Magallanes y de la Antártica Chilena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3.629.126 </a:t>
                      </a:r>
                    </a:p>
                  </a:txBody>
                  <a:tcPr marL="7400" marR="7400" marT="7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3.721.801 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92.675 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00" marR="7400" marT="7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5339447"/>
                  </a:ext>
                </a:extLst>
              </a:tr>
              <a:tr h="14855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00" marR="7400" marT="7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Metropolitana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2.419.661 </a:t>
                      </a:r>
                    </a:p>
                  </a:txBody>
                  <a:tcPr marL="7400" marR="7400" marT="7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3.600.389 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1.180.728 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00" marR="7400" marT="7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6275312"/>
                  </a:ext>
                </a:extLst>
              </a:tr>
              <a:tr h="14855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00" marR="7400" marT="7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Los Ríos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7.379.257 </a:t>
                      </a:r>
                    </a:p>
                  </a:txBody>
                  <a:tcPr marL="7400" marR="7400" marT="7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7.400.402 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21.145 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00" marR="7400" marT="7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800864"/>
                  </a:ext>
                </a:extLst>
              </a:tr>
              <a:tr h="14855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00" marR="7400" marT="7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Arica y Parinacota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824.314 </a:t>
                      </a:r>
                    </a:p>
                  </a:txBody>
                  <a:tcPr marL="7400" marR="7400" marT="7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824.314 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00" marR="7400" marT="7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2631457"/>
                  </a:ext>
                </a:extLst>
              </a:tr>
              <a:tr h="14855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00" marR="7400" marT="7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Ñuble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00" marR="7400" marT="7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100.000 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100.000 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00" marR="7400" marT="7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1693317"/>
                  </a:ext>
                </a:extLst>
              </a:tr>
              <a:tr h="14855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00" marR="7400" marT="7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Nacional del Patrimonio Cultural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00" marR="7400" marT="7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5.953 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5.953 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00" marR="7400" marT="7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3372405"/>
                  </a:ext>
                </a:extLst>
              </a:tr>
              <a:tr h="14855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00" marR="7400" marT="7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914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la Subsecretaría de Bienes Nacionales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00" marR="7400" marT="7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1.700 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1.700 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00" marR="7400" marT="7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6188998"/>
                  </a:ext>
                </a:extLst>
              </a:tr>
              <a:tr h="14855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00" marR="7400" marT="7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916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Consejo de Monumentos Nacionales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00" marR="7400" marT="7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35.000 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35.000 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00" marR="7400" marT="7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1104581"/>
                  </a:ext>
                </a:extLst>
              </a:tr>
              <a:tr h="14855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00" marR="7400" marT="7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110.575.941 </a:t>
                      </a:r>
                    </a:p>
                  </a:txBody>
                  <a:tcPr marL="7400" marR="7400" marT="7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42.224.882 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-68.351.059 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00" marR="7400" marT="7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1299321"/>
                  </a:ext>
                </a:extLst>
              </a:tr>
              <a:tr h="14855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00" marR="7400" marT="7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Fondo Nacional de Desarrollo Regional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41.820.053 </a:t>
                      </a:r>
                    </a:p>
                  </a:txBody>
                  <a:tcPr marL="7400" marR="7400" marT="7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21.354.059 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-20.465.994 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00" marR="7400" marT="7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4847240"/>
                  </a:ext>
                </a:extLst>
              </a:tr>
              <a:tr h="14855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00" marR="7400" marT="7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Programa Infraestructura Rural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3.451.364 </a:t>
                      </a:r>
                    </a:p>
                  </a:txBody>
                  <a:tcPr marL="7400" marR="7400" marT="7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1.183.260 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-2.268.104 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00" marR="7400" marT="7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3816107"/>
                  </a:ext>
                </a:extLst>
              </a:tr>
              <a:tr h="14855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00" marR="7400" marT="7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Puesta en Valor del Patrimonio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3.973.793 </a:t>
                      </a:r>
                    </a:p>
                  </a:txBody>
                  <a:tcPr marL="7400" marR="7400" marT="7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287.646 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-3.686.147 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00" marR="7400" marT="7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9381321"/>
                  </a:ext>
                </a:extLst>
              </a:tr>
              <a:tr h="14855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00" marR="7400" marT="7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de Apoyo a la Gestión Subnacional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2.233.329 </a:t>
                      </a:r>
                    </a:p>
                  </a:txBody>
                  <a:tcPr marL="7400" marR="7400" marT="7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728.922 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-1.504.407 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00" marR="7400" marT="7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5676017"/>
                  </a:ext>
                </a:extLst>
              </a:tr>
              <a:tr h="14855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00" marR="7400" marT="7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130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Saneamiento Sanitario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5.403.128 </a:t>
                      </a:r>
                    </a:p>
                  </a:txBody>
                  <a:tcPr marL="7400" marR="7400" marT="7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1.795.724 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-3.607.404 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00" marR="7400" marT="7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7569555"/>
                  </a:ext>
                </a:extLst>
              </a:tr>
              <a:tr h="14855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00" marR="7400" marT="7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190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Programa Residuos Sólidos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4.388.489 </a:t>
                      </a:r>
                    </a:p>
                  </a:txBody>
                  <a:tcPr marL="7400" marR="7400" marT="7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2.152.290 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-2.236.199 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00" marR="7400" marT="7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9613122"/>
                  </a:ext>
                </a:extLst>
              </a:tr>
              <a:tr h="14855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00" marR="7400" marT="7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418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Ley N°20.378 - Fondo de Apoyo Regional (FAR)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9.418.549 </a:t>
                      </a:r>
                    </a:p>
                  </a:txBody>
                  <a:tcPr marL="7400" marR="7400" marT="7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9.418.549 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00" marR="7400" marT="7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9665527"/>
                  </a:ext>
                </a:extLst>
              </a:tr>
              <a:tr h="14855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00" marR="7400" marT="7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421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Regularización Mayores Ingresos Propios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2.935.047 </a:t>
                      </a:r>
                    </a:p>
                  </a:txBody>
                  <a:tcPr marL="7400" marR="7400" marT="7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2.603.772 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-331.275 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00" marR="7400" marT="7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8012526"/>
                  </a:ext>
                </a:extLst>
              </a:tr>
              <a:tr h="14855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00" marR="7400" marT="7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426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Energización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5.479.639 </a:t>
                      </a:r>
                    </a:p>
                  </a:txBody>
                  <a:tcPr marL="7400" marR="7400" marT="7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2.700.660 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-2.778.979 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00" marR="7400" marT="7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5429"/>
                  </a:ext>
                </a:extLst>
              </a:tr>
              <a:tr h="14855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00" marR="7400" marT="7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431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Programas de Apoyo al Empleo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31.472.550 </a:t>
                      </a:r>
                    </a:p>
                  </a:txBody>
                  <a:tcPr marL="7400" marR="7400" marT="7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-31.472.550 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00" marR="7400" marT="7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400" marR="7400" marT="740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02883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05493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15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46082" y="819159"/>
            <a:ext cx="7872257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ABRIL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05, PROGRAMA 06: PROGRAMAS DE CONVERGENCIA</a:t>
            </a:r>
          </a:p>
        </p:txBody>
      </p:sp>
      <p:sp>
        <p:nvSpPr>
          <p:cNvPr id="8" name="1 Título">
            <a:extLst>
              <a:ext uri="{FF2B5EF4-FFF2-40B4-BE49-F238E27FC236}">
                <a16:creationId xmlns:a16="http://schemas.microsoft.com/office/drawing/2014/main" id="{E01C02F2-6DFC-4C01-9350-0045040AC18F}"/>
              </a:ext>
            </a:extLst>
          </p:cNvPr>
          <p:cNvSpPr txBox="1">
            <a:spLocks/>
          </p:cNvSpPr>
          <p:nvPr/>
        </p:nvSpPr>
        <p:spPr>
          <a:xfrm>
            <a:off x="546082" y="1543143"/>
            <a:ext cx="7648836" cy="31060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2021				               … </a:t>
            </a:r>
            <a:r>
              <a:rPr lang="es-CL" sz="1600" b="1" i="1" dirty="0">
                <a:latin typeface="+mn-lt"/>
                <a:ea typeface="Verdana" pitchFamily="34" charset="0"/>
                <a:cs typeface="Verdana" pitchFamily="34" charset="0"/>
              </a:rPr>
              <a:t>1 de 2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F832DD87-48E9-4DA5-B4F9-9544136DF8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767618"/>
              </p:ext>
            </p:extLst>
          </p:nvPr>
        </p:nvGraphicFramePr>
        <p:xfrm>
          <a:off x="546082" y="1917411"/>
          <a:ext cx="7886700" cy="3938165"/>
        </p:xfrm>
        <a:graphic>
          <a:graphicData uri="http://schemas.openxmlformats.org/drawingml/2006/table">
            <a:tbl>
              <a:tblPr/>
              <a:tblGrid>
                <a:gridCol w="259346">
                  <a:extLst>
                    <a:ext uri="{9D8B030D-6E8A-4147-A177-3AD203B41FA5}">
                      <a16:colId xmlns:a16="http://schemas.microsoft.com/office/drawing/2014/main" val="796823480"/>
                    </a:ext>
                  </a:extLst>
                </a:gridCol>
                <a:gridCol w="259346">
                  <a:extLst>
                    <a:ext uri="{9D8B030D-6E8A-4147-A177-3AD203B41FA5}">
                      <a16:colId xmlns:a16="http://schemas.microsoft.com/office/drawing/2014/main" val="257534208"/>
                    </a:ext>
                  </a:extLst>
                </a:gridCol>
                <a:gridCol w="259346">
                  <a:extLst>
                    <a:ext uri="{9D8B030D-6E8A-4147-A177-3AD203B41FA5}">
                      <a16:colId xmlns:a16="http://schemas.microsoft.com/office/drawing/2014/main" val="676111508"/>
                    </a:ext>
                  </a:extLst>
                </a:gridCol>
                <a:gridCol w="3073246">
                  <a:extLst>
                    <a:ext uri="{9D8B030D-6E8A-4147-A177-3AD203B41FA5}">
                      <a16:colId xmlns:a16="http://schemas.microsoft.com/office/drawing/2014/main" val="2278058693"/>
                    </a:ext>
                  </a:extLst>
                </a:gridCol>
                <a:gridCol w="695046">
                  <a:extLst>
                    <a:ext uri="{9D8B030D-6E8A-4147-A177-3AD203B41FA5}">
                      <a16:colId xmlns:a16="http://schemas.microsoft.com/office/drawing/2014/main" val="423366647"/>
                    </a:ext>
                  </a:extLst>
                </a:gridCol>
                <a:gridCol w="695046">
                  <a:extLst>
                    <a:ext uri="{9D8B030D-6E8A-4147-A177-3AD203B41FA5}">
                      <a16:colId xmlns:a16="http://schemas.microsoft.com/office/drawing/2014/main" val="1615441588"/>
                    </a:ext>
                  </a:extLst>
                </a:gridCol>
                <a:gridCol w="695046">
                  <a:extLst>
                    <a:ext uri="{9D8B030D-6E8A-4147-A177-3AD203B41FA5}">
                      <a16:colId xmlns:a16="http://schemas.microsoft.com/office/drawing/2014/main" val="2923866709"/>
                    </a:ext>
                  </a:extLst>
                </a:gridCol>
                <a:gridCol w="695046">
                  <a:extLst>
                    <a:ext uri="{9D8B030D-6E8A-4147-A177-3AD203B41FA5}">
                      <a16:colId xmlns:a16="http://schemas.microsoft.com/office/drawing/2014/main" val="309189333"/>
                    </a:ext>
                  </a:extLst>
                </a:gridCol>
                <a:gridCol w="632803">
                  <a:extLst>
                    <a:ext uri="{9D8B030D-6E8A-4147-A177-3AD203B41FA5}">
                      <a16:colId xmlns:a16="http://schemas.microsoft.com/office/drawing/2014/main" val="1146714573"/>
                    </a:ext>
                  </a:extLst>
                </a:gridCol>
                <a:gridCol w="622429">
                  <a:extLst>
                    <a:ext uri="{9D8B030D-6E8A-4147-A177-3AD203B41FA5}">
                      <a16:colId xmlns:a16="http://schemas.microsoft.com/office/drawing/2014/main" val="3520847606"/>
                    </a:ext>
                  </a:extLst>
                </a:gridCol>
              </a:tblGrid>
              <a:tr h="155659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783" marR="7783" marT="77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783" marR="7783" marT="77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605241"/>
                  </a:ext>
                </a:extLst>
              </a:tr>
              <a:tr h="381363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9199175"/>
                  </a:ext>
                </a:extLst>
              </a:tr>
              <a:tr h="163441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189.127.625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188.787.625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-340.000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4514590"/>
                  </a:ext>
                </a:extLst>
              </a:tr>
              <a:tr h="1245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25.000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25.000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8475671"/>
                  </a:ext>
                </a:extLst>
              </a:tr>
              <a:tr h="1245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Gobierno Central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25.000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25.000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947473"/>
                  </a:ext>
                </a:extLst>
              </a:tr>
              <a:tr h="1245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Tarapacá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1466840"/>
                  </a:ext>
                </a:extLst>
              </a:tr>
              <a:tr h="1245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Coquimbo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3849446"/>
                  </a:ext>
                </a:extLst>
              </a:tr>
              <a:tr h="1245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Valparaiso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8011248"/>
                  </a:ext>
                </a:extLst>
              </a:tr>
              <a:tr h="24905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106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del Libertador General Bernardo O'Higgins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2852572"/>
                  </a:ext>
                </a:extLst>
              </a:tr>
              <a:tr h="1245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del Maule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762692"/>
                  </a:ext>
                </a:extLst>
              </a:tr>
              <a:tr h="1245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108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del Biobío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0795038"/>
                  </a:ext>
                </a:extLst>
              </a:tr>
              <a:tr h="1245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109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La Araucanía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836617"/>
                  </a:ext>
                </a:extLst>
              </a:tr>
              <a:tr h="24905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Aysén del General Carlos Ibáñez del Campo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9109382"/>
                  </a:ext>
                </a:extLst>
              </a:tr>
              <a:tr h="1245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114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Los Ríos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7113759"/>
                  </a:ext>
                </a:extLst>
              </a:tr>
              <a:tr h="1245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Ñuble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9800308"/>
                  </a:ext>
                </a:extLst>
              </a:tr>
              <a:tr h="1245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DE CAPITAL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189.127.625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188.762.625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-365.000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5968854"/>
                  </a:ext>
                </a:extLst>
              </a:tr>
              <a:tr h="1245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Gobierno Central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97.865.901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138.067.809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40.201.908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6600637"/>
                  </a:ext>
                </a:extLst>
              </a:tr>
              <a:tr h="1245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Tarapacá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4.577.488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6.477.488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1.900.000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8856377"/>
                  </a:ext>
                </a:extLst>
              </a:tr>
              <a:tr h="1245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Atacama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13.447.329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13.447.329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1632565"/>
                  </a:ext>
                </a:extLst>
              </a:tr>
              <a:tr h="1245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Coquimbo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796.282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796.282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8864934"/>
                  </a:ext>
                </a:extLst>
              </a:tr>
              <a:tr h="1245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Valparaiso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2.192.579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3.296.264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1.103.685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6889620"/>
                  </a:ext>
                </a:extLst>
              </a:tr>
              <a:tr h="24905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del Libertador General B. O'Higginss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1.666.782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1.666.782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854956"/>
                  </a:ext>
                </a:extLst>
              </a:tr>
              <a:tr h="1245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del Maule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343.590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343.590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9496261"/>
                  </a:ext>
                </a:extLst>
              </a:tr>
              <a:tr h="1245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del BíoBío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285.585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285.585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8961237"/>
                  </a:ext>
                </a:extLst>
              </a:tr>
              <a:tr h="1245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La Araucanía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26.656.900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26.656.900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4814018"/>
                  </a:ext>
                </a:extLst>
              </a:tr>
              <a:tr h="1245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Los Lagos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5.118.995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15.253.396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10.134.401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44391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72475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16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46082" y="819159"/>
            <a:ext cx="7872257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ABRIL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05, PROGRAMA 06: PROGRAMAS DE CONVERGENCIA</a:t>
            </a:r>
          </a:p>
        </p:txBody>
      </p:sp>
      <p:sp>
        <p:nvSpPr>
          <p:cNvPr id="8" name="1 Título">
            <a:extLst>
              <a:ext uri="{FF2B5EF4-FFF2-40B4-BE49-F238E27FC236}">
                <a16:creationId xmlns:a16="http://schemas.microsoft.com/office/drawing/2014/main" id="{E01C02F2-6DFC-4C01-9350-0045040AC18F}"/>
              </a:ext>
            </a:extLst>
          </p:cNvPr>
          <p:cNvSpPr txBox="1">
            <a:spLocks/>
          </p:cNvSpPr>
          <p:nvPr/>
        </p:nvSpPr>
        <p:spPr>
          <a:xfrm>
            <a:off x="546082" y="1543143"/>
            <a:ext cx="7648836" cy="31060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2021				               … 2</a:t>
            </a:r>
            <a:r>
              <a:rPr lang="es-CL" sz="1600" b="1" i="1" dirty="0">
                <a:latin typeface="+mn-lt"/>
                <a:ea typeface="Verdana" pitchFamily="34" charset="0"/>
                <a:cs typeface="Verdana" pitchFamily="34" charset="0"/>
              </a:rPr>
              <a:t> de 2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CF26F25F-63A5-4D01-92F7-45C39B5472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698477"/>
              </p:ext>
            </p:extLst>
          </p:nvPr>
        </p:nvGraphicFramePr>
        <p:xfrm>
          <a:off x="546082" y="1906437"/>
          <a:ext cx="7873298" cy="1930667"/>
        </p:xfrm>
        <a:graphic>
          <a:graphicData uri="http://schemas.openxmlformats.org/drawingml/2006/table">
            <a:tbl>
              <a:tblPr/>
              <a:tblGrid>
                <a:gridCol w="258905">
                  <a:extLst>
                    <a:ext uri="{9D8B030D-6E8A-4147-A177-3AD203B41FA5}">
                      <a16:colId xmlns:a16="http://schemas.microsoft.com/office/drawing/2014/main" val="1093635935"/>
                    </a:ext>
                  </a:extLst>
                </a:gridCol>
                <a:gridCol w="258905">
                  <a:extLst>
                    <a:ext uri="{9D8B030D-6E8A-4147-A177-3AD203B41FA5}">
                      <a16:colId xmlns:a16="http://schemas.microsoft.com/office/drawing/2014/main" val="2553935149"/>
                    </a:ext>
                  </a:extLst>
                </a:gridCol>
                <a:gridCol w="258905">
                  <a:extLst>
                    <a:ext uri="{9D8B030D-6E8A-4147-A177-3AD203B41FA5}">
                      <a16:colId xmlns:a16="http://schemas.microsoft.com/office/drawing/2014/main" val="2754053293"/>
                    </a:ext>
                  </a:extLst>
                </a:gridCol>
                <a:gridCol w="3068024">
                  <a:extLst>
                    <a:ext uri="{9D8B030D-6E8A-4147-A177-3AD203B41FA5}">
                      <a16:colId xmlns:a16="http://schemas.microsoft.com/office/drawing/2014/main" val="1950086287"/>
                    </a:ext>
                  </a:extLst>
                </a:gridCol>
                <a:gridCol w="693865">
                  <a:extLst>
                    <a:ext uri="{9D8B030D-6E8A-4147-A177-3AD203B41FA5}">
                      <a16:colId xmlns:a16="http://schemas.microsoft.com/office/drawing/2014/main" val="170414320"/>
                    </a:ext>
                  </a:extLst>
                </a:gridCol>
                <a:gridCol w="693865">
                  <a:extLst>
                    <a:ext uri="{9D8B030D-6E8A-4147-A177-3AD203B41FA5}">
                      <a16:colId xmlns:a16="http://schemas.microsoft.com/office/drawing/2014/main" val="1402386182"/>
                    </a:ext>
                  </a:extLst>
                </a:gridCol>
                <a:gridCol w="693865">
                  <a:extLst>
                    <a:ext uri="{9D8B030D-6E8A-4147-A177-3AD203B41FA5}">
                      <a16:colId xmlns:a16="http://schemas.microsoft.com/office/drawing/2014/main" val="2315200270"/>
                    </a:ext>
                  </a:extLst>
                </a:gridCol>
                <a:gridCol w="693865">
                  <a:extLst>
                    <a:ext uri="{9D8B030D-6E8A-4147-A177-3AD203B41FA5}">
                      <a16:colId xmlns:a16="http://schemas.microsoft.com/office/drawing/2014/main" val="3616950753"/>
                    </a:ext>
                  </a:extLst>
                </a:gridCol>
                <a:gridCol w="631728">
                  <a:extLst>
                    <a:ext uri="{9D8B030D-6E8A-4147-A177-3AD203B41FA5}">
                      <a16:colId xmlns:a16="http://schemas.microsoft.com/office/drawing/2014/main" val="243970426"/>
                    </a:ext>
                  </a:extLst>
                </a:gridCol>
                <a:gridCol w="621371">
                  <a:extLst>
                    <a:ext uri="{9D8B030D-6E8A-4147-A177-3AD203B41FA5}">
                      <a16:colId xmlns:a16="http://schemas.microsoft.com/office/drawing/2014/main" val="965856834"/>
                    </a:ext>
                  </a:extLst>
                </a:gridCol>
              </a:tblGrid>
              <a:tr h="124515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783" marR="7783" marT="77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783" marR="7783" marT="77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9074839"/>
                  </a:ext>
                </a:extLst>
              </a:tr>
              <a:tr h="24903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2803833"/>
                  </a:ext>
                </a:extLst>
              </a:tr>
              <a:tr h="21466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Aysén del General Carlos Ibáñez del Campo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14.616.869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16.886.400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2.269.531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7736396"/>
                  </a:ext>
                </a:extLst>
              </a:tr>
              <a:tr h="14400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Magallanes y de la Antártica Chilena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8.550.251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25.784.947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17.234.696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9469690"/>
                  </a:ext>
                </a:extLst>
              </a:tr>
              <a:tr h="14786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Metropolitana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11.757.317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11.757.317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9356634"/>
                  </a:ext>
                </a:extLst>
              </a:tr>
              <a:tr h="15564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Los Ríos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1.156.063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1.156.063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5526407"/>
                  </a:ext>
                </a:extLst>
              </a:tr>
              <a:tr h="15564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Arica y Parinacota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7.806.699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13.070.337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5.263.638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2488688"/>
                  </a:ext>
                </a:extLst>
              </a:tr>
              <a:tr h="15564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Ñuble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1.189.129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1.189.129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5547815"/>
                  </a:ext>
                </a:extLst>
              </a:tr>
              <a:tr h="13229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91.261.724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50.694.816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-40.566.908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582279"/>
                  </a:ext>
                </a:extLst>
              </a:tr>
              <a:tr h="15564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427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Regiones Extremas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68.341.040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34.170.520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-34.170.520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0035553"/>
                  </a:ext>
                </a:extLst>
              </a:tr>
              <a:tr h="12451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428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Territorios Rezagados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7.920.684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1.824.296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-6.096.388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7573383"/>
                  </a:ext>
                </a:extLst>
              </a:tr>
              <a:tr h="17120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429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Fondo de Desarrollo Local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15.000.000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14.700.000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-300.000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07284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21022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17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67544" y="780057"/>
            <a:ext cx="7892530" cy="94378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ABRIL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07, PROGRAMA 01: AGENCIA NACIONAL DE INTELIGENCIA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67544" y="1781788"/>
            <a:ext cx="7886701" cy="3651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2021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0524C388-0170-48CD-865F-771654BD5C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0002650"/>
              </p:ext>
            </p:extLst>
          </p:nvPr>
        </p:nvGraphicFramePr>
        <p:xfrm>
          <a:off x="467543" y="2146913"/>
          <a:ext cx="7886701" cy="1728521"/>
        </p:xfrm>
        <a:graphic>
          <a:graphicData uri="http://schemas.openxmlformats.org/drawingml/2006/table">
            <a:tbl>
              <a:tblPr/>
              <a:tblGrid>
                <a:gridCol w="264300">
                  <a:extLst>
                    <a:ext uri="{9D8B030D-6E8A-4147-A177-3AD203B41FA5}">
                      <a16:colId xmlns:a16="http://schemas.microsoft.com/office/drawing/2014/main" val="818281508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368363332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416418357"/>
                    </a:ext>
                  </a:extLst>
                </a:gridCol>
                <a:gridCol w="2981299">
                  <a:extLst>
                    <a:ext uri="{9D8B030D-6E8A-4147-A177-3AD203B41FA5}">
                      <a16:colId xmlns:a16="http://schemas.microsoft.com/office/drawing/2014/main" val="435176233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1156597110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1284883558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410490865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92573113"/>
                    </a:ext>
                  </a:extLst>
                </a:gridCol>
                <a:gridCol w="644891">
                  <a:extLst>
                    <a:ext uri="{9D8B030D-6E8A-4147-A177-3AD203B41FA5}">
                      <a16:colId xmlns:a16="http://schemas.microsoft.com/office/drawing/2014/main" val="1094457086"/>
                    </a:ext>
                  </a:extLst>
                </a:gridCol>
                <a:gridCol w="634319">
                  <a:extLst>
                    <a:ext uri="{9D8B030D-6E8A-4147-A177-3AD203B41FA5}">
                      <a16:colId xmlns:a16="http://schemas.microsoft.com/office/drawing/2014/main" val="4039479044"/>
                    </a:ext>
                  </a:extLst>
                </a:gridCol>
              </a:tblGrid>
              <a:tr h="15858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4195520"/>
                  </a:ext>
                </a:extLst>
              </a:tr>
              <a:tr h="38852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0724977"/>
                  </a:ext>
                </a:extLst>
              </a:tr>
              <a:tr h="166509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7.890.877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7.890.877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3.098.547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933760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6.046.800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6.046.800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2.195.643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748316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960.776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960.776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483.539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823299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883.291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883.291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419.365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884526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Edificios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355.169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355.169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115.379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786357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Equipos Informáticos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56.749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56.749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8.609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022531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Informáticos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471.373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471.373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295.377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928271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816341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36471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49733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18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76770" y="782966"/>
            <a:ext cx="7886701" cy="92964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ABRIL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08, PROGRAMA 01: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SUBSECRETARÍA DE PREVENCIÓN DEL DELITO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39552" y="1712613"/>
            <a:ext cx="7704856" cy="32505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2021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DDA88BEA-9168-48B6-8921-F62538C90A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4697732"/>
              </p:ext>
            </p:extLst>
          </p:nvPr>
        </p:nvGraphicFramePr>
        <p:xfrm>
          <a:off x="582487" y="2112201"/>
          <a:ext cx="7886701" cy="3472901"/>
        </p:xfrm>
        <a:graphic>
          <a:graphicData uri="http://schemas.openxmlformats.org/drawingml/2006/table">
            <a:tbl>
              <a:tblPr/>
              <a:tblGrid>
                <a:gridCol w="264300">
                  <a:extLst>
                    <a:ext uri="{9D8B030D-6E8A-4147-A177-3AD203B41FA5}">
                      <a16:colId xmlns:a16="http://schemas.microsoft.com/office/drawing/2014/main" val="297266462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3093689816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3038291547"/>
                    </a:ext>
                  </a:extLst>
                </a:gridCol>
                <a:gridCol w="2981299">
                  <a:extLst>
                    <a:ext uri="{9D8B030D-6E8A-4147-A177-3AD203B41FA5}">
                      <a16:colId xmlns:a16="http://schemas.microsoft.com/office/drawing/2014/main" val="4083127792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659827091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257344685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2289648099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149970473"/>
                    </a:ext>
                  </a:extLst>
                </a:gridCol>
                <a:gridCol w="644891">
                  <a:extLst>
                    <a:ext uri="{9D8B030D-6E8A-4147-A177-3AD203B41FA5}">
                      <a16:colId xmlns:a16="http://schemas.microsoft.com/office/drawing/2014/main" val="1657363905"/>
                    </a:ext>
                  </a:extLst>
                </a:gridCol>
                <a:gridCol w="634319">
                  <a:extLst>
                    <a:ext uri="{9D8B030D-6E8A-4147-A177-3AD203B41FA5}">
                      <a16:colId xmlns:a16="http://schemas.microsoft.com/office/drawing/2014/main" val="470945216"/>
                    </a:ext>
                  </a:extLst>
                </a:gridCol>
              </a:tblGrid>
              <a:tr h="126864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1250474"/>
                  </a:ext>
                </a:extLst>
              </a:tr>
              <a:tr h="38852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1619519"/>
                  </a:ext>
                </a:extLst>
              </a:tr>
              <a:tr h="13479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42.930.872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44.346.445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1.415.573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13.746.522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162039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11.226.126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12.053.336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827.210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3.817.739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150539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1.594.580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1.594.580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271.372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679524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DE SEGURIDAD SOCIAL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7.921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7.921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7.920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022263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29.618.175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30.198.617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580.442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9.442.951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172576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Gobierno Central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982.009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982.009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813800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Encuesta Nacional Urbana de Seguridad Ciudadana - INE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982.009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982.009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274439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28.636.166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29.216.608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580.442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9.442.951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80468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de Gestión en Seguridad Ciudadana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3.299.748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3.275.466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-24.282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56.616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13834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109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Red Nacional de Seguridad Pública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3.855.981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3.821.430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-34.551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669.857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497306"/>
                  </a:ext>
                </a:extLst>
              </a:tr>
              <a:tr h="15858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de Innovación y Tecnología para la Prevención del Delito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1.864.188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1.864.188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795935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 Calle Segura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6.630.533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7.567.549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937.016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2.421.598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33884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Seguridad en mi Barrio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5.753.987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5.593.995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-159.992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565.446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197041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114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Sistema Lazos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6.863.562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6.838.057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-25.505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5.629.270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870953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115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Denuncia Seguro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368.167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255.923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-112.244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99.845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52038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69.805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69.805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21.264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618394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Máquinas y Equipos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2.045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2.045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84518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Equipos Informáticos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48.578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48.578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15.489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104785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Informáticos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19.182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19.182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5.775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888558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422.186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422.186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185.276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930244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Amortización Deuda Externa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388.670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388.670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178.752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682489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Intereses Deuda Externa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33.506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33.506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6.524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990945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61491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92639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19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62914" y="799066"/>
            <a:ext cx="7877391" cy="92964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ABRIL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08, PROGRAMA 02: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CENTROS REGIONALES DE ATENCIÓN Y ORIENTACIÓN A VÍCTIMAS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62914" y="1765772"/>
            <a:ext cx="8048839" cy="3651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2021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23327CE4-AF4C-44A3-96B1-5F9CC3AC1F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1127461"/>
              </p:ext>
            </p:extLst>
          </p:nvPr>
        </p:nvGraphicFramePr>
        <p:xfrm>
          <a:off x="562914" y="2130897"/>
          <a:ext cx="7877392" cy="2010241"/>
        </p:xfrm>
        <a:graphic>
          <a:graphicData uri="http://schemas.openxmlformats.org/drawingml/2006/table">
            <a:tbl>
              <a:tblPr/>
              <a:tblGrid>
                <a:gridCol w="286139">
                  <a:extLst>
                    <a:ext uri="{9D8B030D-6E8A-4147-A177-3AD203B41FA5}">
                      <a16:colId xmlns:a16="http://schemas.microsoft.com/office/drawing/2014/main" val="3068907976"/>
                    </a:ext>
                  </a:extLst>
                </a:gridCol>
                <a:gridCol w="286139">
                  <a:extLst>
                    <a:ext uri="{9D8B030D-6E8A-4147-A177-3AD203B41FA5}">
                      <a16:colId xmlns:a16="http://schemas.microsoft.com/office/drawing/2014/main" val="1731815819"/>
                    </a:ext>
                  </a:extLst>
                </a:gridCol>
                <a:gridCol w="286139">
                  <a:extLst>
                    <a:ext uri="{9D8B030D-6E8A-4147-A177-3AD203B41FA5}">
                      <a16:colId xmlns:a16="http://schemas.microsoft.com/office/drawing/2014/main" val="1340080730"/>
                    </a:ext>
                  </a:extLst>
                </a:gridCol>
                <a:gridCol w="2566662">
                  <a:extLst>
                    <a:ext uri="{9D8B030D-6E8A-4147-A177-3AD203B41FA5}">
                      <a16:colId xmlns:a16="http://schemas.microsoft.com/office/drawing/2014/main" val="3929801993"/>
                    </a:ext>
                  </a:extLst>
                </a:gridCol>
                <a:gridCol w="766851">
                  <a:extLst>
                    <a:ext uri="{9D8B030D-6E8A-4147-A177-3AD203B41FA5}">
                      <a16:colId xmlns:a16="http://schemas.microsoft.com/office/drawing/2014/main" val="1997697612"/>
                    </a:ext>
                  </a:extLst>
                </a:gridCol>
                <a:gridCol w="766851">
                  <a:extLst>
                    <a:ext uri="{9D8B030D-6E8A-4147-A177-3AD203B41FA5}">
                      <a16:colId xmlns:a16="http://schemas.microsoft.com/office/drawing/2014/main" val="4205793566"/>
                    </a:ext>
                  </a:extLst>
                </a:gridCol>
                <a:gridCol w="766851">
                  <a:extLst>
                    <a:ext uri="{9D8B030D-6E8A-4147-A177-3AD203B41FA5}">
                      <a16:colId xmlns:a16="http://schemas.microsoft.com/office/drawing/2014/main" val="2481946025"/>
                    </a:ext>
                  </a:extLst>
                </a:gridCol>
                <a:gridCol w="766851">
                  <a:extLst>
                    <a:ext uri="{9D8B030D-6E8A-4147-A177-3AD203B41FA5}">
                      <a16:colId xmlns:a16="http://schemas.microsoft.com/office/drawing/2014/main" val="4220476530"/>
                    </a:ext>
                  </a:extLst>
                </a:gridCol>
                <a:gridCol w="698178">
                  <a:extLst>
                    <a:ext uri="{9D8B030D-6E8A-4147-A177-3AD203B41FA5}">
                      <a16:colId xmlns:a16="http://schemas.microsoft.com/office/drawing/2014/main" val="1742252682"/>
                    </a:ext>
                  </a:extLst>
                </a:gridCol>
                <a:gridCol w="686731">
                  <a:extLst>
                    <a:ext uri="{9D8B030D-6E8A-4147-A177-3AD203B41FA5}">
                      <a16:colId xmlns:a16="http://schemas.microsoft.com/office/drawing/2014/main" val="1506542853"/>
                    </a:ext>
                  </a:extLst>
                </a:gridCol>
              </a:tblGrid>
              <a:tr h="170391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8597" marR="8597" marT="8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8597" marR="8597" marT="8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4736022"/>
                  </a:ext>
                </a:extLst>
              </a:tr>
              <a:tr h="421273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4976176"/>
                  </a:ext>
                </a:extLst>
              </a:tr>
              <a:tr h="180546"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2.864.141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2.572.236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-291.905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650.269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22,7%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25,3%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492172"/>
                  </a:ext>
                </a:extLst>
              </a:tr>
              <a:tr h="1375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1.571.558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1.279.653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-291.905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462.831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29,5%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36,2%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4424016"/>
                  </a:ext>
                </a:extLst>
              </a:tr>
              <a:tr h="1375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1.253.616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1.253.616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187.438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15,0%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15,0%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5145789"/>
                  </a:ext>
                </a:extLst>
              </a:tr>
              <a:tr h="1375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38.957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38.957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211018"/>
                  </a:ext>
                </a:extLst>
              </a:tr>
              <a:tr h="1375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Mobiliario y Otros                                                          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6.766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6.766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8895875"/>
                  </a:ext>
                </a:extLst>
              </a:tr>
              <a:tr h="1375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Máquinas y Equipos                                                          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6.957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6.957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1831237"/>
                  </a:ext>
                </a:extLst>
              </a:tr>
              <a:tr h="1375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Equipos Informáticos                                                        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9.136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9.136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8445596"/>
                  </a:ext>
                </a:extLst>
              </a:tr>
              <a:tr h="1375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Informáticos                                                      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16.098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16.098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7030971"/>
                  </a:ext>
                </a:extLst>
              </a:tr>
              <a:tr h="1375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7771811"/>
                  </a:ext>
                </a:extLst>
              </a:tr>
              <a:tr h="1375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56084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20706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86000" y="908720"/>
            <a:ext cx="8206782" cy="652648"/>
          </a:xfr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DISTRIBUCIÓN POR SUBTÍTULO DE GASTO Y CÁPITULO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MINISTERIO DEL INTERIOR Y SEGURIDAD PÚBLICA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10338" y="6309320"/>
            <a:ext cx="2133600" cy="365125"/>
          </a:xfrm>
        </p:spPr>
        <p:txBody>
          <a:bodyPr/>
          <a:lstStyle/>
          <a:p>
            <a:fld id="{66452F03-F775-4AB4-A3E9-A5A78C748C69}" type="slidenum">
              <a:rPr lang="es-CL" smtClean="0"/>
              <a:t>2</a:t>
            </a:fld>
            <a:endParaRPr lang="es-CL"/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F1E9D6F4-CEEF-4CC8-AA10-8A8EDBF568C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0616331"/>
              </p:ext>
            </p:extLst>
          </p:nvPr>
        </p:nvGraphicFramePr>
        <p:xfrm>
          <a:off x="451218" y="2153876"/>
          <a:ext cx="4086001" cy="2530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6319B381-84D5-41D2-A903-8134DBCEB66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79641502"/>
              </p:ext>
            </p:extLst>
          </p:nvPr>
        </p:nvGraphicFramePr>
        <p:xfrm>
          <a:off x="4630756" y="2160890"/>
          <a:ext cx="4086000" cy="25167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212622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20</a:t>
            </a:fld>
            <a:endParaRPr lang="es-CL" dirty="0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35471" y="781772"/>
            <a:ext cx="7886702" cy="120664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ABRIL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09, PROGRAMA 01: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SERV. NACIONAL PARA PREVENCIÓN Y REHABIL. CONSUMO DE DROGAS Y ALCOHOL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00063" y="2010037"/>
            <a:ext cx="8015287" cy="19482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2021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FDA807DC-D212-473F-BFD8-A270FC3A9D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3980608"/>
              </p:ext>
            </p:extLst>
          </p:nvPr>
        </p:nvGraphicFramePr>
        <p:xfrm>
          <a:off x="528663" y="2420888"/>
          <a:ext cx="7886701" cy="2870297"/>
        </p:xfrm>
        <a:graphic>
          <a:graphicData uri="http://schemas.openxmlformats.org/drawingml/2006/table">
            <a:tbl>
              <a:tblPr/>
              <a:tblGrid>
                <a:gridCol w="264300">
                  <a:extLst>
                    <a:ext uri="{9D8B030D-6E8A-4147-A177-3AD203B41FA5}">
                      <a16:colId xmlns:a16="http://schemas.microsoft.com/office/drawing/2014/main" val="269123295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3243645528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3003101120"/>
                    </a:ext>
                  </a:extLst>
                </a:gridCol>
                <a:gridCol w="2981299">
                  <a:extLst>
                    <a:ext uri="{9D8B030D-6E8A-4147-A177-3AD203B41FA5}">
                      <a16:colId xmlns:a16="http://schemas.microsoft.com/office/drawing/2014/main" val="3240375289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2168823997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2064806130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2380527973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1318914560"/>
                    </a:ext>
                  </a:extLst>
                </a:gridCol>
                <a:gridCol w="644891">
                  <a:extLst>
                    <a:ext uri="{9D8B030D-6E8A-4147-A177-3AD203B41FA5}">
                      <a16:colId xmlns:a16="http://schemas.microsoft.com/office/drawing/2014/main" val="3724080485"/>
                    </a:ext>
                  </a:extLst>
                </a:gridCol>
                <a:gridCol w="634319">
                  <a:extLst>
                    <a:ext uri="{9D8B030D-6E8A-4147-A177-3AD203B41FA5}">
                      <a16:colId xmlns:a16="http://schemas.microsoft.com/office/drawing/2014/main" val="2123415598"/>
                    </a:ext>
                  </a:extLst>
                </a:gridCol>
              </a:tblGrid>
              <a:tr h="15858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2454059"/>
                  </a:ext>
                </a:extLst>
              </a:tr>
              <a:tr h="38852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8629928"/>
                  </a:ext>
                </a:extLst>
              </a:tr>
              <a:tr h="166509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73.793.298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73.793.298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34.442.276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025569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9.119.843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9.119.843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3.331.640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484851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2.663.413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2.663.413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524.276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79188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61.975.157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61.975.157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23.234.483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373489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61.975.157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61.975.157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23.234.483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120884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de Tratamiento y Rehabilitación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46.837.970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46.837.970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11.763.332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201805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Programas de Prevención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3.449.869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3.449.869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3.324.341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712116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de Capacitación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1.288.542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1.288.542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15.920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454673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Municipalidades - Programa PREVIENE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6.356.151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6.356.151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6.129.546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756377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Tolerancia Cero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1.167.227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1.167.227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245.497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573918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de Parentalidad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1.814.602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1.814.602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1.479.354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524333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Elige Vivir sin Drogas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1.060.796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1.060.796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276.493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395834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GASTOS CORRIENTES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8.405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8.405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4421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Devoluciones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8.405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8.405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441331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26.480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26.480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9.883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885457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Informáticos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26.480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26.480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9.883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49376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7.341.276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661273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7.341.276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11542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18152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21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39553" y="710698"/>
            <a:ext cx="7920878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ABRIL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10, PROGRAMA 01: SUBSECRETARÍA DEL INTERIOR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27026" y="1427232"/>
            <a:ext cx="7920878" cy="28172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2021					       </a:t>
            </a:r>
            <a:endParaRPr lang="es-CL" sz="1600" b="1" i="1" dirty="0">
              <a:latin typeface="+mn-lt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8500EE31-B3A9-4896-823D-CFFB79E4FD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8346471"/>
              </p:ext>
            </p:extLst>
          </p:nvPr>
        </p:nvGraphicFramePr>
        <p:xfrm>
          <a:off x="539553" y="1793176"/>
          <a:ext cx="7920879" cy="4354126"/>
        </p:xfrm>
        <a:graphic>
          <a:graphicData uri="http://schemas.openxmlformats.org/drawingml/2006/table">
            <a:tbl>
              <a:tblPr/>
              <a:tblGrid>
                <a:gridCol w="260899">
                  <a:extLst>
                    <a:ext uri="{9D8B030D-6E8A-4147-A177-3AD203B41FA5}">
                      <a16:colId xmlns:a16="http://schemas.microsoft.com/office/drawing/2014/main" val="1322803550"/>
                    </a:ext>
                  </a:extLst>
                </a:gridCol>
                <a:gridCol w="260899">
                  <a:extLst>
                    <a:ext uri="{9D8B030D-6E8A-4147-A177-3AD203B41FA5}">
                      <a16:colId xmlns:a16="http://schemas.microsoft.com/office/drawing/2014/main" val="1868608623"/>
                    </a:ext>
                  </a:extLst>
                </a:gridCol>
                <a:gridCol w="260899">
                  <a:extLst>
                    <a:ext uri="{9D8B030D-6E8A-4147-A177-3AD203B41FA5}">
                      <a16:colId xmlns:a16="http://schemas.microsoft.com/office/drawing/2014/main" val="388474848"/>
                    </a:ext>
                  </a:extLst>
                </a:gridCol>
                <a:gridCol w="2942934">
                  <a:extLst>
                    <a:ext uri="{9D8B030D-6E8A-4147-A177-3AD203B41FA5}">
                      <a16:colId xmlns:a16="http://schemas.microsoft.com/office/drawing/2014/main" val="758840027"/>
                    </a:ext>
                  </a:extLst>
                </a:gridCol>
                <a:gridCol w="699208">
                  <a:extLst>
                    <a:ext uri="{9D8B030D-6E8A-4147-A177-3AD203B41FA5}">
                      <a16:colId xmlns:a16="http://schemas.microsoft.com/office/drawing/2014/main" val="1187537935"/>
                    </a:ext>
                  </a:extLst>
                </a:gridCol>
                <a:gridCol w="699208">
                  <a:extLst>
                    <a:ext uri="{9D8B030D-6E8A-4147-A177-3AD203B41FA5}">
                      <a16:colId xmlns:a16="http://schemas.microsoft.com/office/drawing/2014/main" val="3035178882"/>
                    </a:ext>
                  </a:extLst>
                </a:gridCol>
                <a:gridCol w="699208">
                  <a:extLst>
                    <a:ext uri="{9D8B030D-6E8A-4147-A177-3AD203B41FA5}">
                      <a16:colId xmlns:a16="http://schemas.microsoft.com/office/drawing/2014/main" val="3926929979"/>
                    </a:ext>
                  </a:extLst>
                </a:gridCol>
                <a:gridCol w="699208">
                  <a:extLst>
                    <a:ext uri="{9D8B030D-6E8A-4147-A177-3AD203B41FA5}">
                      <a16:colId xmlns:a16="http://schemas.microsoft.com/office/drawing/2014/main" val="216763260"/>
                    </a:ext>
                  </a:extLst>
                </a:gridCol>
                <a:gridCol w="772259">
                  <a:extLst>
                    <a:ext uri="{9D8B030D-6E8A-4147-A177-3AD203B41FA5}">
                      <a16:colId xmlns:a16="http://schemas.microsoft.com/office/drawing/2014/main" val="1577235038"/>
                    </a:ext>
                  </a:extLst>
                </a:gridCol>
                <a:gridCol w="626157">
                  <a:extLst>
                    <a:ext uri="{9D8B030D-6E8A-4147-A177-3AD203B41FA5}">
                      <a16:colId xmlns:a16="http://schemas.microsoft.com/office/drawing/2014/main" val="3129284850"/>
                    </a:ext>
                  </a:extLst>
                </a:gridCol>
              </a:tblGrid>
              <a:tr h="157188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793" marR="7793" marT="77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793" marR="7793" marT="77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2793903"/>
                  </a:ext>
                </a:extLst>
              </a:tr>
              <a:tr h="385111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4875881"/>
                  </a:ext>
                </a:extLst>
              </a:tr>
              <a:tr h="165048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40.126.215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52.472.480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12.346.265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21.070.984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52,5%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40,2%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3977873"/>
                  </a:ext>
                </a:extLst>
              </a:tr>
              <a:tr h="12575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15.136.852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15.136.852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4.941.674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32,6%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32,6%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965785"/>
                  </a:ext>
                </a:extLst>
              </a:tr>
              <a:tr h="12575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2.166.908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2.166.908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778.232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35,9%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35,9%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5869543"/>
                  </a:ext>
                </a:extLst>
              </a:tr>
              <a:tr h="12575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19.565.757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30.971.262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11.405.505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13.773.163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70,4%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44,5%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717100"/>
                  </a:ext>
                </a:extLst>
              </a:tr>
              <a:tr h="12575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Sector Privado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2.495.971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2.925.971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430.000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858.442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34,4%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29,3%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8847270"/>
                  </a:ext>
                </a:extLst>
              </a:tr>
              <a:tr h="12575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Asistencia Social (ORASMI)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2.263.841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2.693.841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430.000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799.063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35,3%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29,7%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4545409"/>
                  </a:ext>
                </a:extLst>
              </a:tr>
              <a:tr h="12575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Becas          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232.130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232.130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59.379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25,6%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25,6%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633167"/>
                  </a:ext>
                </a:extLst>
              </a:tr>
              <a:tr h="12575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17.069.786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28.045.291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10.975.505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12.914.721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75,7%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1005296"/>
                  </a:ext>
                </a:extLst>
              </a:tr>
              <a:tr h="12575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Para Atender Situaciones de Emergencia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11.105.515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11.105.505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11.100.004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111000040,0%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8165708"/>
                  </a:ext>
                </a:extLst>
              </a:tr>
              <a:tr h="12575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Estadio Seguro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659.517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659.517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109.391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16,6%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16,6%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2313530"/>
                  </a:ext>
                </a:extLst>
              </a:tr>
              <a:tr h="12575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Diario Oficial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967.644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967.644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263.347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27,2%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27,2%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3747248"/>
                  </a:ext>
                </a:extLst>
              </a:tr>
              <a:tr h="12575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Migraciones y Extranjería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3.700.450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3.700.450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986.933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26,7%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26,7%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6908931"/>
                  </a:ext>
                </a:extLst>
              </a:tr>
              <a:tr h="12575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de Seguimiento de Causas Judiciales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544.873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544.873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131.102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24,1%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24,1%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3127682"/>
                  </a:ext>
                </a:extLst>
              </a:tr>
              <a:tr h="12575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 Frontera Segura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361.964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361.964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60.629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16,8%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16,8%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2555440"/>
                  </a:ext>
                </a:extLst>
              </a:tr>
              <a:tr h="12575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de Violencia Rural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3.734.956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3.604.956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-130.000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243.167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6,5%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6,7%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4753100"/>
                  </a:ext>
                </a:extLst>
              </a:tr>
              <a:tr h="12575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BID Fortalecimiento Seguridad Publica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6.895.800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6.895.800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8631580"/>
                  </a:ext>
                </a:extLst>
              </a:tr>
              <a:tr h="12575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CiberSeguridad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204.572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204.572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20.148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9,8%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9,8%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6201663"/>
                  </a:ext>
                </a:extLst>
              </a:tr>
              <a:tr h="12575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INTEGROS AL FISCO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269.711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269.711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193.601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71,8%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71,8%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9688126"/>
                  </a:ext>
                </a:extLst>
              </a:tr>
              <a:tr h="12575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Impuestos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269.711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269.711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193.601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71,8%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71,8%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3865070"/>
                  </a:ext>
                </a:extLst>
              </a:tr>
              <a:tr h="12575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15.574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15.574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11.829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4980907"/>
                  </a:ext>
                </a:extLst>
              </a:tr>
              <a:tr h="12575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Informáticos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15.574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15.574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11.829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4813092"/>
                  </a:ext>
                </a:extLst>
              </a:tr>
              <a:tr h="12575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DE CAPITAL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2.629.763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3.570.522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940.759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1.096.083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41,7%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30,7%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2087381"/>
                  </a:ext>
                </a:extLst>
              </a:tr>
              <a:tr h="12575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2.629.763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3.570.522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940.759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1.096.083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41,7%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30,7%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6302410"/>
                  </a:ext>
                </a:extLst>
              </a:tr>
              <a:tr h="12575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Para Atender Situaciones de Emergencia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940.769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940.759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348988"/>
                  </a:ext>
                </a:extLst>
              </a:tr>
              <a:tr h="12575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 Frontera Segura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2.629.753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2.629.753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1.096.083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41,7%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41,7%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6937095"/>
                  </a:ext>
                </a:extLst>
              </a:tr>
              <a:tr h="12575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341.650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341.650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276.402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80,9%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80,9%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457442"/>
                  </a:ext>
                </a:extLst>
              </a:tr>
              <a:tr h="12575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Intereses Deuda Externa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243.513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243.513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84.508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34,7%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34,7%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6099281"/>
                  </a:ext>
                </a:extLst>
              </a:tr>
              <a:tr h="12575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Gastos Financieros Deuda Externa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98.137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98.137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9870079"/>
                  </a:ext>
                </a:extLst>
              </a:tr>
              <a:tr h="12575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191.894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1418328"/>
                  </a:ext>
                </a:extLst>
              </a:tr>
              <a:tr h="12575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SALDO FINAL DE CAJA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30422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97969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22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66725" y="823897"/>
            <a:ext cx="7886701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ABRIL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10, PROGRAMA 02: RED DE CONECTIVIDAD DEL ESTADO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14335" y="1556792"/>
            <a:ext cx="7886701" cy="27259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2021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A962E807-F811-4634-A9D5-7143879111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1480045"/>
              </p:ext>
            </p:extLst>
          </p:nvPr>
        </p:nvGraphicFramePr>
        <p:xfrm>
          <a:off x="466724" y="1909634"/>
          <a:ext cx="7886701" cy="1601657"/>
        </p:xfrm>
        <a:graphic>
          <a:graphicData uri="http://schemas.openxmlformats.org/drawingml/2006/table">
            <a:tbl>
              <a:tblPr/>
              <a:tblGrid>
                <a:gridCol w="264300">
                  <a:extLst>
                    <a:ext uri="{9D8B030D-6E8A-4147-A177-3AD203B41FA5}">
                      <a16:colId xmlns:a16="http://schemas.microsoft.com/office/drawing/2014/main" val="2396858523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632871009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176432171"/>
                    </a:ext>
                  </a:extLst>
                </a:gridCol>
                <a:gridCol w="2981299">
                  <a:extLst>
                    <a:ext uri="{9D8B030D-6E8A-4147-A177-3AD203B41FA5}">
                      <a16:colId xmlns:a16="http://schemas.microsoft.com/office/drawing/2014/main" val="2228376335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22988982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469704323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2287004644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316611046"/>
                    </a:ext>
                  </a:extLst>
                </a:gridCol>
                <a:gridCol w="644891">
                  <a:extLst>
                    <a:ext uri="{9D8B030D-6E8A-4147-A177-3AD203B41FA5}">
                      <a16:colId xmlns:a16="http://schemas.microsoft.com/office/drawing/2014/main" val="3058006421"/>
                    </a:ext>
                  </a:extLst>
                </a:gridCol>
                <a:gridCol w="634319">
                  <a:extLst>
                    <a:ext uri="{9D8B030D-6E8A-4147-A177-3AD203B41FA5}">
                      <a16:colId xmlns:a16="http://schemas.microsoft.com/office/drawing/2014/main" val="3658848928"/>
                    </a:ext>
                  </a:extLst>
                </a:gridCol>
              </a:tblGrid>
              <a:tr h="126864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7458035"/>
                  </a:ext>
                </a:extLst>
              </a:tr>
              <a:tr h="38852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4891369"/>
                  </a:ext>
                </a:extLst>
              </a:tr>
              <a:tr h="166509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5.676.186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5.676.186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2.565.758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519337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1.374.781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1.374.781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403.455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90872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3.739.030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3.739.030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1.241.455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528134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562.375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562.375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9.062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541772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Equipos Informáticos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501.025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501.025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310011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Informáticos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61.350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61.350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9.062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316690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911.786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3591435"/>
                  </a:ext>
                </a:extLst>
              </a:tr>
              <a:tr h="15858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911.786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13126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45928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23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28078" y="746702"/>
            <a:ext cx="7886701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ABRIL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10, PROGRAMA 03: FONDO SOCIAL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44128" y="1506218"/>
            <a:ext cx="7870652" cy="3651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2021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7AC082B3-90E0-478B-A71D-3A186E3F3E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9839179"/>
              </p:ext>
            </p:extLst>
          </p:nvPr>
        </p:nvGraphicFramePr>
        <p:xfrm>
          <a:off x="444128" y="1871343"/>
          <a:ext cx="7886701" cy="1443077"/>
        </p:xfrm>
        <a:graphic>
          <a:graphicData uri="http://schemas.openxmlformats.org/drawingml/2006/table">
            <a:tbl>
              <a:tblPr/>
              <a:tblGrid>
                <a:gridCol w="264300">
                  <a:extLst>
                    <a:ext uri="{9D8B030D-6E8A-4147-A177-3AD203B41FA5}">
                      <a16:colId xmlns:a16="http://schemas.microsoft.com/office/drawing/2014/main" val="4187271099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1666765886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986653493"/>
                    </a:ext>
                  </a:extLst>
                </a:gridCol>
                <a:gridCol w="2981299">
                  <a:extLst>
                    <a:ext uri="{9D8B030D-6E8A-4147-A177-3AD203B41FA5}">
                      <a16:colId xmlns:a16="http://schemas.microsoft.com/office/drawing/2014/main" val="1856132218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4016601217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2357266707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2645731020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2514030005"/>
                    </a:ext>
                  </a:extLst>
                </a:gridCol>
                <a:gridCol w="644891">
                  <a:extLst>
                    <a:ext uri="{9D8B030D-6E8A-4147-A177-3AD203B41FA5}">
                      <a16:colId xmlns:a16="http://schemas.microsoft.com/office/drawing/2014/main" val="4263512169"/>
                    </a:ext>
                  </a:extLst>
                </a:gridCol>
                <a:gridCol w="634319">
                  <a:extLst>
                    <a:ext uri="{9D8B030D-6E8A-4147-A177-3AD203B41FA5}">
                      <a16:colId xmlns:a16="http://schemas.microsoft.com/office/drawing/2014/main" val="4160986024"/>
                    </a:ext>
                  </a:extLst>
                </a:gridCol>
              </a:tblGrid>
              <a:tr h="126864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1745117"/>
                  </a:ext>
                </a:extLst>
              </a:tr>
              <a:tr h="38852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3192164"/>
                  </a:ext>
                </a:extLst>
              </a:tr>
              <a:tr h="166509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4.342.486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4.342.486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835.623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076675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864.384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864.384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9.459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150642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Sector Privado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864.384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864.384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9.459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635191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Fondo Social   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864.384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864.384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9.459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011149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DE CAPITAL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3.478.102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3.478.102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826.164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123464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Sector Privado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3.478.102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3.478.102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826.164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626201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995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Fondo Social   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3.478.102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3.478.102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826.164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13296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31278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24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74102" y="806265"/>
            <a:ext cx="7886701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ABRIL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10, PROGRAMA 04: BOMBEROS DE CHILE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60021" y="1509623"/>
            <a:ext cx="7886701" cy="3329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2021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C1702978-9465-43D2-A9FD-EDEE4F505F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7179492"/>
              </p:ext>
            </p:extLst>
          </p:nvPr>
        </p:nvGraphicFramePr>
        <p:xfrm>
          <a:off x="574101" y="1922723"/>
          <a:ext cx="7886701" cy="2257227"/>
        </p:xfrm>
        <a:graphic>
          <a:graphicData uri="http://schemas.openxmlformats.org/drawingml/2006/table">
            <a:tbl>
              <a:tblPr/>
              <a:tblGrid>
                <a:gridCol w="264300">
                  <a:extLst>
                    <a:ext uri="{9D8B030D-6E8A-4147-A177-3AD203B41FA5}">
                      <a16:colId xmlns:a16="http://schemas.microsoft.com/office/drawing/2014/main" val="3068666031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3315857899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1232390846"/>
                    </a:ext>
                  </a:extLst>
                </a:gridCol>
                <a:gridCol w="2981299">
                  <a:extLst>
                    <a:ext uri="{9D8B030D-6E8A-4147-A177-3AD203B41FA5}">
                      <a16:colId xmlns:a16="http://schemas.microsoft.com/office/drawing/2014/main" val="4130142330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1282076774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733936465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533185556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1725792904"/>
                    </a:ext>
                  </a:extLst>
                </a:gridCol>
                <a:gridCol w="644891">
                  <a:extLst>
                    <a:ext uri="{9D8B030D-6E8A-4147-A177-3AD203B41FA5}">
                      <a16:colId xmlns:a16="http://schemas.microsoft.com/office/drawing/2014/main" val="667385404"/>
                    </a:ext>
                  </a:extLst>
                </a:gridCol>
                <a:gridCol w="634319">
                  <a:extLst>
                    <a:ext uri="{9D8B030D-6E8A-4147-A177-3AD203B41FA5}">
                      <a16:colId xmlns:a16="http://schemas.microsoft.com/office/drawing/2014/main" val="134052856"/>
                    </a:ext>
                  </a:extLst>
                </a:gridCol>
              </a:tblGrid>
              <a:tr h="124513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177073"/>
                  </a:ext>
                </a:extLst>
              </a:tr>
              <a:tr h="381321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0549433"/>
                  </a:ext>
                </a:extLst>
              </a:tr>
              <a:tr h="163424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50.346.267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50.346.267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15.246.346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8131383"/>
                  </a:ext>
                </a:extLst>
              </a:tr>
              <a:tr h="12451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33.297.472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33.297.472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11.074.563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7850569"/>
                  </a:ext>
                </a:extLst>
              </a:tr>
              <a:tr h="12451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Sector Privado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33.297.472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33.297.472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11.074.563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6749117"/>
                  </a:ext>
                </a:extLst>
              </a:tr>
              <a:tr h="12451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de Operación de Cuerpo de Bomberos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24.841.657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24.841.657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7.696.184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869667"/>
                  </a:ext>
                </a:extLst>
              </a:tr>
              <a:tr h="18317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Ayuda Extraordinaria, Reparaciones y Mantenciones de Cuerpos de Bomberos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1.794.899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1.794.899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47.921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5172976"/>
                  </a:ext>
                </a:extLst>
              </a:tr>
              <a:tr h="12451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Funcionamiento de la Junta Nacional y Organismos Dependientes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3.878.479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3.878.479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1.939.240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5183614"/>
                  </a:ext>
                </a:extLst>
              </a:tr>
              <a:tr h="12451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Capacitación de Bomberos de Chile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2.782.437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2.782.437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1.391.218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3157362"/>
                  </a:ext>
                </a:extLst>
              </a:tr>
              <a:tr h="12451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DE CAPITAL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17.048.795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17.048.795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4.171.783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3791052"/>
                  </a:ext>
                </a:extLst>
              </a:tr>
              <a:tr h="12451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Sector Privado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17.048.795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17.048.795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4.171.783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7983129"/>
                  </a:ext>
                </a:extLst>
              </a:tr>
              <a:tr h="12451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Inversiones de Cuerpos de Bomberos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2.582.406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2.582.406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1.598.975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6681482"/>
                  </a:ext>
                </a:extLst>
              </a:tr>
              <a:tr h="15966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Importaciones y Compromisos en Moneda Extranjera para Cuerpos de Bomberos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9.320.773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9.320.773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1785883"/>
                  </a:ext>
                </a:extLst>
              </a:tr>
              <a:tr h="2490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Adquisiciones y Compromisos en Moneda Nacional para Cuerpos de Bomberos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5.145.616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5.145.616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2.572.808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57789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75571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25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39553" y="806346"/>
            <a:ext cx="7886700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ABRIL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31, PROGRAMA 01: CARABINEROS DE CHILE</a:t>
            </a:r>
          </a:p>
        </p:txBody>
      </p:sp>
      <p:sp>
        <p:nvSpPr>
          <p:cNvPr id="7" name="1 Título">
            <a:extLst>
              <a:ext uri="{FF2B5EF4-FFF2-40B4-BE49-F238E27FC236}">
                <a16:creationId xmlns:a16="http://schemas.microsoft.com/office/drawing/2014/main" id="{45AAEE31-7C89-411D-A519-355A78D3E71D}"/>
              </a:ext>
            </a:extLst>
          </p:cNvPr>
          <p:cNvSpPr txBox="1">
            <a:spLocks/>
          </p:cNvSpPr>
          <p:nvPr/>
        </p:nvSpPr>
        <p:spPr>
          <a:xfrm>
            <a:off x="522464" y="1477700"/>
            <a:ext cx="7920878" cy="28172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2021					             </a:t>
            </a:r>
            <a:endParaRPr lang="es-CL" sz="1600" b="1" i="1" dirty="0">
              <a:latin typeface="+mn-lt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A43FBB44-6D01-4220-9A72-F519004755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0921478"/>
              </p:ext>
            </p:extLst>
          </p:nvPr>
        </p:nvGraphicFramePr>
        <p:xfrm>
          <a:off x="539552" y="1817569"/>
          <a:ext cx="7886701" cy="4234085"/>
        </p:xfrm>
        <a:graphic>
          <a:graphicData uri="http://schemas.openxmlformats.org/drawingml/2006/table">
            <a:tbl>
              <a:tblPr/>
              <a:tblGrid>
                <a:gridCol w="264300">
                  <a:extLst>
                    <a:ext uri="{9D8B030D-6E8A-4147-A177-3AD203B41FA5}">
                      <a16:colId xmlns:a16="http://schemas.microsoft.com/office/drawing/2014/main" val="4178535736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1159431991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3749053609"/>
                    </a:ext>
                  </a:extLst>
                </a:gridCol>
                <a:gridCol w="2981299">
                  <a:extLst>
                    <a:ext uri="{9D8B030D-6E8A-4147-A177-3AD203B41FA5}">
                      <a16:colId xmlns:a16="http://schemas.microsoft.com/office/drawing/2014/main" val="3572972936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818012913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643632640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43350080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1170684066"/>
                    </a:ext>
                  </a:extLst>
                </a:gridCol>
                <a:gridCol w="644891">
                  <a:extLst>
                    <a:ext uri="{9D8B030D-6E8A-4147-A177-3AD203B41FA5}">
                      <a16:colId xmlns:a16="http://schemas.microsoft.com/office/drawing/2014/main" val="2593296447"/>
                    </a:ext>
                  </a:extLst>
                </a:gridCol>
                <a:gridCol w="634319">
                  <a:extLst>
                    <a:ext uri="{9D8B030D-6E8A-4147-A177-3AD203B41FA5}">
                      <a16:colId xmlns:a16="http://schemas.microsoft.com/office/drawing/2014/main" val="3852278924"/>
                    </a:ext>
                  </a:extLst>
                </a:gridCol>
              </a:tblGrid>
              <a:tr h="126864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481349"/>
                  </a:ext>
                </a:extLst>
              </a:tr>
              <a:tr h="38852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7189993"/>
                  </a:ext>
                </a:extLst>
              </a:tr>
              <a:tr h="166509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1.221.214.788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1.196.315.431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-24.899.357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374.707.740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270214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953.037.666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953.037.666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316.780.977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786444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178.509.598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178.509.598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37.744.183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093530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DE SEGURIDAD SOCIAL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8.203.013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8.203.013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2.172.339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287245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Previsionales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8.201.990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8.201.990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2.172.235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996074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de Asistencia Social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1.023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1.023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230630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1.016.593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1.016.593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64.271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808058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Sector Privado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135.384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135.384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1.741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006542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Premios y Otros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135.384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135.384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1.741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761821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881.209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881.209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62.530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85814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Museo Histórico y Centro Cultural de Carabineros de Chile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135.440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135.440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38.795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067621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 Modelo de Integración Carabineros-Comunidad MICC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745.759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745.759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23.735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822975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Fondo Rotativo de Abastecimiento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729806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INTEGROS AL FISCO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5.347.378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5.347.378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2.932.420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859187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Impuestos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5.347.378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5.347.378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2.932.420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411241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GASTOS CORRIENTES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128.416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128.416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17.394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332949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Devoluciones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128.416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128.416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17.394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145017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13.810.131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13.810.131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42602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Vehículos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11.365.289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11.365.289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880836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Informáticos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1.000.410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1.000.410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773889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Activos no Financieros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1.444.432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1.444.432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805980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FINANCIEROS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24.899.357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-24.899.357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531309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Fondo de Emergencia Transitorio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24.899.357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-24.899.357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526988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INICIATIVAS DE INVERSIÓN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35.491.930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35.491.930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8.469.507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508128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Proyectos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35.491.930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35.491.930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8.469.507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1988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PRÉSTAMOS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770.696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770.696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566.092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077566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Por Anticipos por Cambio de Residencia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770.696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770.696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566.092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818404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5.960.557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59605570,0%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59605570,0%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01757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5.960.557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59605570,0%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59605570,0%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61427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37284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26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99294" y="798035"/>
            <a:ext cx="7886701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ABRIL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32, PROGRAMA 01: HOSPITAL DE CARABINEROS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99294" y="1520611"/>
            <a:ext cx="8187506" cy="36512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2021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535E84C7-BABD-4A3A-8596-A13C002747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5265557"/>
              </p:ext>
            </p:extLst>
          </p:nvPr>
        </p:nvGraphicFramePr>
        <p:xfrm>
          <a:off x="499294" y="1889687"/>
          <a:ext cx="7886701" cy="1443077"/>
        </p:xfrm>
        <a:graphic>
          <a:graphicData uri="http://schemas.openxmlformats.org/drawingml/2006/table">
            <a:tbl>
              <a:tblPr/>
              <a:tblGrid>
                <a:gridCol w="264300">
                  <a:extLst>
                    <a:ext uri="{9D8B030D-6E8A-4147-A177-3AD203B41FA5}">
                      <a16:colId xmlns:a16="http://schemas.microsoft.com/office/drawing/2014/main" val="3120962956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1149495134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3242593286"/>
                    </a:ext>
                  </a:extLst>
                </a:gridCol>
                <a:gridCol w="2981299">
                  <a:extLst>
                    <a:ext uri="{9D8B030D-6E8A-4147-A177-3AD203B41FA5}">
                      <a16:colId xmlns:a16="http://schemas.microsoft.com/office/drawing/2014/main" val="1456368344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552074523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134124723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1573152251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534453617"/>
                    </a:ext>
                  </a:extLst>
                </a:gridCol>
                <a:gridCol w="644891">
                  <a:extLst>
                    <a:ext uri="{9D8B030D-6E8A-4147-A177-3AD203B41FA5}">
                      <a16:colId xmlns:a16="http://schemas.microsoft.com/office/drawing/2014/main" val="4066825416"/>
                    </a:ext>
                  </a:extLst>
                </a:gridCol>
                <a:gridCol w="634319">
                  <a:extLst>
                    <a:ext uri="{9D8B030D-6E8A-4147-A177-3AD203B41FA5}">
                      <a16:colId xmlns:a16="http://schemas.microsoft.com/office/drawing/2014/main" val="3201355724"/>
                    </a:ext>
                  </a:extLst>
                </a:gridCol>
              </a:tblGrid>
              <a:tr h="126864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8263199"/>
                  </a:ext>
                </a:extLst>
              </a:tr>
              <a:tr h="38852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7985693"/>
                  </a:ext>
                </a:extLst>
              </a:tr>
              <a:tr h="166509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30.690.271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30.690.271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10.587.836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827377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23.397.730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23.397.730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7.143.775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681765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7.128.096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7.128.096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2.857.049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738081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DE SEGURIDAD SOCIAL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164.435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164.435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57.244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396825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Previsionales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164.435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164.435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57.244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429678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529.768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5297680,0%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5297680,0%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849580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529.768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5297680,0%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5297680,0%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708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23853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27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03634" y="720340"/>
            <a:ext cx="7888958" cy="92964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ABRIL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33, PROGRAMA 01: POLICÍA DE INVESTIGACIONES DE CHILE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01376" y="1730291"/>
            <a:ext cx="7886701" cy="3222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2021</a:t>
            </a:r>
            <a:endParaRPr lang="es-CL" sz="1600" b="1" i="1" dirty="0">
              <a:latin typeface="+mn-lt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5F24ABC7-2F0A-40C0-8687-C116B34F23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1751219"/>
              </p:ext>
            </p:extLst>
          </p:nvPr>
        </p:nvGraphicFramePr>
        <p:xfrm>
          <a:off x="501375" y="2132855"/>
          <a:ext cx="7886701" cy="2965445"/>
        </p:xfrm>
        <a:graphic>
          <a:graphicData uri="http://schemas.openxmlformats.org/drawingml/2006/table">
            <a:tbl>
              <a:tblPr/>
              <a:tblGrid>
                <a:gridCol w="264300">
                  <a:extLst>
                    <a:ext uri="{9D8B030D-6E8A-4147-A177-3AD203B41FA5}">
                      <a16:colId xmlns:a16="http://schemas.microsoft.com/office/drawing/2014/main" val="2440892182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1221995961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889758999"/>
                    </a:ext>
                  </a:extLst>
                </a:gridCol>
                <a:gridCol w="2981299">
                  <a:extLst>
                    <a:ext uri="{9D8B030D-6E8A-4147-A177-3AD203B41FA5}">
                      <a16:colId xmlns:a16="http://schemas.microsoft.com/office/drawing/2014/main" val="890702798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2159470963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4254163194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946869555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1841436220"/>
                    </a:ext>
                  </a:extLst>
                </a:gridCol>
                <a:gridCol w="644891">
                  <a:extLst>
                    <a:ext uri="{9D8B030D-6E8A-4147-A177-3AD203B41FA5}">
                      <a16:colId xmlns:a16="http://schemas.microsoft.com/office/drawing/2014/main" val="3596470616"/>
                    </a:ext>
                  </a:extLst>
                </a:gridCol>
                <a:gridCol w="634319">
                  <a:extLst>
                    <a:ext uri="{9D8B030D-6E8A-4147-A177-3AD203B41FA5}">
                      <a16:colId xmlns:a16="http://schemas.microsoft.com/office/drawing/2014/main" val="2696163668"/>
                    </a:ext>
                  </a:extLst>
                </a:gridCol>
              </a:tblGrid>
              <a:tr h="126864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0516358"/>
                  </a:ext>
                </a:extLst>
              </a:tr>
              <a:tr h="38852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4849170"/>
                  </a:ext>
                </a:extLst>
              </a:tr>
              <a:tr h="166509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369.591.607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363.746.424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-5.845.183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136.536.551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044595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300.159.283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300.159.283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105.600.636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99136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35.954.264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35.954.264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13.591.526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004240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DE SEGURIDAD SOCIAL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364.473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364.473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59.573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747735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Previsionales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364.473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364.473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59.573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551974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1.022.500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1.022.500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33.687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977048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1.022.500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1.022.500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33.687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136606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 Microtráfico Cero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1.022.500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1.022.500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33.687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436405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5.666.695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5.666.695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458.286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390335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Vehículos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2.319.030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2.319.030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561149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Máquinas y Equipos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1.474.445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1.474.445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16.028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479948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Equipos Informáticos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736.200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736.200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424.294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069087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Informáticos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1.137.020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1.137.020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17.964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43495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FINANCIEROS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5.845.183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-5.845.183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53135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Fondo de Emergencia Transitorio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5.845.183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-5.845.183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696109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INICIATIVAS DE INVERSIÓN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20.579.199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20.579.199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6.647.558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91461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Proyectos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20.579.199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20.579.199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6.647.558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6938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10.145.285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101452850,0%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101452850,0%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479696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10.145.285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101452850,0%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101452850,0%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91711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91216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28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25447" y="920335"/>
            <a:ext cx="7579017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ABRIL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CAPÍTULOS 61 AL 75, PROGRAMA 01, 02 Y 03: GOBIERNOS REGIONALES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12757" y="1641499"/>
            <a:ext cx="757463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2021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1EA5C661-BDD7-4A44-8331-D42DDC3798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3094955"/>
              </p:ext>
            </p:extLst>
          </p:nvPr>
        </p:nvGraphicFramePr>
        <p:xfrm>
          <a:off x="512757" y="1997051"/>
          <a:ext cx="7543798" cy="3219450"/>
        </p:xfrm>
        <a:graphic>
          <a:graphicData uri="http://schemas.openxmlformats.org/drawingml/2006/table">
            <a:tbl>
              <a:tblPr/>
              <a:tblGrid>
                <a:gridCol w="794708">
                  <a:extLst>
                    <a:ext uri="{9D8B030D-6E8A-4147-A177-3AD203B41FA5}">
                      <a16:colId xmlns:a16="http://schemas.microsoft.com/office/drawing/2014/main" val="2015025437"/>
                    </a:ext>
                  </a:extLst>
                </a:gridCol>
                <a:gridCol w="2123176">
                  <a:extLst>
                    <a:ext uri="{9D8B030D-6E8A-4147-A177-3AD203B41FA5}">
                      <a16:colId xmlns:a16="http://schemas.microsoft.com/office/drawing/2014/main" val="3729439205"/>
                    </a:ext>
                  </a:extLst>
                </a:gridCol>
                <a:gridCol w="794708">
                  <a:extLst>
                    <a:ext uri="{9D8B030D-6E8A-4147-A177-3AD203B41FA5}">
                      <a16:colId xmlns:a16="http://schemas.microsoft.com/office/drawing/2014/main" val="4131357930"/>
                    </a:ext>
                  </a:extLst>
                </a:gridCol>
                <a:gridCol w="794708">
                  <a:extLst>
                    <a:ext uri="{9D8B030D-6E8A-4147-A177-3AD203B41FA5}">
                      <a16:colId xmlns:a16="http://schemas.microsoft.com/office/drawing/2014/main" val="1048055718"/>
                    </a:ext>
                  </a:extLst>
                </a:gridCol>
                <a:gridCol w="794708">
                  <a:extLst>
                    <a:ext uri="{9D8B030D-6E8A-4147-A177-3AD203B41FA5}">
                      <a16:colId xmlns:a16="http://schemas.microsoft.com/office/drawing/2014/main" val="874443548"/>
                    </a:ext>
                  </a:extLst>
                </a:gridCol>
                <a:gridCol w="794708">
                  <a:extLst>
                    <a:ext uri="{9D8B030D-6E8A-4147-A177-3AD203B41FA5}">
                      <a16:colId xmlns:a16="http://schemas.microsoft.com/office/drawing/2014/main" val="2011978722"/>
                    </a:ext>
                  </a:extLst>
                </a:gridCol>
                <a:gridCol w="723541">
                  <a:extLst>
                    <a:ext uri="{9D8B030D-6E8A-4147-A177-3AD203B41FA5}">
                      <a16:colId xmlns:a16="http://schemas.microsoft.com/office/drawing/2014/main" val="2644429507"/>
                    </a:ext>
                  </a:extLst>
                </a:gridCol>
                <a:gridCol w="723541">
                  <a:extLst>
                    <a:ext uri="{9D8B030D-6E8A-4147-A177-3AD203B41FA5}">
                      <a16:colId xmlns:a16="http://schemas.microsoft.com/office/drawing/2014/main" val="773691171"/>
                    </a:ext>
                  </a:extLst>
                </a:gridCol>
              </a:tblGrid>
              <a:tr h="152400"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Subtítulo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2173451"/>
                  </a:ext>
                </a:extLst>
              </a:tr>
              <a:tr h="466725">
                <a:tc gridSpan="2"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0516570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1.278.446.244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1.342.966.995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64.520.751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337.924.747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26,4%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3927059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Arica y Parinacota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40.371.816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45.030.519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4.658.703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11.088.047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27,5%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7648682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Tarapacá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51.208.757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57.783.605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6.574.848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13.617.161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26,6%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246356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Antofagasta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88.203.642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89.398.248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1.194.606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18.710.310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21,2%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386094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Atacama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73.345.576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80.977.572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7.631.996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21.339.941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29,1%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26,4%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0211583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Coquimbo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73.811.876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69.778.362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-4.033.514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22.572.647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30,6%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32,3%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6503561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Valparaíso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87.460.581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90.326.251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2.865.670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22.638.339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7445161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Metropolitana de Santiago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136.632.805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138.385.832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1.753.027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48.932.520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35,8%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35,4%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7619596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O'Higgins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76.522.153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78.378.391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1.856.238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21.951.730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28,7%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6366072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Maule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89.481.987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95.661.631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6.179.644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24.714.454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27,6%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2565088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Ñuble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55.161.435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53.636.014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-1.525.421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7.683.877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7155979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Biobío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91.574.111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94.925.703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3.351.592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15.279.158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16,7%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16,1%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8901229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Araucanía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138.691.896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136.633.688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-2.058.208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25.355.397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732034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Los Rios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57.019.398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60.217.131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3.197.733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14.904.156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26,1%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6861722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Los Lagos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88.025.852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97.500.507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9.474.655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26.262.110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29,8%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26,9%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1445404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Aysén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63.983.171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70.155.909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6.172.738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20.217.384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31,6%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957849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Magallanes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66.951.188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84.177.632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17.226.444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22.657.516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33,8%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26,9%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92912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82312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29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611560" y="810920"/>
            <a:ext cx="7200801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% EJECUCIÓN MENSUAL ACUMULADA DE GASTOS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CAPÍTULOS 61 AL 75, PROGRAMA 01, 02 Y 03: GOBIERNOS REGIONALES</a:t>
            </a:r>
          </a:p>
        </p:txBody>
      </p:sp>
      <p:graphicFrame>
        <p:nvGraphicFramePr>
          <p:cNvPr id="7" name="2 Gráfico">
            <a:extLst>
              <a:ext uri="{FF2B5EF4-FFF2-40B4-BE49-F238E27FC236}">
                <a16:creationId xmlns:a16="http://schemas.microsoft.com/office/drawing/2014/main" id="{27BA1CC5-AEA6-4CF3-896B-C3C518A6D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42801411"/>
              </p:ext>
            </p:extLst>
          </p:nvPr>
        </p:nvGraphicFramePr>
        <p:xfrm>
          <a:off x="607924" y="2348880"/>
          <a:ext cx="7200801" cy="3528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318013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30362" y="817540"/>
            <a:ext cx="8013576" cy="652648"/>
          </a:xfr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COMPORTAMIENTO DE LA EJECUCIÓN MENSUAL DE GASTOS A ABRIL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 MINISTERIO DEL INTERIOR Y SEGURIDAD PÚBLICA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10338" y="6309320"/>
            <a:ext cx="2133600" cy="365125"/>
          </a:xfrm>
        </p:spPr>
        <p:txBody>
          <a:bodyPr/>
          <a:lstStyle/>
          <a:p>
            <a:fld id="{66452F03-F775-4AB4-A3E9-A5A78C748C69}" type="slidenum">
              <a:rPr lang="es-CL" smtClean="0"/>
              <a:t>3</a:t>
            </a:fld>
            <a:endParaRPr lang="es-CL"/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4FF44A13-D57F-4580-8606-3996C82EC04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52969686"/>
              </p:ext>
            </p:extLst>
          </p:nvPr>
        </p:nvGraphicFramePr>
        <p:xfrm>
          <a:off x="630362" y="2057198"/>
          <a:ext cx="7963366" cy="37480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951927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30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611232" y="916622"/>
            <a:ext cx="7632848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% EJECUCIÓN ACUMULADA DE GASTOS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CAPÍTULOS 61 AL 75, PROGRAMA 01, 02 Y 03: GOBIERNOS REGIONALES</a:t>
            </a:r>
          </a:p>
        </p:txBody>
      </p:sp>
      <p:graphicFrame>
        <p:nvGraphicFramePr>
          <p:cNvPr id="7" name="1 Gráfico">
            <a:extLst>
              <a:ext uri="{FF2B5EF4-FFF2-40B4-BE49-F238E27FC236}">
                <a16:creationId xmlns:a16="http://schemas.microsoft.com/office/drawing/2014/main" id="{71F61CC1-F897-47A8-9365-700BEC33251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62011906"/>
              </p:ext>
            </p:extLst>
          </p:nvPr>
        </p:nvGraphicFramePr>
        <p:xfrm>
          <a:off x="611232" y="2420888"/>
          <a:ext cx="7632848" cy="331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434693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31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17585" y="836712"/>
            <a:ext cx="8107551" cy="92964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ABRIL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CAPÍTULOS 61 AL 75, PROGRAMA 01: GASTOS DE FUNCIONAMIENTO GOBIERNOS REGIONALES</a:t>
            </a:r>
          </a:p>
        </p:txBody>
      </p:sp>
      <p:graphicFrame>
        <p:nvGraphicFramePr>
          <p:cNvPr id="7" name="2 Gráfico">
            <a:extLst>
              <a:ext uri="{FF2B5EF4-FFF2-40B4-BE49-F238E27FC236}">
                <a16:creationId xmlns:a16="http://schemas.microsoft.com/office/drawing/2014/main" id="{22449F74-9072-4AA8-92AE-595D946DDAD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0858175"/>
              </p:ext>
            </p:extLst>
          </p:nvPr>
        </p:nvGraphicFramePr>
        <p:xfrm>
          <a:off x="4622422" y="2166346"/>
          <a:ext cx="3976208" cy="26752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1 Gráfico">
            <a:extLst>
              <a:ext uri="{FF2B5EF4-FFF2-40B4-BE49-F238E27FC236}">
                <a16:creationId xmlns:a16="http://schemas.microsoft.com/office/drawing/2014/main" id="{D7EFA333-2F48-40B4-A3CA-51D3B63125E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015982"/>
              </p:ext>
            </p:extLst>
          </p:nvPr>
        </p:nvGraphicFramePr>
        <p:xfrm>
          <a:off x="517585" y="2166345"/>
          <a:ext cx="4003994" cy="26752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794085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32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76001" y="959239"/>
            <a:ext cx="8182075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ABRIL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CAPÍTULOS 61 AL 75, PROGRAMA 02 Y 03: INVERSIÓN REGIONAL</a:t>
            </a:r>
          </a:p>
        </p:txBody>
      </p:sp>
      <p:graphicFrame>
        <p:nvGraphicFramePr>
          <p:cNvPr id="9" name="2 Gráfico">
            <a:extLst>
              <a:ext uri="{FF2B5EF4-FFF2-40B4-BE49-F238E27FC236}">
                <a16:creationId xmlns:a16="http://schemas.microsoft.com/office/drawing/2014/main" id="{87B083C4-584E-4ADD-A603-A05DE3214B5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31671238"/>
              </p:ext>
            </p:extLst>
          </p:nvPr>
        </p:nvGraphicFramePr>
        <p:xfrm>
          <a:off x="4630860" y="2137757"/>
          <a:ext cx="4017296" cy="26835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1 Gráfico">
            <a:extLst>
              <a:ext uri="{FF2B5EF4-FFF2-40B4-BE49-F238E27FC236}">
                <a16:creationId xmlns:a16="http://schemas.microsoft.com/office/drawing/2014/main" id="{7B6C79D9-3180-47BB-BC8C-72C1ACC7261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76523455"/>
              </p:ext>
            </p:extLst>
          </p:nvPr>
        </p:nvGraphicFramePr>
        <p:xfrm>
          <a:off x="486024" y="2137756"/>
          <a:ext cx="4061434" cy="26835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2288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1560" y="836712"/>
            <a:ext cx="7704856" cy="652648"/>
          </a:xfr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COMPORTAMIENTO DE LA EJECUCIÓN ACUMULADA DE GASTOS A ABRIL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MINISTERIO DEL INTERIOR Y SEGURIDAD PÚBLICA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10338" y="6309320"/>
            <a:ext cx="2133600" cy="365125"/>
          </a:xfrm>
        </p:spPr>
        <p:txBody>
          <a:bodyPr/>
          <a:lstStyle/>
          <a:p>
            <a:fld id="{66452F03-F775-4AB4-A3E9-A5A78C748C69}" type="slidenum">
              <a:rPr lang="es-CL" smtClean="0"/>
              <a:t>4</a:t>
            </a:fld>
            <a:endParaRPr lang="es-CL"/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121830C7-7DBA-4D54-B39D-355C835FAA4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83362791"/>
              </p:ext>
            </p:extLst>
          </p:nvPr>
        </p:nvGraphicFramePr>
        <p:xfrm>
          <a:off x="611560" y="2149121"/>
          <a:ext cx="7688244" cy="3500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351758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4469" y="866703"/>
            <a:ext cx="7860246" cy="652648"/>
          </a:xfr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ABRIL DE 2021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MINISTERIO DEL INTERIOR Y SEGURIDAD PÚBLICA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10338" y="6309320"/>
            <a:ext cx="2133600" cy="365125"/>
          </a:xfrm>
        </p:spPr>
        <p:txBody>
          <a:bodyPr/>
          <a:lstStyle/>
          <a:p>
            <a:fld id="{66452F03-F775-4AB4-A3E9-A5A78C748C69}" type="slidenum">
              <a:rPr lang="es-CL" smtClean="0"/>
              <a:t>5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28178" y="1563585"/>
            <a:ext cx="7886699" cy="3021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2021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40FEB81A-6AB8-44EC-9DA3-8F71520F22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3883503"/>
              </p:ext>
            </p:extLst>
          </p:nvPr>
        </p:nvGraphicFramePr>
        <p:xfrm>
          <a:off x="508016" y="1977824"/>
          <a:ext cx="7886699" cy="2902351"/>
        </p:xfrm>
        <a:graphic>
          <a:graphicData uri="http://schemas.openxmlformats.org/drawingml/2006/table">
            <a:tbl>
              <a:tblPr/>
              <a:tblGrid>
                <a:gridCol w="715032">
                  <a:extLst>
                    <a:ext uri="{9D8B030D-6E8A-4147-A177-3AD203B41FA5}">
                      <a16:colId xmlns:a16="http://schemas.microsoft.com/office/drawing/2014/main" val="4044299572"/>
                    </a:ext>
                  </a:extLst>
                </a:gridCol>
                <a:gridCol w="3009539">
                  <a:extLst>
                    <a:ext uri="{9D8B030D-6E8A-4147-A177-3AD203B41FA5}">
                      <a16:colId xmlns:a16="http://schemas.microsoft.com/office/drawing/2014/main" val="3681544533"/>
                    </a:ext>
                  </a:extLst>
                </a:gridCol>
                <a:gridCol w="715032">
                  <a:extLst>
                    <a:ext uri="{9D8B030D-6E8A-4147-A177-3AD203B41FA5}">
                      <a16:colId xmlns:a16="http://schemas.microsoft.com/office/drawing/2014/main" val="4104325113"/>
                    </a:ext>
                  </a:extLst>
                </a:gridCol>
                <a:gridCol w="715032">
                  <a:extLst>
                    <a:ext uri="{9D8B030D-6E8A-4147-A177-3AD203B41FA5}">
                      <a16:colId xmlns:a16="http://schemas.microsoft.com/office/drawing/2014/main" val="1431856485"/>
                    </a:ext>
                  </a:extLst>
                </a:gridCol>
                <a:gridCol w="715032">
                  <a:extLst>
                    <a:ext uri="{9D8B030D-6E8A-4147-A177-3AD203B41FA5}">
                      <a16:colId xmlns:a16="http://schemas.microsoft.com/office/drawing/2014/main" val="2316386806"/>
                    </a:ext>
                  </a:extLst>
                </a:gridCol>
                <a:gridCol w="715032">
                  <a:extLst>
                    <a:ext uri="{9D8B030D-6E8A-4147-A177-3AD203B41FA5}">
                      <a16:colId xmlns:a16="http://schemas.microsoft.com/office/drawing/2014/main" val="4282278919"/>
                    </a:ext>
                  </a:extLst>
                </a:gridCol>
                <a:gridCol w="651000">
                  <a:extLst>
                    <a:ext uri="{9D8B030D-6E8A-4147-A177-3AD203B41FA5}">
                      <a16:colId xmlns:a16="http://schemas.microsoft.com/office/drawing/2014/main" val="1571636850"/>
                    </a:ext>
                  </a:extLst>
                </a:gridCol>
                <a:gridCol w="651000">
                  <a:extLst>
                    <a:ext uri="{9D8B030D-6E8A-4147-A177-3AD203B41FA5}">
                      <a16:colId xmlns:a16="http://schemas.microsoft.com/office/drawing/2014/main" val="2082876579"/>
                    </a:ext>
                  </a:extLst>
                </a:gridCol>
              </a:tblGrid>
              <a:tr h="169728"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Subtítulo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8486" marR="8486" marT="84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8486" marR="8486" marT="84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7153593"/>
                  </a:ext>
                </a:extLst>
              </a:tr>
              <a:tr h="415834">
                <a:tc gridSpan="2"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8486" marR="8486" marT="84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8486" marR="8486" marT="8486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8486" marR="8486" marT="84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8486" marR="8486" marT="8486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1660671"/>
                  </a:ext>
                </a:extLst>
              </a:tr>
              <a:tr h="17821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3.747.325.567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3.746.425.669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-899.898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1.086.977.035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29,0%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29,0%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3501851"/>
                  </a:ext>
                </a:extLst>
              </a:tr>
              <a:tr h="169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1.439.199.493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1.439.708.235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508.742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482.886.109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33,6%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33,5%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3007299"/>
                  </a:ext>
                </a:extLst>
              </a:tr>
              <a:tr h="169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263.335.813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266.703.494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3.367.681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64.308.226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24,4%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24,1%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7859741"/>
                  </a:ext>
                </a:extLst>
              </a:tr>
              <a:tr h="169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DE SEGURIDAD SOCIAL     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8.731.921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8.910.306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178.385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2.445.083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28,0%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27,4%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4227881"/>
                  </a:ext>
                </a:extLst>
              </a:tr>
              <a:tr h="169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326.641.252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355.296.735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28.655.483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148.052.824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45,3%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41,7%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1796073"/>
                  </a:ext>
                </a:extLst>
              </a:tr>
              <a:tr h="169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INTEGROS AL FISCO                    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5.617.089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10.243.881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4.626.792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3.126.021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55,7%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30,5%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4799322"/>
                  </a:ext>
                </a:extLst>
              </a:tr>
              <a:tr h="169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GASTOS CORRIENTES              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136.821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391.368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254.547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18.112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13,2%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4,6%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4233551"/>
                  </a:ext>
                </a:extLst>
              </a:tr>
              <a:tr h="169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22.356.401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87.551.886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65.195.485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13.555.087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60,6%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15,5%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388525"/>
                  </a:ext>
                </a:extLst>
              </a:tr>
              <a:tr h="169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FINANCIEROS   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138.107.040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-138.107.040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0143444"/>
                  </a:ext>
                </a:extLst>
              </a:tr>
              <a:tr h="169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INICIATIVAS DE INVERSIÓN             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873.572.616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777.768.027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-95.804.589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180.713.576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20,7%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23,2%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9550137"/>
                  </a:ext>
                </a:extLst>
              </a:tr>
              <a:tr h="169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PRÉSTAMOS                            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11.728.479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14.338.597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2.610.118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2.485.275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21,2%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17,3%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2470216"/>
                  </a:ext>
                </a:extLst>
              </a:tr>
              <a:tr h="169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DE CAPITAL            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637.496.452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722.755.224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85.258.772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102.074.901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16,0%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14,1%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4679545"/>
                  </a:ext>
                </a:extLst>
              </a:tr>
              <a:tr h="13578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20.402.190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62.757.915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42.355.725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87.311.821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428,0%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139,1%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4781209"/>
                  </a:ext>
                </a:extLst>
              </a:tr>
              <a:tr h="13578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SALDO FINAL DE CAJA                  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24793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48126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9557" y="801086"/>
            <a:ext cx="7886697" cy="652648"/>
          </a:xfr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ABRIL DE 2021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 RESUMEN POR CAPÍTULOS</a:t>
            </a:r>
            <a:endParaRPr lang="es-CL" sz="1800" b="1" dirty="0">
              <a:solidFill>
                <a:schemeClr val="tx1"/>
              </a:solidFill>
              <a:latin typeface="+mn-lt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6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09557" y="1566168"/>
            <a:ext cx="7987175" cy="3651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2021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7729C8DD-9FCD-4479-8932-0810DB2970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1564739"/>
              </p:ext>
            </p:extLst>
          </p:nvPr>
        </p:nvGraphicFramePr>
        <p:xfrm>
          <a:off x="478136" y="1931293"/>
          <a:ext cx="7886698" cy="3884259"/>
        </p:xfrm>
        <a:graphic>
          <a:graphicData uri="http://schemas.openxmlformats.org/drawingml/2006/table">
            <a:tbl>
              <a:tblPr/>
              <a:tblGrid>
                <a:gridCol w="346668">
                  <a:extLst>
                    <a:ext uri="{9D8B030D-6E8A-4147-A177-3AD203B41FA5}">
                      <a16:colId xmlns:a16="http://schemas.microsoft.com/office/drawing/2014/main" val="3823074382"/>
                    </a:ext>
                  </a:extLst>
                </a:gridCol>
                <a:gridCol w="270834">
                  <a:extLst>
                    <a:ext uri="{9D8B030D-6E8A-4147-A177-3AD203B41FA5}">
                      <a16:colId xmlns:a16="http://schemas.microsoft.com/office/drawing/2014/main" val="3372955958"/>
                    </a:ext>
                  </a:extLst>
                </a:gridCol>
                <a:gridCol w="3055013">
                  <a:extLst>
                    <a:ext uri="{9D8B030D-6E8A-4147-A177-3AD203B41FA5}">
                      <a16:colId xmlns:a16="http://schemas.microsoft.com/office/drawing/2014/main" val="1032694559"/>
                    </a:ext>
                  </a:extLst>
                </a:gridCol>
                <a:gridCol w="725836">
                  <a:extLst>
                    <a:ext uri="{9D8B030D-6E8A-4147-A177-3AD203B41FA5}">
                      <a16:colId xmlns:a16="http://schemas.microsoft.com/office/drawing/2014/main" val="816268137"/>
                    </a:ext>
                  </a:extLst>
                </a:gridCol>
                <a:gridCol w="725836">
                  <a:extLst>
                    <a:ext uri="{9D8B030D-6E8A-4147-A177-3AD203B41FA5}">
                      <a16:colId xmlns:a16="http://schemas.microsoft.com/office/drawing/2014/main" val="3342248226"/>
                    </a:ext>
                  </a:extLst>
                </a:gridCol>
                <a:gridCol w="725836">
                  <a:extLst>
                    <a:ext uri="{9D8B030D-6E8A-4147-A177-3AD203B41FA5}">
                      <a16:colId xmlns:a16="http://schemas.microsoft.com/office/drawing/2014/main" val="4194842635"/>
                    </a:ext>
                  </a:extLst>
                </a:gridCol>
                <a:gridCol w="725836">
                  <a:extLst>
                    <a:ext uri="{9D8B030D-6E8A-4147-A177-3AD203B41FA5}">
                      <a16:colId xmlns:a16="http://schemas.microsoft.com/office/drawing/2014/main" val="2919806221"/>
                    </a:ext>
                  </a:extLst>
                </a:gridCol>
                <a:gridCol w="660836">
                  <a:extLst>
                    <a:ext uri="{9D8B030D-6E8A-4147-A177-3AD203B41FA5}">
                      <a16:colId xmlns:a16="http://schemas.microsoft.com/office/drawing/2014/main" val="810074998"/>
                    </a:ext>
                  </a:extLst>
                </a:gridCol>
                <a:gridCol w="650003">
                  <a:extLst>
                    <a:ext uri="{9D8B030D-6E8A-4147-A177-3AD203B41FA5}">
                      <a16:colId xmlns:a16="http://schemas.microsoft.com/office/drawing/2014/main" val="2392572032"/>
                    </a:ext>
                  </a:extLst>
                </a:gridCol>
              </a:tblGrid>
              <a:tr h="162501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8125" marR="8125" marT="81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8125" marR="8125" marT="81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0505896"/>
                  </a:ext>
                </a:extLst>
              </a:tr>
              <a:tr h="398127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Cap.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Prog.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Denominación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1818395"/>
                  </a:ext>
                </a:extLst>
              </a:tr>
              <a:tr h="17062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Gobierno Interior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73.367.156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74.813.156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1.446.000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30.464.607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41,5%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40,7%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1678654"/>
                  </a:ext>
                </a:extLst>
              </a:tr>
              <a:tr h="1625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Oficina Nacional de Emergencia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15.642.940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15.642.940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5.595.836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35,8%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35,8%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535429"/>
                  </a:ext>
                </a:extLst>
              </a:tr>
              <a:tr h="1625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05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Subsecretaría de Desarrollo Regional y Administrativo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699.733.127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651.790.100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-47.943.027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100.540.635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14,4%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15,4%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8274758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Subsecretaría de Desarrollo Regional y Administrativo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36.717.482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37.682.327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964.845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14.288.372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38,9%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37,9%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234442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Fortalecimiento de la Gestión Subnacional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7.835.232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7.835.232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1.692.354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21,6%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21,6%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657183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de Desarrollo Local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284.011.840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204.582.524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-79.429.316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83.631.942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29,4%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40,9%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0661318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05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a Gobiernos Regionales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182.040.948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128.846.284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-53.194.664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549.743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0,4%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1494904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06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de Convergencia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189.127.625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188.787.625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-340.000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1537305"/>
                  </a:ext>
                </a:extLst>
              </a:tr>
              <a:tr h="1625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07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Agencia Nacional de Inteligencia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7.890.877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7.890.877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3.098.547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39,3%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39,3%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6579274"/>
                  </a:ext>
                </a:extLst>
              </a:tr>
              <a:tr h="1625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08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Subsecretaría de Prevención del Delito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45.795.013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46.918.681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1.123.668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14.396.791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31,4%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30,7%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1989527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Subsecretaría de Prevención del Delito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42.930.872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44.346.445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1.415.573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13.746.522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32,0%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31,0%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0453847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Centros Regionales de Atención y Orientación a Víctimas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2.864.141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2.572.236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-291.905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650.269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22,7%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25,3%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5919113"/>
                  </a:ext>
                </a:extLst>
              </a:tr>
              <a:tr h="26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09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Nacional para Prevención y Rehabilitación Consumo de Drogas y Alcohol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73.793.298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73.793.298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34.442.276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46,7%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46,7%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925965"/>
                  </a:ext>
                </a:extLst>
              </a:tr>
              <a:tr h="1625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Subsecretaría del Interior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100.491.154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112.837.419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12.346.265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39.718.711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39,5%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35,2%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6597894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Subsecretaría del Interior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40.126.215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52.472.480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12.346.265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21.070.984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52,5%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40,2%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3672375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Red de Conectividad del Estado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5.676.186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5.676.186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2.565.758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45,2%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45,2%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480695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Fondo Social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4.342.486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4.342.486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835.623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19,2%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19,2%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3804557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Bomberos de Chile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50.346.267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50.346.267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15.246.346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30,3%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30,3%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565968"/>
                  </a:ext>
                </a:extLst>
              </a:tr>
              <a:tr h="1625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Carabineros de Chile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1.221.214.788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1.196.315.431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-24.899.357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374.707.740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30,7%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31,3%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3563023"/>
                  </a:ext>
                </a:extLst>
              </a:tr>
              <a:tr h="1625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Hospital de Carabineros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30.690.271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30.690.271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10.587.836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34,5%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34,5%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7028723"/>
                  </a:ext>
                </a:extLst>
              </a:tr>
              <a:tr h="1625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Policía de Investigaciones de Chile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369.591.607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363.746.424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-5.845.183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136.536.551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36,9%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37,5%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4257569"/>
                  </a:ext>
                </a:extLst>
              </a:tr>
              <a:tr h="1625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 al 76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Gobiernos Regionales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1.278.446.244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1.342.966.995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64.520.751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337.924.747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26,4%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25,2%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81100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7145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9557" y="801086"/>
            <a:ext cx="7886697" cy="652648"/>
          </a:xfr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ABRIL DE 2021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 RESUMEN FET – Covid - 19</a:t>
            </a:r>
            <a:endParaRPr lang="es-CL" sz="1800" b="1" dirty="0">
              <a:solidFill>
                <a:schemeClr val="tx1"/>
              </a:solidFill>
              <a:latin typeface="+mn-lt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7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09557" y="1566168"/>
            <a:ext cx="7987175" cy="3651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2021</a:t>
            </a: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8FD0EF47-8799-4F7D-AA6F-C494F90BD4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5072258"/>
              </p:ext>
            </p:extLst>
          </p:nvPr>
        </p:nvGraphicFramePr>
        <p:xfrm>
          <a:off x="509556" y="1937876"/>
          <a:ext cx="7886698" cy="1511435"/>
        </p:xfrm>
        <a:graphic>
          <a:graphicData uri="http://schemas.openxmlformats.org/drawingml/2006/table">
            <a:tbl>
              <a:tblPr/>
              <a:tblGrid>
                <a:gridCol w="346668">
                  <a:extLst>
                    <a:ext uri="{9D8B030D-6E8A-4147-A177-3AD203B41FA5}">
                      <a16:colId xmlns:a16="http://schemas.microsoft.com/office/drawing/2014/main" val="2118651184"/>
                    </a:ext>
                  </a:extLst>
                </a:gridCol>
                <a:gridCol w="270834">
                  <a:extLst>
                    <a:ext uri="{9D8B030D-6E8A-4147-A177-3AD203B41FA5}">
                      <a16:colId xmlns:a16="http://schemas.microsoft.com/office/drawing/2014/main" val="668422495"/>
                    </a:ext>
                  </a:extLst>
                </a:gridCol>
                <a:gridCol w="3055013">
                  <a:extLst>
                    <a:ext uri="{9D8B030D-6E8A-4147-A177-3AD203B41FA5}">
                      <a16:colId xmlns:a16="http://schemas.microsoft.com/office/drawing/2014/main" val="2398389815"/>
                    </a:ext>
                  </a:extLst>
                </a:gridCol>
                <a:gridCol w="725836">
                  <a:extLst>
                    <a:ext uri="{9D8B030D-6E8A-4147-A177-3AD203B41FA5}">
                      <a16:colId xmlns:a16="http://schemas.microsoft.com/office/drawing/2014/main" val="3125710006"/>
                    </a:ext>
                  </a:extLst>
                </a:gridCol>
                <a:gridCol w="725836">
                  <a:extLst>
                    <a:ext uri="{9D8B030D-6E8A-4147-A177-3AD203B41FA5}">
                      <a16:colId xmlns:a16="http://schemas.microsoft.com/office/drawing/2014/main" val="1826001495"/>
                    </a:ext>
                  </a:extLst>
                </a:gridCol>
                <a:gridCol w="725836">
                  <a:extLst>
                    <a:ext uri="{9D8B030D-6E8A-4147-A177-3AD203B41FA5}">
                      <a16:colId xmlns:a16="http://schemas.microsoft.com/office/drawing/2014/main" val="2014658571"/>
                    </a:ext>
                  </a:extLst>
                </a:gridCol>
                <a:gridCol w="725836">
                  <a:extLst>
                    <a:ext uri="{9D8B030D-6E8A-4147-A177-3AD203B41FA5}">
                      <a16:colId xmlns:a16="http://schemas.microsoft.com/office/drawing/2014/main" val="1436537379"/>
                    </a:ext>
                  </a:extLst>
                </a:gridCol>
                <a:gridCol w="660836">
                  <a:extLst>
                    <a:ext uri="{9D8B030D-6E8A-4147-A177-3AD203B41FA5}">
                      <a16:colId xmlns:a16="http://schemas.microsoft.com/office/drawing/2014/main" val="33999257"/>
                    </a:ext>
                  </a:extLst>
                </a:gridCol>
                <a:gridCol w="650003">
                  <a:extLst>
                    <a:ext uri="{9D8B030D-6E8A-4147-A177-3AD203B41FA5}">
                      <a16:colId xmlns:a16="http://schemas.microsoft.com/office/drawing/2014/main" val="1232185937"/>
                    </a:ext>
                  </a:extLst>
                </a:gridCol>
              </a:tblGrid>
              <a:tr h="130001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8125" marR="8125" marT="81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8125" marR="8125" marT="81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4847023"/>
                  </a:ext>
                </a:extLst>
              </a:tr>
              <a:tr h="398127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Cap.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Prog.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Denominación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88384"/>
                  </a:ext>
                </a:extLst>
              </a:tr>
              <a:tr h="17062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05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Subsecretaría de Desarrollo Regional y Administrativo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84.056.108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84.056.108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378.224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0,4%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2565263"/>
                  </a:ext>
                </a:extLst>
              </a:tr>
              <a:tr h="26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Subsecretaría de Desarrollo Regional y Administrativo FET - Covid - 19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84.056.108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84.056.108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378.224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0,4%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85332"/>
                  </a:ext>
                </a:extLst>
              </a:tr>
              <a:tr h="1625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Carabineros de Chile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24.899.357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24.899.357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7257501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Carabineros de Chile FET - Covid - 19 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24.899.357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24.899.357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2413866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Policía de Investigaciones de Chile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5.845.183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5.845.183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2394819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Policía de Investigaciones de Chile FET - Covid - 19       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5.845.183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5.845.183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4073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20019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8</a:t>
            </a:fld>
            <a:endParaRPr lang="es-CL"/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492057" y="818389"/>
            <a:ext cx="8059390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ABRIL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01, PROGRAMA 01: SERVICIO DE GOBIERNO INTERIOR</a:t>
            </a:r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473572" y="1556791"/>
            <a:ext cx="8077876" cy="20227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2021                                                                                                              </a:t>
            </a:r>
            <a:endParaRPr lang="es-CL" sz="1600" b="1" i="1" dirty="0">
              <a:latin typeface="+mn-lt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5FA53837-B61A-4626-AEAD-53DE05E332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873384"/>
              </p:ext>
            </p:extLst>
          </p:nvPr>
        </p:nvGraphicFramePr>
        <p:xfrm>
          <a:off x="492056" y="1946277"/>
          <a:ext cx="8059391" cy="2965445"/>
        </p:xfrm>
        <a:graphic>
          <a:graphicData uri="http://schemas.openxmlformats.org/drawingml/2006/table">
            <a:tbl>
              <a:tblPr/>
              <a:tblGrid>
                <a:gridCol w="270087">
                  <a:extLst>
                    <a:ext uri="{9D8B030D-6E8A-4147-A177-3AD203B41FA5}">
                      <a16:colId xmlns:a16="http://schemas.microsoft.com/office/drawing/2014/main" val="3597520806"/>
                    </a:ext>
                  </a:extLst>
                </a:gridCol>
                <a:gridCol w="270087">
                  <a:extLst>
                    <a:ext uri="{9D8B030D-6E8A-4147-A177-3AD203B41FA5}">
                      <a16:colId xmlns:a16="http://schemas.microsoft.com/office/drawing/2014/main" val="2450551884"/>
                    </a:ext>
                  </a:extLst>
                </a:gridCol>
                <a:gridCol w="270087">
                  <a:extLst>
                    <a:ext uri="{9D8B030D-6E8A-4147-A177-3AD203B41FA5}">
                      <a16:colId xmlns:a16="http://schemas.microsoft.com/office/drawing/2014/main" val="146726932"/>
                    </a:ext>
                  </a:extLst>
                </a:gridCol>
                <a:gridCol w="3046578">
                  <a:extLst>
                    <a:ext uri="{9D8B030D-6E8A-4147-A177-3AD203B41FA5}">
                      <a16:colId xmlns:a16="http://schemas.microsoft.com/office/drawing/2014/main" val="671787227"/>
                    </a:ext>
                  </a:extLst>
                </a:gridCol>
                <a:gridCol w="723833">
                  <a:extLst>
                    <a:ext uri="{9D8B030D-6E8A-4147-A177-3AD203B41FA5}">
                      <a16:colId xmlns:a16="http://schemas.microsoft.com/office/drawing/2014/main" val="496973295"/>
                    </a:ext>
                  </a:extLst>
                </a:gridCol>
                <a:gridCol w="723833">
                  <a:extLst>
                    <a:ext uri="{9D8B030D-6E8A-4147-A177-3AD203B41FA5}">
                      <a16:colId xmlns:a16="http://schemas.microsoft.com/office/drawing/2014/main" val="2285935816"/>
                    </a:ext>
                  </a:extLst>
                </a:gridCol>
                <a:gridCol w="723833">
                  <a:extLst>
                    <a:ext uri="{9D8B030D-6E8A-4147-A177-3AD203B41FA5}">
                      <a16:colId xmlns:a16="http://schemas.microsoft.com/office/drawing/2014/main" val="3792936027"/>
                    </a:ext>
                  </a:extLst>
                </a:gridCol>
                <a:gridCol w="723833">
                  <a:extLst>
                    <a:ext uri="{9D8B030D-6E8A-4147-A177-3AD203B41FA5}">
                      <a16:colId xmlns:a16="http://schemas.microsoft.com/office/drawing/2014/main" val="738381516"/>
                    </a:ext>
                  </a:extLst>
                </a:gridCol>
                <a:gridCol w="659012">
                  <a:extLst>
                    <a:ext uri="{9D8B030D-6E8A-4147-A177-3AD203B41FA5}">
                      <a16:colId xmlns:a16="http://schemas.microsoft.com/office/drawing/2014/main" val="788985671"/>
                    </a:ext>
                  </a:extLst>
                </a:gridCol>
                <a:gridCol w="648208">
                  <a:extLst>
                    <a:ext uri="{9D8B030D-6E8A-4147-A177-3AD203B41FA5}">
                      <a16:colId xmlns:a16="http://schemas.microsoft.com/office/drawing/2014/main" val="2886021672"/>
                    </a:ext>
                  </a:extLst>
                </a:gridCol>
              </a:tblGrid>
              <a:tr h="126864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1174294"/>
                  </a:ext>
                </a:extLst>
              </a:tr>
              <a:tr h="38852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349090"/>
                  </a:ext>
                </a:extLst>
              </a:tr>
              <a:tr h="166509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73.367.156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74.813.156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1.446.000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30.464.607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484422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36.473.457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36.473.457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11.569.474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305189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5.461.130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6.907.130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1.446.000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1.530.566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174903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10.671.073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10.671.073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2.920.894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148554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10.671.073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10.671.073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2.920.894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891979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Administración de Complejos Fronterizos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8.044.285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8.044.285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2.102.089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892663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800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de Coordinación, Orden Público y Gestión Territorial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2.019.627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2.019.627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592.467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002103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Barrios Transitorios de Emergencias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292.435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292.435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148.222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845081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 Regional y Descentralizacion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314.726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314.726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78.116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542391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50.347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50.347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30.794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469806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Informáticos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50.347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50.347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30.794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306475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INICIATIVAS DE INVERSIÓN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4.868.788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4.868.788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99.727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730439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Proyectos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4.868.788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4.868.788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99.727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450465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DE CAPITAL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15.842.361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15.842.361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12.936.504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800583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Sector Privado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15.842.361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15.842.361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12.936.504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83626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Pago a Concesiones de Complejos Fronterizos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15.155.073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15.155.073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12.935.071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484492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Reintegro Crédito IVA  Concesiones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687.288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687.288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1.433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67119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1.376.648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715423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1.376.648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32784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73201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9</a:t>
            </a:fld>
            <a:endParaRPr lang="es-CL" dirty="0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71729" y="706180"/>
            <a:ext cx="7886701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ABRIL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04, PROGRAMA 01: OFICINA NACIONAL DE EMERGENCIA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71729" y="1358828"/>
            <a:ext cx="8044094" cy="3419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2021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95688EAF-9BA7-44AF-A6C8-57EFC41E9B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9816410"/>
              </p:ext>
            </p:extLst>
          </p:nvPr>
        </p:nvGraphicFramePr>
        <p:xfrm>
          <a:off x="571728" y="1700808"/>
          <a:ext cx="7886701" cy="2616569"/>
        </p:xfrm>
        <a:graphic>
          <a:graphicData uri="http://schemas.openxmlformats.org/drawingml/2006/table">
            <a:tbl>
              <a:tblPr/>
              <a:tblGrid>
                <a:gridCol w="264300">
                  <a:extLst>
                    <a:ext uri="{9D8B030D-6E8A-4147-A177-3AD203B41FA5}">
                      <a16:colId xmlns:a16="http://schemas.microsoft.com/office/drawing/2014/main" val="3727605191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2400622197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2430821978"/>
                    </a:ext>
                  </a:extLst>
                </a:gridCol>
                <a:gridCol w="2981299">
                  <a:extLst>
                    <a:ext uri="{9D8B030D-6E8A-4147-A177-3AD203B41FA5}">
                      <a16:colId xmlns:a16="http://schemas.microsoft.com/office/drawing/2014/main" val="1583309945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430796848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1266028840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436631068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744780726"/>
                    </a:ext>
                  </a:extLst>
                </a:gridCol>
                <a:gridCol w="644891">
                  <a:extLst>
                    <a:ext uri="{9D8B030D-6E8A-4147-A177-3AD203B41FA5}">
                      <a16:colId xmlns:a16="http://schemas.microsoft.com/office/drawing/2014/main" val="2487624590"/>
                    </a:ext>
                  </a:extLst>
                </a:gridCol>
                <a:gridCol w="634319">
                  <a:extLst>
                    <a:ext uri="{9D8B030D-6E8A-4147-A177-3AD203B41FA5}">
                      <a16:colId xmlns:a16="http://schemas.microsoft.com/office/drawing/2014/main" val="709528661"/>
                    </a:ext>
                  </a:extLst>
                </a:gridCol>
              </a:tblGrid>
              <a:tr h="15858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074818"/>
                  </a:ext>
                </a:extLst>
              </a:tr>
              <a:tr h="38852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5507055"/>
                  </a:ext>
                </a:extLst>
              </a:tr>
              <a:tr h="166509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15.642.940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15.642.940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5.595.836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899899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8.239.422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8.239.422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3.044.427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377109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3.643.099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3.643.099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841.069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255604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3.394.558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3.394.558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1.508.465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54051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Sector Privado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338.679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338.679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7.323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066107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Sector Privado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338.679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338.679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7.323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345374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Gobierno Central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271.244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271.244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950429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Red de Respaldo de Telecomunicaciones - Ejército de Chile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271.244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271.244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432588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2.784.635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2.784.635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1.501.142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519761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Capacitación en Protección Civil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158.540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158.540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1.142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348186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Universidad de Chile - Red Sismológica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2.626.095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2.626.095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1.500.000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199799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365.861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365.861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198.781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362246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Máquinas y Equipos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183.559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183.559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67.123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361423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Informáticos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182.302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182.302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131.658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296863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3.094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785477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3.094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89034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7542258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4822</TotalTime>
  <Words>7797</Words>
  <Application>Microsoft Office PowerPoint</Application>
  <PresentationFormat>Presentación en pantalla (4:3)</PresentationFormat>
  <Paragraphs>4516</Paragraphs>
  <Slides>32</Slides>
  <Notes>2</Notes>
  <HiddenSlides>0</HiddenSlides>
  <MMClips>0</MMClips>
  <ScaleCrop>false</ScaleCrop>
  <HeadingPairs>
    <vt:vector size="8" baseType="variant">
      <vt:variant>
        <vt:lpstr>Fuentes usadas</vt:lpstr>
      </vt:variant>
      <vt:variant>
        <vt:i4>4</vt:i4>
      </vt:variant>
      <vt:variant>
        <vt:lpstr>Tema</vt:lpstr>
      </vt:variant>
      <vt:variant>
        <vt:i4>2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39" baseType="lpstr">
      <vt:lpstr>Andalus</vt:lpstr>
      <vt:lpstr>Arial</vt:lpstr>
      <vt:lpstr>Calibri</vt:lpstr>
      <vt:lpstr>Times New Roman</vt:lpstr>
      <vt:lpstr>1_Tema de Office</vt:lpstr>
      <vt:lpstr>Tema de Office</vt:lpstr>
      <vt:lpstr>Imagen de mapa de bits</vt:lpstr>
      <vt:lpstr>EJECUCIÓN ACUMULADA DE GASTOS PRESUPUESTARIOS  AL MES DE ABRIL DE 2021 PARTIDA 05: MINISTERIO DEL INTERIOR Y SEGURIDAD PÚBLICA</vt:lpstr>
      <vt:lpstr>DISTRIBUCIÓN POR SUBTÍTULO DE GASTO Y CÁPITULO MINISTERIO DEL INTERIOR Y SEGURIDAD PÚBLICA</vt:lpstr>
      <vt:lpstr>COMPORTAMIENTO DE LA EJECUCIÓN MENSUAL DE GASTOS A ABRIL PARTIDA 05 MINISTERIO DEL INTERIOR Y SEGURIDAD PÚBLICA</vt:lpstr>
      <vt:lpstr>COMPORTAMIENTO DE LA EJECUCIÓN ACUMULADA DE GASTOS A ABRIL MINISTERIO DEL INTERIOR Y SEGURIDAD PÚBLICA</vt:lpstr>
      <vt:lpstr>EJECUCIÓN ACUMULADA DE GASTOS A ABRIL DE 2021 MINISTERIO DEL INTERIOR Y SEGURIDAD PÚBLICA</vt:lpstr>
      <vt:lpstr>EJECUCIÓN ACUMULADA DE GASTOS A ABRIL DE 2021 PARTIDA 05 RESUMEN POR CAPÍTULOS</vt:lpstr>
      <vt:lpstr>EJECUCIÓN ACUMULADA DE GASTOS A ABRIL DE 2021 PARTIDA 05 RESUMEN FET – Covid - 19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PRESUPUESTO1</dc:creator>
  <cp:lastModifiedBy>Presupuesto</cp:lastModifiedBy>
  <cp:revision>338</cp:revision>
  <cp:lastPrinted>2017-06-20T21:34:02Z</cp:lastPrinted>
  <dcterms:created xsi:type="dcterms:W3CDTF">2016-06-23T13:38:47Z</dcterms:created>
  <dcterms:modified xsi:type="dcterms:W3CDTF">2021-06-07T01:02:36Z</dcterms:modified>
</cp:coreProperties>
</file>