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21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 Presupuesto Inicial por Subtítulo de Gasto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286195678978621E-2"/>
          <c:y val="0.18072727272727274"/>
          <c:w val="0.87265597658597682"/>
          <c:h val="0.484689731965322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378-4699-A620-D13C7B6EE8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378-4699-A620-D13C7B6EE8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378-4699-A620-D13C7B6EE8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378-4699-A620-D13C7B6EE820}"/>
              </c:ext>
            </c:extLst>
          </c:dPt>
          <c:dLbls>
            <c:dLbl>
              <c:idx val="0"/>
              <c:layout>
                <c:manualLayout>
                  <c:x val="4.4300178233641123E-2"/>
                  <c:y val="-3.11142925316153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378-4699-A620-D13C7B6EE82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4319175547584836E-3"/>
                  <c:y val="3.613457408732999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378-4699-A620-D13C7B6EE82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04'!$C$62:$C$65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04'!$D$62:$D$65</c:f>
              <c:numCache>
                <c:formatCode>#,##0</c:formatCode>
                <c:ptCount val="4"/>
                <c:pt idx="0">
                  <c:v>66711795</c:v>
                </c:pt>
                <c:pt idx="1">
                  <c:v>10389315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378-4699-A620-D13C7B6EE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'[04.xlsx]Partida 04'!$C$33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04'!$D$33:$O$33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690-4E6F-A68C-1080CECB227E}"/>
            </c:ext>
          </c:extLst>
        </c:ser>
        <c:ser>
          <c:idx val="1"/>
          <c:order val="1"/>
          <c:tx>
            <c:strRef>
              <c:f>'[04.xlsx]Partida 04'!$C$34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04'!$D$34:$O$34</c:f>
              <c:numCache>
                <c:formatCode>0.0%</c:formatCode>
                <c:ptCount val="12"/>
                <c:pt idx="0">
                  <c:v>0.108</c:v>
                </c:pt>
                <c:pt idx="1">
                  <c:v>6.7000000000000004E-2</c:v>
                </c:pt>
                <c:pt idx="2">
                  <c:v>9.1999999999999998E-2</c:v>
                </c:pt>
                <c:pt idx="3">
                  <c:v>0.10199999999999999</c:v>
                </c:pt>
                <c:pt idx="4">
                  <c:v>6.9000000000000006E-2</c:v>
                </c:pt>
                <c:pt idx="5">
                  <c:v>0.11</c:v>
                </c:pt>
                <c:pt idx="6">
                  <c:v>7.0000000000000007E-2</c:v>
                </c:pt>
                <c:pt idx="7">
                  <c:v>6.7000000000000004E-2</c:v>
                </c:pt>
                <c:pt idx="8">
                  <c:v>0.10199999999999999</c:v>
                </c:pt>
                <c:pt idx="9">
                  <c:v>0.06</c:v>
                </c:pt>
                <c:pt idx="10">
                  <c:v>6.5000000000000002E-2</c:v>
                </c:pt>
                <c:pt idx="11">
                  <c:v>0.151865051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690-4E6F-A68C-1080CECB227E}"/>
            </c:ext>
          </c:extLst>
        </c:ser>
        <c:ser>
          <c:idx val="2"/>
          <c:order val="2"/>
          <c:tx>
            <c:strRef>
              <c:f>'[04.xlsx]Partida 04'!$C$35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04'!$D$35:$G$35</c:f>
              <c:numCache>
                <c:formatCode>0.0%</c:formatCode>
                <c:ptCount val="4"/>
                <c:pt idx="0">
                  <c:v>0.11545879724450414</c:v>
                </c:pt>
                <c:pt idx="1">
                  <c:v>6.2270974893008819E-2</c:v>
                </c:pt>
                <c:pt idx="2">
                  <c:v>7.9252597546362533E-2</c:v>
                </c:pt>
                <c:pt idx="3">
                  <c:v>9.8494854592052358E-2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690-4E6F-A68C-1080CECB2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31374976"/>
        <c:axId val="431375368"/>
      </c:barChart>
      <c:catAx>
        <c:axId val="43137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1375368"/>
        <c:crosses val="autoZero"/>
        <c:auto val="0"/>
        <c:lblAlgn val="ctr"/>
        <c:lblOffset val="100"/>
        <c:noMultiLvlLbl val="0"/>
      </c:catAx>
      <c:valAx>
        <c:axId val="43137536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313749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2019-2020-2021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'[04.xlsx]Partida 04'!$C$29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'[04.xlsx]Partida 04'!$D$28:$O$28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04'!$D$29:$O$29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F6-47C8-8219-CFBEA17893F1}"/>
            </c:ext>
          </c:extLst>
        </c:ser>
        <c:ser>
          <c:idx val="0"/>
          <c:order val="1"/>
          <c:tx>
            <c:strRef>
              <c:f>'[04.xlsx]Partida 04'!$C$30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cat>
            <c:strRef>
              <c:f>'[04.xlsx]Partida 04'!$D$28:$O$28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04'!$D$30:$O$30</c:f>
              <c:numCache>
                <c:formatCode>0.0%</c:formatCode>
                <c:ptCount val="12"/>
                <c:pt idx="0">
                  <c:v>0.108</c:v>
                </c:pt>
                <c:pt idx="1">
                  <c:v>0.17100000000000001</c:v>
                </c:pt>
                <c:pt idx="2">
                  <c:v>0.26300000000000001</c:v>
                </c:pt>
                <c:pt idx="3">
                  <c:v>0.36599999999999999</c:v>
                </c:pt>
                <c:pt idx="4">
                  <c:v>0.44600000000000001</c:v>
                </c:pt>
                <c:pt idx="5">
                  <c:v>0.55700000000000005</c:v>
                </c:pt>
                <c:pt idx="6">
                  <c:v>0.626</c:v>
                </c:pt>
                <c:pt idx="7">
                  <c:v>0.69399999999999995</c:v>
                </c:pt>
                <c:pt idx="8">
                  <c:v>0.71699999999999997</c:v>
                </c:pt>
                <c:pt idx="9">
                  <c:v>0.77300000000000002</c:v>
                </c:pt>
                <c:pt idx="10">
                  <c:v>0.83799999999999997</c:v>
                </c:pt>
                <c:pt idx="11">
                  <c:v>0.99299999999999999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F1-473E-A29D-DFA2FBF805F0}"/>
            </c:ext>
          </c:extLst>
        </c:ser>
        <c:ser>
          <c:idx val="2"/>
          <c:order val="2"/>
          <c:tx>
            <c:strRef>
              <c:f>'[04.xlsx]Partida 04'!$C$31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6F1-473E-A29D-DFA2FBF805F0}"/>
              </c:ext>
            </c:extLst>
          </c:dPt>
          <c:dLbls>
            <c:dLbl>
              <c:idx val="0"/>
              <c:layout>
                <c:manualLayout>
                  <c:x val="-2.1784670993132794E-2"/>
                  <c:y val="-5.374089050467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471910112359574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62546816479446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943820224719058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F1-473E-A29D-DFA2FBF805F0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C9-4B6E-ABB2-8873D419A96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23-4666-AF66-F34895B8AFF3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7188354360018246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D99-4FDB-B806-B2E12559D77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'[04.xlsx]Partida 04'!$D$31:$G$31</c:f>
              <c:numCache>
                <c:formatCode>0.0%</c:formatCode>
                <c:ptCount val="4"/>
                <c:pt idx="0">
                  <c:v>0.11545879724450414</c:v>
                </c:pt>
                <c:pt idx="1">
                  <c:v>0.17220450851896296</c:v>
                </c:pt>
                <c:pt idx="2">
                  <c:v>0.25145710606532551</c:v>
                </c:pt>
                <c:pt idx="3">
                  <c:v>0.34995196065737788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F1-473E-A29D-DFA2FBF80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0886200"/>
        <c:axId val="470883456"/>
      </c:lineChart>
      <c:catAx>
        <c:axId val="470886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0883456"/>
        <c:crosses val="autoZero"/>
        <c:auto val="1"/>
        <c:lblAlgn val="ctr"/>
        <c:lblOffset val="100"/>
        <c:tickLblSkip val="1"/>
        <c:noMultiLvlLbl val="0"/>
      </c:catAx>
      <c:valAx>
        <c:axId val="47088345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08862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10-06-2021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CD5F2392-8A48-41E7-B539-FDDC7F3E5040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85C769C-1811-409B-8EA4-BF8ADB72ED25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ABRIL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95936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mayo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6002" y="7338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z="1200" smtClean="0"/>
              <a:t>2</a:t>
            </a:fld>
            <a:endParaRPr lang="es-CL" sz="12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3</a:t>
            </a:fld>
            <a:endParaRPr lang="es-CL" sz="1200" dirty="0"/>
          </a:p>
          <a:p>
            <a:endParaRPr lang="es-CL" sz="1200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235" y="76384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032487"/>
              </p:ext>
            </p:extLst>
          </p:nvPr>
        </p:nvGraphicFramePr>
        <p:xfrm>
          <a:off x="479235" y="1796400"/>
          <a:ext cx="8207565" cy="4080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4</a:t>
            </a:fld>
            <a:endParaRPr lang="es-CL" sz="12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0534947"/>
              </p:ext>
            </p:extLst>
          </p:nvPr>
        </p:nvGraphicFramePr>
        <p:xfrm>
          <a:off x="467544" y="1797048"/>
          <a:ext cx="8219256" cy="3792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z="1200" smtClean="0"/>
              <a:t>5</a:t>
            </a:fld>
            <a:endParaRPr lang="es-CL" sz="12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3" y="18139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224115"/>
            <a:ext cx="691276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004511"/>
              </p:ext>
            </p:extLst>
          </p:nvPr>
        </p:nvGraphicFramePr>
        <p:xfrm>
          <a:off x="395535" y="2269255"/>
          <a:ext cx="8210797" cy="2954859"/>
        </p:xfrm>
        <a:graphic>
          <a:graphicData uri="http://schemas.openxmlformats.org/drawingml/2006/table">
            <a:tbl>
              <a:tblPr/>
              <a:tblGrid>
                <a:gridCol w="938777"/>
                <a:gridCol w="2662204"/>
                <a:gridCol w="938777"/>
                <a:gridCol w="938777"/>
                <a:gridCol w="938777"/>
                <a:gridCol w="938777"/>
                <a:gridCol w="854708"/>
              </a:tblGrid>
              <a:tr h="24245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4250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7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87.028.668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30.455.853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24.572.065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4.493.010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303" y="6260692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6</a:t>
            </a:fld>
            <a:endParaRPr lang="es-CL" sz="120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4" y="69491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1962" y="1333898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2021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290303"/>
              </p:ext>
            </p:extLst>
          </p:nvPr>
        </p:nvGraphicFramePr>
        <p:xfrm>
          <a:off x="406303" y="1657224"/>
          <a:ext cx="8195709" cy="4519743"/>
        </p:xfrm>
        <a:graphic>
          <a:graphicData uri="http://schemas.openxmlformats.org/drawingml/2006/table">
            <a:tbl>
              <a:tblPr/>
              <a:tblGrid>
                <a:gridCol w="887813"/>
                <a:gridCol w="327961"/>
                <a:gridCol w="327961"/>
                <a:gridCol w="2305666"/>
                <a:gridCol w="887813"/>
                <a:gridCol w="887813"/>
                <a:gridCol w="887813"/>
                <a:gridCol w="887813"/>
                <a:gridCol w="795056"/>
              </a:tblGrid>
              <a:tr h="1956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93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54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87.028.668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30.455.853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24.572.065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1.308.853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73.309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1.342.543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1.342.543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72.910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5.192.904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4.493.010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357.151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23.978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4.164.754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4.111.881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4033</TotalTime>
  <Words>451</Words>
  <Application>Microsoft Office PowerPoint</Application>
  <PresentationFormat>Presentación en pantalla (4:3)</PresentationFormat>
  <Paragraphs>268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ABRIL DE 2021 PARTIDA 04: CONTRALORÍA GENERAL DE LA REPÚBLICA</vt:lpstr>
      <vt:lpstr>EJECUCIÓN ACUMULADA DE GASTOS A ABRIL DE 2021  PARTIDA 04 CONTRALORÍA GENERAL DE LA REPÚBLICA</vt:lpstr>
      <vt:lpstr>EJECUCIÓN ACUMULADA DE GASTOS A ABRIL DE 2021  PARTIDA 04 CONTRALORÍA GENERAL DE LA REPÚBLICA</vt:lpstr>
      <vt:lpstr>EJECUCION ACUMULADA DE GASTOS A ABRIL DE 2021  PARTIDA 04 CONTRALORÍA GENERAL DE LA REPÚBLICA</vt:lpstr>
      <vt:lpstr>EJECUCIÓN ACUMULADA DE GASTOS A ABRIL DE 2021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280</cp:revision>
  <cp:lastPrinted>2019-10-18T21:20:26Z</cp:lastPrinted>
  <dcterms:created xsi:type="dcterms:W3CDTF">2016-06-23T13:38:47Z</dcterms:created>
  <dcterms:modified xsi:type="dcterms:W3CDTF">2021-06-11T01:03:01Z</dcterms:modified>
</cp:coreProperties>
</file>