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304" r:id="rId4"/>
    <p:sldId id="302" r:id="rId5"/>
    <p:sldId id="303" r:id="rId6"/>
    <p:sldId id="264" r:id="rId7"/>
    <p:sldId id="305" r:id="rId8"/>
    <p:sldId id="306" r:id="rId9"/>
    <p:sldId id="309" r:id="rId10"/>
    <p:sldId id="308" r:id="rId11"/>
    <p:sldId id="307" r:id="rId1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4620" autoAdjust="0"/>
  </p:normalViewPr>
  <p:slideViewPr>
    <p:cSldViewPr>
      <p:cViewPr varScale="1">
        <p:scale>
          <a:sx n="87" d="100"/>
          <a:sy n="87" d="100"/>
        </p:scale>
        <p:origin x="160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Subtítulo de gasto</a:t>
            </a:r>
            <a:endParaRPr lang="es-CL" sz="140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014609824257404E-2"/>
          <c:y val="0.29345556589288008"/>
          <c:w val="0.50555598025974913"/>
          <c:h val="0.6251157654284569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CB-4DA0-AB7C-56D1FB1F53E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B-4DA0-AB7C-56D1FB1F53E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B-4DA0-AB7C-56D1FB1F53E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4CB-4DA0-AB7C-56D1FB1F53E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4CB-4DA0-AB7C-56D1FB1F53E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04CB-4DA0-AB7C-56D1FB1F53E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04CB-4DA0-AB7C-56D1FB1F53E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04CB-4DA0-AB7C-56D1FB1F53E1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'Partida 03'!$B$50:$C$54</c:f>
              <c:multiLvlStrCache>
                <c:ptCount val="5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ADQUISICIÓN DE ACTIVOS NO FINANCIEROS</c:v>
                  </c:pt>
                  <c:pt idx="4">
                    <c:v>INICIATIVAS DE INVERSIÓN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29</c:v>
                  </c:pt>
                  <c:pt idx="4">
                    <c:v>31</c:v>
                  </c:pt>
                </c:lvl>
              </c:multiLvlStrCache>
            </c:multiLvlStrRef>
          </c:cat>
          <c:val>
            <c:numRef>
              <c:f>'Partida 03'!$D$50:$D$54</c:f>
              <c:numCache>
                <c:formatCode>0.0%</c:formatCode>
                <c:ptCount val="5"/>
                <c:pt idx="0">
                  <c:v>0.76374866326007207</c:v>
                </c:pt>
                <c:pt idx="1">
                  <c:v>0.13434901025577126</c:v>
                </c:pt>
                <c:pt idx="2">
                  <c:v>1.4758210119153587E-2</c:v>
                </c:pt>
                <c:pt idx="3">
                  <c:v>7.1829608970746528E-2</c:v>
                </c:pt>
                <c:pt idx="4">
                  <c:v>4.4820992403369828E-4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04CB-4DA0-AB7C-56D1FB1F53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tr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Calibri Light" panose="020F0302020204030204" pitchFamily="34" charset="0"/>
              </a:defRPr>
            </a:pPr>
            <a:r>
              <a:rPr lang="es-CL" sz="1100" b="1">
                <a:latin typeface="+mn-lt"/>
                <a:cs typeface="Calibri Light" panose="020F0302020204030204" pitchFamily="34" charset="0"/>
              </a:rPr>
              <a:t>% Ejecución Acumulada 2019-2020-2021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Calibri Light" panose="020F0302020204030204" pitchFamily="34" charset="0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'[03.xlsx]Partida 03'!$C$19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03'!$D$19:$O$19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0.15004105275012086</c:v>
                </c:pt>
                <c:pt idx="2">
                  <c:v>0.23133099877771038</c:v>
                </c:pt>
                <c:pt idx="3">
                  <c:v>0.30350892925033768</c:v>
                </c:pt>
                <c:pt idx="4">
                  <c:v>0.37792567435457142</c:v>
                </c:pt>
                <c:pt idx="5">
                  <c:v>0.46131124435108906</c:v>
                </c:pt>
                <c:pt idx="6">
                  <c:v>0.53320309905497776</c:v>
                </c:pt>
                <c:pt idx="7">
                  <c:v>0.58632149028562663</c:v>
                </c:pt>
                <c:pt idx="8">
                  <c:v>0.67723332299816841</c:v>
                </c:pt>
                <c:pt idx="9">
                  <c:v>0.74672579225614666</c:v>
                </c:pt>
                <c:pt idx="10">
                  <c:v>0.81996608369868074</c:v>
                </c:pt>
                <c:pt idx="11">
                  <c:v>0.97228243480396603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3E5-4D04-8E89-E5BD963C7D13}"/>
            </c:ext>
          </c:extLst>
        </c:ser>
        <c:ser>
          <c:idx val="1"/>
          <c:order val="1"/>
          <c:tx>
            <c:strRef>
              <c:f>'[03.xlsx]Partida 03'!$C$20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03'!$D$20:$O$20</c:f>
              <c:numCache>
                <c:formatCode>0.0%</c:formatCode>
                <c:ptCount val="12"/>
                <c:pt idx="0">
                  <c:v>6.3273550601731426E-2</c:v>
                </c:pt>
                <c:pt idx="1">
                  <c:v>0.13199186269030733</c:v>
                </c:pt>
                <c:pt idx="2">
                  <c:v>0.22779735799235701</c:v>
                </c:pt>
                <c:pt idx="3">
                  <c:v>0.30116123385235261</c:v>
                </c:pt>
                <c:pt idx="4">
                  <c:v>0.38875463573836228</c:v>
                </c:pt>
                <c:pt idx="5">
                  <c:v>0.47720163540389221</c:v>
                </c:pt>
                <c:pt idx="6">
                  <c:v>0.55209118133229473</c:v>
                </c:pt>
                <c:pt idx="7">
                  <c:v>0.62463723597846699</c:v>
                </c:pt>
                <c:pt idx="8">
                  <c:v>0.69509214281564202</c:v>
                </c:pt>
                <c:pt idx="9">
                  <c:v>0.76686829194734274</c:v>
                </c:pt>
                <c:pt idx="10">
                  <c:v>0.85879596777161282</c:v>
                </c:pt>
                <c:pt idx="11">
                  <c:v>0.99788942499024436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3E5-4D04-8E89-E5BD963C7D13}"/>
            </c:ext>
          </c:extLst>
        </c:ser>
        <c:ser>
          <c:idx val="2"/>
          <c:order val="2"/>
          <c:tx>
            <c:strRef>
              <c:f>'[03.xlsx]Partida 03'!$C$21</c:f>
              <c:strCache>
                <c:ptCount val="1"/>
                <c:pt idx="0">
                  <c:v>GASTOS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3.0934873808855122E-3"/>
                  <c:y val="1.4697441025071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5467436904427561E-3"/>
                  <c:y val="2.93948820501425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2.93948820501425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3920693213984861E-2"/>
                  <c:y val="4.4092323075213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3E5-4D04-8E89-E5BD963C7D1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03'!$D$21:$G$21</c:f>
              <c:numCache>
                <c:formatCode>0.0%</c:formatCode>
                <c:ptCount val="4"/>
                <c:pt idx="0">
                  <c:v>7.4058890598359031E-2</c:v>
                </c:pt>
                <c:pt idx="1">
                  <c:v>0.15006238881118455</c:v>
                </c:pt>
                <c:pt idx="2">
                  <c:v>0.24630796484617012</c:v>
                </c:pt>
                <c:pt idx="3">
                  <c:v>0.32114781278853677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3E5-4D04-8E89-E5BD963C7D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1053200"/>
        <c:axId val="461060648"/>
      </c:lineChart>
      <c:catAx>
        <c:axId val="46105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1060648"/>
        <c:crosses val="autoZero"/>
        <c:auto val="1"/>
        <c:lblAlgn val="ctr"/>
        <c:lblOffset val="100"/>
        <c:noMultiLvlLbl val="0"/>
      </c:catAx>
      <c:valAx>
        <c:axId val="461060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1053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>
                <a:latin typeface="+mn-lt"/>
              </a:rPr>
              <a:t>% Ejecución Mensual 2019-2020-2021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'[03.xlsx]Partida 03'!$C$25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03'!$D$25:$O$25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8.5139185567236778E-2</c:v>
                </c:pt>
                <c:pt idx="2">
                  <c:v>8.2748293343990018E-2</c:v>
                </c:pt>
                <c:pt idx="3">
                  <c:v>7.2177930472627286E-2</c:v>
                </c:pt>
                <c:pt idx="4">
                  <c:v>7.4416745104233753E-2</c:v>
                </c:pt>
                <c:pt idx="5">
                  <c:v>8.3385569996517667E-2</c:v>
                </c:pt>
                <c:pt idx="6">
                  <c:v>7.615054045739969E-2</c:v>
                </c:pt>
                <c:pt idx="7">
                  <c:v>6.9300673043399458E-2</c:v>
                </c:pt>
                <c:pt idx="8">
                  <c:v>9.0911832712541732E-2</c:v>
                </c:pt>
                <c:pt idx="9">
                  <c:v>6.9492469257978279E-2</c:v>
                </c:pt>
                <c:pt idx="10">
                  <c:v>7.3240291442534133E-2</c:v>
                </c:pt>
                <c:pt idx="11">
                  <c:v>0.17693593112665268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00B-4E11-9FE5-CC39EDB184ED}"/>
            </c:ext>
          </c:extLst>
        </c:ser>
        <c:ser>
          <c:idx val="1"/>
          <c:order val="1"/>
          <c:tx>
            <c:strRef>
              <c:f>'[03.xlsx]Partida 03'!$C$26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03'!$D$26:$O$26</c:f>
              <c:numCache>
                <c:formatCode>0.0%</c:formatCode>
                <c:ptCount val="12"/>
                <c:pt idx="0">
                  <c:v>6.3273550601731426E-2</c:v>
                </c:pt>
                <c:pt idx="1">
                  <c:v>6.8956036951775948E-2</c:v>
                </c:pt>
                <c:pt idx="2">
                  <c:v>9.5805495302049695E-2</c:v>
                </c:pt>
                <c:pt idx="3">
                  <c:v>7.3363875859995584E-2</c:v>
                </c:pt>
                <c:pt idx="4">
                  <c:v>7.8136406185909169E-2</c:v>
                </c:pt>
                <c:pt idx="5">
                  <c:v>8.8446999665529963E-2</c:v>
                </c:pt>
                <c:pt idx="6">
                  <c:v>7.4889545928402454E-2</c:v>
                </c:pt>
                <c:pt idx="7">
                  <c:v>7.2546054646172267E-2</c:v>
                </c:pt>
                <c:pt idx="8">
                  <c:v>9.047525765646218E-2</c:v>
                </c:pt>
                <c:pt idx="9">
                  <c:v>7.1293949262612427E-2</c:v>
                </c:pt>
                <c:pt idx="10">
                  <c:v>8.0196624337514871E-2</c:v>
                </c:pt>
                <c:pt idx="11">
                  <c:v>0.12204241591071617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00B-4E11-9FE5-CC39EDB184ED}"/>
            </c:ext>
          </c:extLst>
        </c:ser>
        <c:ser>
          <c:idx val="2"/>
          <c:order val="2"/>
          <c:tx>
            <c:strRef>
              <c:f>'[03.xlsx]Partida 03'!$C$27</c:f>
              <c:strCache>
                <c:ptCount val="1"/>
                <c:pt idx="0">
                  <c:v>GASTOS 2021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03'!$D$27:$G$27</c:f>
              <c:numCache>
                <c:formatCode>0.0%</c:formatCode>
                <c:ptCount val="4"/>
                <c:pt idx="0">
                  <c:v>7.4058890598359031E-2</c:v>
                </c:pt>
                <c:pt idx="1">
                  <c:v>7.6003498212825524E-2</c:v>
                </c:pt>
                <c:pt idx="2">
                  <c:v>9.7105897449084683E-2</c:v>
                </c:pt>
                <c:pt idx="3">
                  <c:v>7.4839847942366658E-2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00B-4E11-9FE5-CC39EDB184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3823656"/>
        <c:axId val="463826400"/>
      </c:barChart>
      <c:catAx>
        <c:axId val="463823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3826400"/>
        <c:crosses val="autoZero"/>
        <c:auto val="1"/>
        <c:lblAlgn val="ctr"/>
        <c:lblOffset val="100"/>
        <c:noMultiLvlLbl val="0"/>
      </c:catAx>
      <c:valAx>
        <c:axId val="463826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3823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14-06-2021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14-06-2021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14-06-2021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14-06-2021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14-06-2021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14-06-2021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BF6CBFAC-E614-4956-A42C-0761A36C105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14-06-2021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8D498776-9444-432E-803A-D1B8DC5AA8CC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ABRIL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PODER JUDICIAL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 </a:t>
            </a:r>
            <a:r>
              <a:rPr lang="es-CL" sz="1200" dirty="0" smtClean="0"/>
              <a:t>mayo </a:t>
            </a:r>
            <a:r>
              <a:rPr lang="es-CL" sz="1200" dirty="0" smtClean="0"/>
              <a:t>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0" y="1700808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3" y="5733256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8405" y="836712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910667"/>
              </p:ext>
            </p:extLst>
          </p:nvPr>
        </p:nvGraphicFramePr>
        <p:xfrm>
          <a:off x="405020" y="2007279"/>
          <a:ext cx="8110329" cy="3515041"/>
        </p:xfrm>
        <a:graphic>
          <a:graphicData uri="http://schemas.openxmlformats.org/drawingml/2006/table">
            <a:tbl>
              <a:tblPr/>
              <a:tblGrid>
                <a:gridCol w="308842"/>
                <a:gridCol w="295974"/>
                <a:gridCol w="299191"/>
                <a:gridCol w="2573686"/>
                <a:gridCol w="772106"/>
                <a:gridCol w="772106"/>
                <a:gridCol w="772106"/>
                <a:gridCol w="772106"/>
                <a:gridCol w="772106"/>
                <a:gridCol w="772106"/>
              </a:tblGrid>
              <a:tr h="4316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609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2021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92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3.487.513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3.487.513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787.965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80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1.099.173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1.099.173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382.845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80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458.550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458.550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146.415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80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139.961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80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139.961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80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841.633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841.633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47.294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80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Perfeccionamiento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754.858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754.858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14.593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80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Habilitación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89.370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89.370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52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de Perfeccionamiento Extraordinario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243.919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243.919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77.802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80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1187440,0%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1187440,0%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26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1187440,0%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1187440,0%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060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1821" y="72797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xmlns="" id="{AB6191F5-74D7-40CE-9B21-B539E132296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37547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02C2F061-81E3-41E6-BC7C-EF2CA704DC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9986432"/>
              </p:ext>
            </p:extLst>
          </p:nvPr>
        </p:nvGraphicFramePr>
        <p:xfrm>
          <a:off x="421821" y="1776412"/>
          <a:ext cx="8194003" cy="4100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24313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7746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61F808BE-77FE-40DF-9CC0-6C680C7FEC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7851397"/>
              </p:ext>
            </p:extLst>
          </p:nvPr>
        </p:nvGraphicFramePr>
        <p:xfrm>
          <a:off x="386224" y="1700808"/>
          <a:ext cx="821079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2EB8C96B-BA8E-403A-A4CD-0734535B9A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308154"/>
              </p:ext>
            </p:extLst>
          </p:nvPr>
        </p:nvGraphicFramePr>
        <p:xfrm>
          <a:off x="466600" y="1772816"/>
          <a:ext cx="821079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1125" y="1689360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8405" y="5589240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984040"/>
              </p:ext>
            </p:extLst>
          </p:nvPr>
        </p:nvGraphicFramePr>
        <p:xfrm>
          <a:off x="405032" y="1977392"/>
          <a:ext cx="8210792" cy="3539837"/>
        </p:xfrm>
        <a:graphic>
          <a:graphicData uri="http://schemas.openxmlformats.org/drawingml/2006/table">
            <a:tbl>
              <a:tblPr/>
              <a:tblGrid>
                <a:gridCol w="533350"/>
                <a:gridCol w="2540434"/>
                <a:gridCol w="856168"/>
                <a:gridCol w="856168"/>
                <a:gridCol w="856168"/>
                <a:gridCol w="856168"/>
                <a:gridCol w="856168"/>
                <a:gridCol w="856168"/>
              </a:tblGrid>
              <a:tr h="3189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908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1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569.086.016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572.367.451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183.814.555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5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434.638.684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434.638.684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153.965.180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5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76.456.143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76.456.143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18.401.308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5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1.885.901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5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8.398.691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8.398.691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5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5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5.893.794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5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5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17000905,0%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PODER JUDICIAL 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617142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25738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848802"/>
              </p:ext>
            </p:extLst>
          </p:nvPr>
        </p:nvGraphicFramePr>
        <p:xfrm>
          <a:off x="405026" y="2042478"/>
          <a:ext cx="8210798" cy="2696304"/>
        </p:xfrm>
        <a:graphic>
          <a:graphicData uri="http://schemas.openxmlformats.org/drawingml/2006/table">
            <a:tbl>
              <a:tblPr/>
              <a:tblGrid>
                <a:gridCol w="271858"/>
                <a:gridCol w="349533"/>
                <a:gridCol w="2589135"/>
                <a:gridCol w="883543"/>
                <a:gridCol w="880307"/>
                <a:gridCol w="802633"/>
                <a:gridCol w="880307"/>
                <a:gridCol w="776741"/>
                <a:gridCol w="776741"/>
              </a:tblGrid>
              <a:tr h="10111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416.159.443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416.159.443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147.689.478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395.087.691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139.943.014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APOYO A TRIBUNALES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21.071.752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7.746.464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149.439.060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152.720.495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35.337.112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3.487.513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3.487.513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787.965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294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31566" y="1715384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25738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81223" y="764704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381583"/>
              </p:ext>
            </p:extLst>
          </p:nvPr>
        </p:nvGraphicFramePr>
        <p:xfrm>
          <a:off x="481221" y="2247292"/>
          <a:ext cx="8147250" cy="2323277"/>
        </p:xfrm>
        <a:graphic>
          <a:graphicData uri="http://schemas.openxmlformats.org/drawingml/2006/table">
            <a:tbl>
              <a:tblPr/>
              <a:tblGrid>
                <a:gridCol w="319892"/>
                <a:gridCol w="306564"/>
                <a:gridCol w="309895"/>
                <a:gridCol w="2412519"/>
                <a:gridCol w="799730"/>
                <a:gridCol w="799730"/>
                <a:gridCol w="799730"/>
                <a:gridCol w="799730"/>
                <a:gridCol w="799730"/>
                <a:gridCol w="799730"/>
              </a:tblGrid>
              <a:tr h="3793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1616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0301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139.943.014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931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139.943.014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694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00064" y="1955865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64" y="4788587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0069" y="908720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236008"/>
              </p:ext>
            </p:extLst>
          </p:nvPr>
        </p:nvGraphicFramePr>
        <p:xfrm>
          <a:off x="500062" y="2403565"/>
          <a:ext cx="8143875" cy="1961538"/>
        </p:xfrm>
        <a:graphic>
          <a:graphicData uri="http://schemas.openxmlformats.org/drawingml/2006/table">
            <a:tbl>
              <a:tblPr/>
              <a:tblGrid>
                <a:gridCol w="349804"/>
                <a:gridCol w="335229"/>
                <a:gridCol w="338873"/>
                <a:gridCol w="2044167"/>
                <a:gridCol w="874510"/>
                <a:gridCol w="889085"/>
                <a:gridCol w="907305"/>
                <a:gridCol w="889085"/>
                <a:gridCol w="641307"/>
                <a:gridCol w="874510"/>
              </a:tblGrid>
              <a:tr h="3846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9423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69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7.746.464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76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7.746.464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361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28846" y="1535048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05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846" y="644922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8846" y="697734"/>
            <a:ext cx="821509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028234"/>
              </p:ext>
            </p:extLst>
          </p:nvPr>
        </p:nvGraphicFramePr>
        <p:xfrm>
          <a:off x="428846" y="1823090"/>
          <a:ext cx="8215090" cy="4626142"/>
        </p:xfrm>
        <a:graphic>
          <a:graphicData uri="http://schemas.openxmlformats.org/drawingml/2006/table">
            <a:tbl>
              <a:tblPr/>
              <a:tblGrid>
                <a:gridCol w="298618"/>
                <a:gridCol w="286174"/>
                <a:gridCol w="289286"/>
                <a:gridCol w="2625346"/>
                <a:gridCol w="746543"/>
                <a:gridCol w="846083"/>
                <a:gridCol w="796313"/>
                <a:gridCol w="808755"/>
                <a:gridCol w="771429"/>
                <a:gridCol w="746543"/>
              </a:tblGrid>
              <a:tr h="1535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62" marR="8962" marT="8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62" marR="8962" marT="8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02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316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149.439.060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152.720.495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35.337.112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6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17.380.068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17.380.068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5.892.857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6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75.997.593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75.997.593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18.254.893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6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1.885.901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6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1.885.901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6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6.468.911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6.468.911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6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6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6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6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6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6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I.A.S.A.J.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71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Iberoamericana de Tribunales de Justicia Fiscal o Administrativa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6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119.883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6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196.377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196.377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15.600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6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482.010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482.010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6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1.935.924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1.935.924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9.572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6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1.633.559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1.633.559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87.514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6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5.893.794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6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52.382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52.382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6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40.824.844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-52.382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5.893.794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6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6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6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3.281.445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32814370,0%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6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3.281.445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32814370,0%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96145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4599</TotalTime>
  <Words>1111</Words>
  <Application>Microsoft Office PowerPoint</Application>
  <PresentationFormat>Presentación en pantalla (4:3)</PresentationFormat>
  <Paragraphs>639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Verdana</vt:lpstr>
      <vt:lpstr>1_Tema de Office</vt:lpstr>
      <vt:lpstr>Tema de Office</vt:lpstr>
      <vt:lpstr>EJECUCIÓN ACUMULADA DE GASTOS PRESUPUESTARIOS AL MES DE ABRIL DE 2021 PARTIDA 03: PODER JUDICIAL</vt:lpstr>
      <vt:lpstr>EJECUCIÓN PRESUPUESTARIA DE GASTOS ACUMULADA A ABRIL DE 2021 PARTIDA 03 PODER JUDICIAL</vt:lpstr>
      <vt:lpstr>EJECUCIÓN DE GASTOS A ABRIL DE 2021  PARTIDA 03 PODER JUDICIAL</vt:lpstr>
      <vt:lpstr>EJECUCIÓN DE GASTOS A ABRIL DE 2021  PARTIDA 03 PODER JUDICIAL</vt:lpstr>
      <vt:lpstr>EJECUCIÓN ACUMULADA DE GASTOS A ABRIL DE 2021  PARTIDA 03 PODER JUDICIAL</vt:lpstr>
      <vt:lpstr>EJECUCIÓN ACUMULADA DE GASTOS A ABRIL DE 2021  PARTIDA 03 PODER JUDICIAL  RESUMEN POR CAPÍTULOS</vt:lpstr>
      <vt:lpstr>EJECUCIÓN ACUMULADA DE GASTOS A ABRIL DE 2021  PARTIDA 03. CAPÍTULO 01. PROGRAMA 01: PODER JUDICIAL</vt:lpstr>
      <vt:lpstr>EJECUCIÓN ACUMULADA DE GASTOS A ABRIL DE 2021  PARTIDA 03. CAPÍTULO 01. PROGRAMA 02: UNIDAD DE APOYO A TRIBUNALES</vt:lpstr>
      <vt:lpstr>EJECUCIÓN ACUMULADA DE GASTOS A ABRIL DE 2021  PARTIDA 03. CAPÍTULO 03. PROGRAMA 01: CORPORACIÓN ADMINISTRATIVA DEL PODER JUDICIAL</vt:lpstr>
      <vt:lpstr>EJECUCIÓN ACUMULADA DE GASTOS A ABRIL DE 2021  PARTIDA 03. CAPÍTULO 04. PROGRAMA 01: ACADEMIA JUDICIAL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278</cp:revision>
  <cp:lastPrinted>2020-09-07T04:49:41Z</cp:lastPrinted>
  <dcterms:created xsi:type="dcterms:W3CDTF">2016-06-23T13:38:47Z</dcterms:created>
  <dcterms:modified xsi:type="dcterms:W3CDTF">2021-06-15T01:02:01Z</dcterms:modified>
</cp:coreProperties>
</file>