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12"/>
  </p:notesMasterIdLst>
  <p:handoutMasterIdLst>
    <p:handoutMasterId r:id="rId13"/>
  </p:handoutMasterIdLst>
  <p:sldIdLst>
    <p:sldId id="256" r:id="rId2"/>
    <p:sldId id="309" r:id="rId3"/>
    <p:sldId id="300" r:id="rId4"/>
    <p:sldId id="299" r:id="rId5"/>
    <p:sldId id="264" r:id="rId6"/>
    <p:sldId id="263" r:id="rId7"/>
    <p:sldId id="265" r:id="rId8"/>
    <p:sldId id="267" r:id="rId9"/>
    <p:sldId id="268" r:id="rId10"/>
    <p:sldId id="271" r:id="rId11"/>
  </p:sldIdLst>
  <p:sldSz cx="9144000" cy="6858000" type="screen4x3"/>
  <p:notesSz cx="7102475" cy="93884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7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1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57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cpradenaso\Desktop\2020\Ejecuci&#243;n%202020\27%202020.xlsx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9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900" b="0" i="0" baseline="0">
                <a:effectLst/>
              </a:rPr>
              <a:t>Distribución Presupuesto Inicial por Subtítulos de Gasto</a:t>
            </a:r>
            <a:endParaRPr lang="es-CL" sz="900">
              <a:effectLst/>
            </a:endParaRPr>
          </a:p>
        </c:rich>
      </c:tx>
      <c:overlay val="0"/>
      <c:spPr>
        <a:noFill/>
        <a:ln>
          <a:noFill/>
        </a:ln>
        <a:effectLst/>
      </c:sp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'Partida 27'!$D$60</c:f>
              <c:strCache>
                <c:ptCount val="1"/>
                <c:pt idx="0">
                  <c:v>Presupuesto Inicial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8B98-473A-84F4-0B9C06F9D70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8B98-473A-84F4-0B9C06F9D700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8B98-473A-84F4-0B9C06F9D700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8B98-473A-84F4-0B9C06F9D700}"/>
              </c:ext>
            </c:extLst>
          </c:dPt>
          <c:dLbls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8B98-473A-84F4-0B9C06F9D700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'Partida 27'!$C$61:$C$63</c:f>
              <c:strCache>
                <c:ptCount val="3"/>
                <c:pt idx="0">
                  <c:v>GASTOS EN PERSONAL                                                              </c:v>
                </c:pt>
                <c:pt idx="1">
                  <c:v>BIENES Y SERVICIOS DE CONSUMO                                                   </c:v>
                </c:pt>
                <c:pt idx="2">
                  <c:v>ADQUISICIÓN DE ACTIVOS NO FINANCIEROS                                           </c:v>
                </c:pt>
              </c:strCache>
            </c:strRef>
          </c:cat>
          <c:val>
            <c:numRef>
              <c:f>'Partida 27'!$D$61:$D$63</c:f>
              <c:numCache>
                <c:formatCode>#,##0</c:formatCode>
                <c:ptCount val="3"/>
                <c:pt idx="0">
                  <c:v>16967207</c:v>
                </c:pt>
                <c:pt idx="1">
                  <c:v>4514919</c:v>
                </c:pt>
                <c:pt idx="2">
                  <c:v>365294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8B98-473A-84F4-0B9C06F9D70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9917873169079663E-2"/>
          <c:y val="0.82284113060428854"/>
          <c:w val="0.95478164422995515"/>
          <c:h val="0.12343607862248213"/>
        </c:manualLayout>
      </c:layout>
      <c:overlay val="0"/>
      <c:spPr>
        <a:noFill/>
        <a:ln w="12700">
          <a:solidFill>
            <a:srgbClr val="4F81BD"/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7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  <c:extLst/>
  </c:chart>
  <c:spPr>
    <a:solidFill>
      <a:schemeClr val="bg1"/>
    </a:solidFill>
    <a:ln w="9525" cap="flat" cmpd="sng" algn="ctr">
      <a:solidFill>
        <a:sysClr val="window" lastClr="FFFFFF">
          <a:lumMod val="85000"/>
        </a:sys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en-US" sz="900" b="0" i="0" baseline="0">
                <a:effectLst/>
              </a:rPr>
              <a:t>Distribución Presupuesto Inicial por Capítulo</a:t>
            </a:r>
            <a:endParaRPr lang="es-CL" sz="900">
              <a:effectLst/>
            </a:endParaRPr>
          </a:p>
          <a:p>
            <a:pPr>
              <a:defRPr sz="9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en-US" sz="900" b="0" i="0" baseline="0">
                <a:effectLst/>
              </a:rPr>
              <a:t>(en Millones de $)</a:t>
            </a:r>
            <a:endParaRPr lang="es-CL" sz="900">
              <a:effectLst/>
            </a:endParaRPr>
          </a:p>
        </c:rich>
      </c:tx>
      <c:layout>
        <c:manualLayout>
          <c:xMode val="edge"/>
          <c:yMode val="edge"/>
          <c:x val="0.21709896070908219"/>
          <c:y val="2.1680216802168022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20085419775273633"/>
          <c:y val="0.18573430353726109"/>
          <c:w val="0.65407960517206598"/>
          <c:h val="0.510817489277255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'Partida 27'!$L$60</c:f>
              <c:strCache>
                <c:ptCount val="1"/>
                <c:pt idx="0">
                  <c:v>Presupuesto Inicial</c:v>
                </c:pt>
              </c:strCache>
            </c:strRef>
          </c:tx>
          <c:spPr>
            <a:gradFill>
              <a:gsLst>
                <a:gs pos="0">
                  <a:schemeClr val="accent1"/>
                </a:gs>
                <a:gs pos="100000">
                  <a:schemeClr val="accent1">
                    <a:lumMod val="84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dLbl>
              <c:idx val="0"/>
              <c:layout>
                <c:manualLayout>
                  <c:x val="1.3925438596491228E-2"/>
                  <c:y val="8.526924951267056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L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2362694931773879"/>
                      <c:h val="6.2948343079922031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DD4F-480A-B6D7-D96777FB169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'Partida 27'!$K$61:$K$62</c:f>
              <c:strCache>
                <c:ptCount val="2"/>
                <c:pt idx="0">
                  <c:v>Subsecretaría de la Mujer y la Equidad de Género</c:v>
                </c:pt>
                <c:pt idx="1">
                  <c:v>Servicio Nacional de la Mujer y la Equidad de Género</c:v>
                </c:pt>
              </c:strCache>
            </c:strRef>
          </c:cat>
          <c:val>
            <c:numRef>
              <c:f>'Partida 27'!$L$61:$L$62</c:f>
              <c:numCache>
                <c:formatCode>#,##0</c:formatCode>
                <c:ptCount val="2"/>
                <c:pt idx="0">
                  <c:v>7289.4960000000001</c:v>
                </c:pt>
                <c:pt idx="1">
                  <c:v>52726.317999999999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D4F-480A-B6D7-D96777FB1691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203853824"/>
        <c:axId val="203856512"/>
      </c:barChart>
      <c:catAx>
        <c:axId val="2038538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es-CL"/>
          </a:p>
        </c:txPr>
        <c:crossAx val="203856512"/>
        <c:crosses val="autoZero"/>
        <c:auto val="1"/>
        <c:lblAlgn val="ctr"/>
        <c:lblOffset val="100"/>
        <c:noMultiLvlLbl val="0"/>
      </c:catAx>
      <c:valAx>
        <c:axId val="203856512"/>
        <c:scaling>
          <c:orientation val="minMax"/>
        </c:scaling>
        <c:delete val="1"/>
        <c:axPos val="l"/>
        <c:numFmt formatCode="#,##0" sourceLinked="1"/>
        <c:majorTickMark val="none"/>
        <c:minorTickMark val="none"/>
        <c:tickLblPos val="nextTo"/>
        <c:crossAx val="2038538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ysClr val="window" lastClr="FFFFFF">
          <a:lumMod val="85000"/>
        </a:sys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05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050" b="1" i="0" baseline="0">
                <a:effectLst/>
              </a:rPr>
              <a:t>% Ejecución Mensual 2018- 2019 - 2020</a:t>
            </a:r>
            <a:endParaRPr lang="es-CL" sz="1050">
              <a:effectLst/>
            </a:endParaRPr>
          </a:p>
        </c:rich>
      </c:tx>
      <c:layout>
        <c:manualLayout>
          <c:xMode val="edge"/>
          <c:yMode val="edge"/>
          <c:x val="0.32193750000000004"/>
          <c:y val="3.9526448852853786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2"/>
          <c:order val="0"/>
          <c:tx>
            <c:strRef>
              <c:f>'Partida 27'!$C$27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27'!$D$26:$O$26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27'!$D$27:$O$27</c:f>
              <c:numCache>
                <c:formatCode>0.0%</c:formatCode>
                <c:ptCount val="12"/>
                <c:pt idx="0">
                  <c:v>0.15360596450369882</c:v>
                </c:pt>
                <c:pt idx="1">
                  <c:v>0.15888913438594801</c:v>
                </c:pt>
                <c:pt idx="2">
                  <c:v>0.12404580556801138</c:v>
                </c:pt>
                <c:pt idx="3">
                  <c:v>3.4709504314649538E-2</c:v>
                </c:pt>
                <c:pt idx="4">
                  <c:v>2.7963796045611326E-2</c:v>
                </c:pt>
                <c:pt idx="5">
                  <c:v>3.8988517869914557E-2</c:v>
                </c:pt>
                <c:pt idx="6">
                  <c:v>0.20968324254398185</c:v>
                </c:pt>
                <c:pt idx="7">
                  <c:v>4.8419705658904799E-2</c:v>
                </c:pt>
                <c:pt idx="8">
                  <c:v>5.1558391495771377E-2</c:v>
                </c:pt>
                <c:pt idx="9">
                  <c:v>3.687268127749898E-2</c:v>
                </c:pt>
                <c:pt idx="10">
                  <c:v>2.9093170434927072E-2</c:v>
                </c:pt>
                <c:pt idx="11">
                  <c:v>7.3521249536150871E-2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EA0-44A4-907F-6994A9F3D99A}"/>
            </c:ext>
          </c:extLst>
        </c:ser>
        <c:ser>
          <c:idx val="0"/>
          <c:order val="1"/>
          <c:tx>
            <c:strRef>
              <c:f>'Partida 27'!$C$28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27'!$D$26:$O$26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27'!$D$28:$O$28</c:f>
              <c:numCache>
                <c:formatCode>0.0%</c:formatCode>
                <c:ptCount val="12"/>
                <c:pt idx="0">
                  <c:v>0.12955951644594754</c:v>
                </c:pt>
                <c:pt idx="1">
                  <c:v>0.13910705662052311</c:v>
                </c:pt>
                <c:pt idx="2">
                  <c:v>0.14451880934360486</c:v>
                </c:pt>
                <c:pt idx="3">
                  <c:v>4.8016900545309195E-2</c:v>
                </c:pt>
                <c:pt idx="4">
                  <c:v>3.2973417277518229E-2</c:v>
                </c:pt>
                <c:pt idx="5">
                  <c:v>4.4355073037236174E-2</c:v>
                </c:pt>
                <c:pt idx="6">
                  <c:v>0.21890397524898214</c:v>
                </c:pt>
                <c:pt idx="7">
                  <c:v>3.7707780695883826E-2</c:v>
                </c:pt>
                <c:pt idx="8">
                  <c:v>4.8168830893868447E-2</c:v>
                </c:pt>
                <c:pt idx="9">
                  <c:v>3.3107463511092346E-2</c:v>
                </c:pt>
                <c:pt idx="10">
                  <c:v>3.7837460512755439E-2</c:v>
                </c:pt>
                <c:pt idx="11">
                  <c:v>7.6306340838476178E-2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EA0-44A4-907F-6994A9F3D99A}"/>
            </c:ext>
          </c:extLst>
        </c:ser>
        <c:ser>
          <c:idx val="1"/>
          <c:order val="2"/>
          <c:tx>
            <c:strRef>
              <c:f>'Partida 27'!$C$29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6.4516118107506883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EA0-44A4-907F-6994A9F3D99A}"/>
                </c:ext>
              </c:extLst>
            </c:dLbl>
            <c:dLbl>
              <c:idx val="1"/>
              <c:layout>
                <c:manualLayout>
                  <c:x val="6.4516118107506883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EA0-44A4-907F-6994A9F3D99A}"/>
                </c:ext>
              </c:extLst>
            </c:dLbl>
            <c:dLbl>
              <c:idx val="2"/>
              <c:layout>
                <c:manualLayout>
                  <c:x val="1.0752686351251147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EA0-44A4-907F-6994A9F3D99A}"/>
                </c:ext>
              </c:extLst>
            </c:dLbl>
            <c:dLbl>
              <c:idx val="3"/>
              <c:layout>
                <c:manualLayout>
                  <c:x val="6.4516118107506883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EA0-44A4-907F-6994A9F3D99A}"/>
                </c:ext>
              </c:extLst>
            </c:dLbl>
            <c:dLbl>
              <c:idx val="4"/>
              <c:layout>
                <c:manualLayout>
                  <c:x val="6.4516118107506883E-3"/>
                  <c:y val="-1.2933422673331555E-16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DEA0-44A4-907F-6994A9F3D99A}"/>
                </c:ext>
              </c:extLst>
            </c:dLbl>
            <c:dLbl>
              <c:idx val="5"/>
              <c:layout>
                <c:manualLayout>
                  <c:x val="8.6021490810009177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DEA0-44A4-907F-6994A9F3D99A}"/>
                </c:ext>
              </c:extLst>
            </c:dLbl>
            <c:dLbl>
              <c:idx val="6"/>
              <c:layout>
                <c:manualLayout>
                  <c:x val="1.2903223621501297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DEA0-44A4-907F-6994A9F3D99A}"/>
                </c:ext>
              </c:extLst>
            </c:dLbl>
            <c:dLbl>
              <c:idx val="7"/>
              <c:layout>
                <c:manualLayout>
                  <c:x val="8.6021490810008396E-3"/>
                  <c:y val="-3.527337840363799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DEA0-44A4-907F-6994A9F3D99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1" i="0" u="none" strike="noStrike" kern="1200" baseline="0">
                    <a:solidFill>
                      <a:srgbClr val="C00000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27'!$D$26:$O$26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27'!$D$29</c:f>
              <c:numCache>
                <c:formatCode>0.0%</c:formatCode>
                <c:ptCount val="1"/>
                <c:pt idx="0">
                  <c:v>0.13935926954185776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DEA0-44A4-907F-6994A9F3D99A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4583296"/>
        <c:axId val="14584832"/>
      </c:barChart>
      <c:catAx>
        <c:axId val="145832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160000" spcFirstLastPara="1" vertOverflow="ellipsis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4584832"/>
        <c:crosses val="autoZero"/>
        <c:auto val="1"/>
        <c:lblAlgn val="ctr"/>
        <c:lblOffset val="100"/>
        <c:noMultiLvlLbl val="0"/>
      </c:catAx>
      <c:valAx>
        <c:axId val="14584832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4583296"/>
        <c:crosses val="autoZero"/>
        <c:crossBetween val="between"/>
        <c:majorUnit val="5.000000000000001E-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05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050" b="1" i="0" baseline="0">
                <a:effectLst/>
              </a:rPr>
              <a:t>% Ejecución Acumulada  2018 - 2019 - 2020</a:t>
            </a:r>
            <a:endParaRPr lang="es-CL" sz="1050">
              <a:effectLst/>
            </a:endParaRPr>
          </a:p>
        </c:rich>
      </c:tx>
      <c:layout>
        <c:manualLayout>
          <c:xMode val="edge"/>
          <c:yMode val="edge"/>
          <c:x val="0.27875141970890005"/>
          <c:y val="4.2424262669655294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lineChart>
        <c:grouping val="standard"/>
        <c:varyColors val="0"/>
        <c:ser>
          <c:idx val="2"/>
          <c:order val="0"/>
          <c:tx>
            <c:strRef>
              <c:f>'Partida 27'!$C$21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'Partida 27'!$D$20:$O$20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27'!$D$21:$O$21</c:f>
              <c:numCache>
                <c:formatCode>0.0%</c:formatCode>
                <c:ptCount val="12"/>
                <c:pt idx="0">
                  <c:v>0.15360596450369882</c:v>
                </c:pt>
                <c:pt idx="1">
                  <c:v>0.31249509888964683</c:v>
                </c:pt>
                <c:pt idx="2">
                  <c:v>0.43628123790157508</c:v>
                </c:pt>
                <c:pt idx="3">
                  <c:v>0.47099074221622461</c:v>
                </c:pt>
                <c:pt idx="4">
                  <c:v>0.49745571640040975</c:v>
                </c:pt>
                <c:pt idx="5">
                  <c:v>0.53565703216300098</c:v>
                </c:pt>
                <c:pt idx="6">
                  <c:v>0.74714112383594034</c:v>
                </c:pt>
                <c:pt idx="7">
                  <c:v>0.79556082949484508</c:v>
                </c:pt>
                <c:pt idx="8">
                  <c:v>0.8464844237633764</c:v>
                </c:pt>
                <c:pt idx="9">
                  <c:v>0.88335710504087539</c:v>
                </c:pt>
                <c:pt idx="10">
                  <c:v>0.91245027547580249</c:v>
                </c:pt>
                <c:pt idx="11">
                  <c:v>0.98211611162166168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B3F-4A25-A65B-9922B1FB50AA}"/>
            </c:ext>
          </c:extLst>
        </c:ser>
        <c:ser>
          <c:idx val="0"/>
          <c:order val="1"/>
          <c:tx>
            <c:strRef>
              <c:f>'Partida 27'!$C$22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'Partida 27'!$D$20:$O$20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27'!$D$22:$O$22</c:f>
              <c:numCache>
                <c:formatCode>0.0%</c:formatCode>
                <c:ptCount val="12"/>
                <c:pt idx="0">
                  <c:v>0.12955951644594754</c:v>
                </c:pt>
                <c:pt idx="1">
                  <c:v>0.26866657306647068</c:v>
                </c:pt>
                <c:pt idx="2">
                  <c:v>0.41318538241007557</c:v>
                </c:pt>
                <c:pt idx="3">
                  <c:v>0.46120228295538473</c:v>
                </c:pt>
                <c:pt idx="4">
                  <c:v>0.49417570023290297</c:v>
                </c:pt>
                <c:pt idx="5">
                  <c:v>0.5385307732701391</c:v>
                </c:pt>
                <c:pt idx="6">
                  <c:v>0.75018648830053092</c:v>
                </c:pt>
                <c:pt idx="7">
                  <c:v>0.78608378001678392</c:v>
                </c:pt>
                <c:pt idx="8">
                  <c:v>0.83257181212536946</c:v>
                </c:pt>
                <c:pt idx="9">
                  <c:v>0.86567927563646185</c:v>
                </c:pt>
                <c:pt idx="10">
                  <c:v>0.90351673614921724</c:v>
                </c:pt>
                <c:pt idx="11">
                  <c:v>0.97930620108109878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B3F-4A25-A65B-9922B1FB50AA}"/>
            </c:ext>
          </c:extLst>
        </c:ser>
        <c:ser>
          <c:idx val="1"/>
          <c:order val="2"/>
          <c:tx>
            <c:strRef>
              <c:f>'Partida 27'!$C$23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ln w="34925" cap="rnd">
              <a:solidFill>
                <a:schemeClr val="accent2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dPt>
            <c:idx val="0"/>
            <c:marker>
              <c:symbol val="circle"/>
              <c:size val="6"/>
              <c:spPr>
                <a:gradFill rotWithShape="1">
                  <a:gsLst>
                    <a:gs pos="0">
                      <a:schemeClr val="accent2">
                        <a:shade val="51000"/>
                        <a:satMod val="130000"/>
                      </a:schemeClr>
                    </a:gs>
                    <a:gs pos="80000">
                      <a:schemeClr val="accent2">
                        <a:shade val="93000"/>
                        <a:satMod val="130000"/>
                      </a:schemeClr>
                    </a:gs>
                    <a:gs pos="100000">
                      <a:schemeClr val="accent2">
                        <a:shade val="94000"/>
                        <a:satMod val="135000"/>
                      </a:schemeClr>
                    </a:gs>
                  </a:gsLst>
                  <a:lin ang="16200000" scaled="0"/>
                </a:gradFill>
                <a:ln w="9525">
                  <a:solidFill>
                    <a:schemeClr val="accent2"/>
                  </a:solidFill>
                  <a:round/>
                </a:ln>
                <a:effectLst>
                  <a:outerShdw blurRad="40000" dist="23000" dir="5400000" rotWithShape="0">
                    <a:srgbClr val="000000">
                      <a:alpha val="35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threePt" dir="t">
                    <a:rot lat="0" lon="0" rev="1200000"/>
                  </a:lightRig>
                </a:scene3d>
                <a:sp3d>
                  <a:bevelT w="63500" h="25400"/>
                </a:sp3d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2-6B3F-4A25-A65B-9922B1FB50AA}"/>
              </c:ext>
            </c:extLst>
          </c:dPt>
          <c:dLbls>
            <c:dLbl>
              <c:idx val="0"/>
              <c:layout>
                <c:manualLayout>
                  <c:x val="-3.6213507292171002E-2"/>
                  <c:y val="4.31418642004493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B3F-4A25-A65B-9922B1FB50AA}"/>
                </c:ext>
              </c:extLst>
            </c:dLbl>
            <c:dLbl>
              <c:idx val="1"/>
              <c:layout>
                <c:manualLayout>
                  <c:x val="-3.4519956850053934E-2"/>
                  <c:y val="2.45513374265116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B3F-4A25-A65B-9922B1FB50AA}"/>
                </c:ext>
              </c:extLst>
            </c:dLbl>
            <c:dLbl>
              <c:idx val="2"/>
              <c:layout>
                <c:manualLayout>
                  <c:x val="-3.2362459546925564E-2"/>
                  <c:y val="5.26100087710964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6B3F-4A25-A65B-9922B1FB50AA}"/>
                </c:ext>
              </c:extLst>
            </c:dLbl>
            <c:dLbl>
              <c:idx val="3"/>
              <c:layout>
                <c:manualLayout>
                  <c:x val="-6.6882416396979505E-2"/>
                  <c:y val="-3.507333918073098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B3F-4A25-A65B-9922B1FB50AA}"/>
                </c:ext>
              </c:extLst>
            </c:dLbl>
            <c:dLbl>
              <c:idx val="4"/>
              <c:layout>
                <c:manualLayout>
                  <c:x val="-1.2944983818770227E-2"/>
                  <c:y val="1.40293356722924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6B3F-4A25-A65B-9922B1FB50AA}"/>
                </c:ext>
              </c:extLst>
            </c:dLbl>
            <c:dLbl>
              <c:idx val="5"/>
              <c:layout>
                <c:manualLayout>
                  <c:x val="-5.3937432578209356E-2"/>
                  <c:y val="4.20880070168771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6B3F-4A25-A65B-9922B1FB50AA}"/>
                </c:ext>
              </c:extLst>
            </c:dLbl>
            <c:dLbl>
              <c:idx val="6"/>
              <c:layout>
                <c:manualLayout>
                  <c:x val="-7.3354908306364611E-2"/>
                  <c:y val="7.01466783614619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6B3F-4A25-A65B-9922B1FB50A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rgbClr val="C00000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'Partida 27'!$D$20:$O$20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27'!$D$23</c:f>
              <c:numCache>
                <c:formatCode>0.0%</c:formatCode>
                <c:ptCount val="1"/>
                <c:pt idx="0">
                  <c:v>0.13935926954185776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9-6B3F-4A25-A65B-9922B1FB50A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50919808"/>
        <c:axId val="150925696"/>
      </c:lineChart>
      <c:catAx>
        <c:axId val="1509198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04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50925696"/>
        <c:crosses val="autoZero"/>
        <c:auto val="1"/>
        <c:lblAlgn val="ctr"/>
        <c:lblOffset val="100"/>
        <c:noMultiLvlLbl val="0"/>
      </c:catAx>
      <c:valAx>
        <c:axId val="150925696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50919808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4033075962592047E-2"/>
          <c:y val="0.86584364912962886"/>
          <c:w val="0.96761885346855914"/>
          <c:h val="0.1131123473619325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10-07-2020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10-07-2020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203325" y="703263"/>
            <a:ext cx="4695825" cy="3521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34" tIns="46566" rIns="93134" bIns="46566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3134" tIns="46566" rIns="93134" bIns="46566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895451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8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698542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659F7929-BB19-4B7A-93AD-59617BD832C1}"/>
              </a:ext>
            </a:extLst>
          </p:cNvPr>
          <p:cNvSpPr/>
          <p:nvPr userDrawn="1"/>
        </p:nvSpPr>
        <p:spPr>
          <a:xfrm>
            <a:off x="457200" y="6356350"/>
            <a:ext cx="54006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</p:spTree>
    <p:extLst>
      <p:ext uri="{BB962C8B-B14F-4D97-AF65-F5344CB8AC3E}">
        <p14:creationId xmlns:p14="http://schemas.microsoft.com/office/powerpoint/2010/main" val="6121373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A67D08-3D11-4B0F-A15F-9F52EB68D63D}" type="datetime1">
              <a:rPr lang="es-CL" smtClean="0"/>
              <a:t>10-07-2020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360137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78813F-3287-4428-A15C-12A23CF4CFA4}" type="datetime1">
              <a:rPr lang="es-CL" smtClean="0"/>
              <a:t>10-07-2020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570931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E02360-A21A-4CCD-BCB0-8531ABD610AB}" type="datetime1">
              <a:rPr lang="es-CL" smtClean="0"/>
              <a:t>10-07-2020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745D05C1-9B5A-41AE-9625-6C99FDFEE4DC}"/>
              </a:ext>
            </a:extLst>
          </p:cNvPr>
          <p:cNvSpPr/>
          <p:nvPr userDrawn="1"/>
        </p:nvSpPr>
        <p:spPr>
          <a:xfrm>
            <a:off x="457200" y="6356350"/>
            <a:ext cx="54006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</p:spTree>
    <p:extLst>
      <p:ext uri="{BB962C8B-B14F-4D97-AF65-F5344CB8AC3E}">
        <p14:creationId xmlns:p14="http://schemas.microsoft.com/office/powerpoint/2010/main" val="14192141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BC7CA73-43A2-4A16-A5CB-3D4B44330E0D}" type="datetime1">
              <a:rPr lang="es-CL" smtClean="0"/>
              <a:t>10-07-2020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124139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BAF36A-EDE5-4FA8-84EC-3AA788C97240}" type="datetime1">
              <a:rPr lang="es-CL" smtClean="0"/>
              <a:t>10-07-2020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51708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22D39C1-1D08-4F24-AE34-397A80400841}" type="datetime1">
              <a:rPr lang="es-CL" smtClean="0"/>
              <a:t>10-07-2020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013799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8A55497-5A8F-46E9-977B-DA4B0E8E00C9}" type="datetime1">
              <a:rPr lang="es-CL" smtClean="0"/>
              <a:t>10-07-2020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160708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A9ED8E3-6EAB-4093-9165-930AB8B37E7F}" type="datetime1">
              <a:rPr lang="es-CL" smtClean="0"/>
              <a:t>10-07-2020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558688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0437570-0FE3-4267-B1AE-9E8F529BA4FA}" type="datetime1">
              <a:rPr lang="es-CL" smtClean="0"/>
              <a:t>10-07-2020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975145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659995C-6C5E-4774-930D-FE8EA32FE7EF}" type="datetime1">
              <a:rPr lang="es-CL" smtClean="0"/>
              <a:t>10-07-2020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47761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708C7A60-81BC-40FA-8F4A-BA8BB4E7CF49}"/>
              </a:ext>
            </a:extLst>
          </p:cNvPr>
          <p:cNvPicPr>
            <a:picLocks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86799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11560" y="1844824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solidFill>
                  <a:prstClr val="black"/>
                </a:solidFill>
              </a:rPr>
              <a:t>EJECUCIÓN ACUMULADA DE GASTOS PRESUPUESTARIOS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AL MES DE ENERO DE 2020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PARTIDA 27:</a:t>
            </a:r>
            <a:br>
              <a:rPr lang="es-CL" sz="2400" b="1" dirty="0">
                <a:latin typeface="+mn-lt"/>
              </a:rPr>
            </a:br>
            <a:r>
              <a:rPr lang="es-CL" sz="2000" b="1" dirty="0">
                <a:latin typeface="+mn-lt"/>
              </a:rPr>
              <a:t>MINISTERIO DE LA MUJER Y LA EQUIDAD DE GÉNERO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Valparaíso, Febrero 2020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|</a:t>
            </a:r>
          </a:p>
        </p:txBody>
      </p:sp>
      <p:sp>
        <p:nvSpPr>
          <p:cNvPr id="9" name="2 Rectángulo">
            <a:extLst>
              <a:ext uri="{FF2B5EF4-FFF2-40B4-BE49-F238E27FC236}">
                <a16:creationId xmlns:a16="http://schemas.microsoft.com/office/drawing/2014/main" id="{06B2F522-69D1-4789-A377-D29A3D006900}"/>
              </a:ext>
            </a:extLst>
          </p:cNvPr>
          <p:cNvSpPr/>
          <p:nvPr/>
        </p:nvSpPr>
        <p:spPr>
          <a:xfrm>
            <a:off x="149338" y="6237312"/>
            <a:ext cx="5790813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41633" y="681243"/>
            <a:ext cx="8087647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27. CAPÍTULO 02. PROGRAMA 03:  PREVENCION Y ATENCION DE VIOLENCIA CONTRA LAS MUJERES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41633" y="1518557"/>
            <a:ext cx="8074190" cy="3651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5C9AB6C7-4EA7-4FCE-87A1-EAA1BA8800D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1603071"/>
              </p:ext>
            </p:extLst>
          </p:nvPr>
        </p:nvGraphicFramePr>
        <p:xfrm>
          <a:off x="532777" y="1906488"/>
          <a:ext cx="8083049" cy="2232903"/>
        </p:xfrm>
        <a:graphic>
          <a:graphicData uri="http://schemas.openxmlformats.org/drawingml/2006/table">
            <a:tbl>
              <a:tblPr/>
              <a:tblGrid>
                <a:gridCol w="260408">
                  <a:extLst>
                    <a:ext uri="{9D8B030D-6E8A-4147-A177-3AD203B41FA5}">
                      <a16:colId xmlns:a16="http://schemas.microsoft.com/office/drawing/2014/main" val="2095933427"/>
                    </a:ext>
                  </a:extLst>
                </a:gridCol>
                <a:gridCol w="260408">
                  <a:extLst>
                    <a:ext uri="{9D8B030D-6E8A-4147-A177-3AD203B41FA5}">
                      <a16:colId xmlns:a16="http://schemas.microsoft.com/office/drawing/2014/main" val="432759936"/>
                    </a:ext>
                  </a:extLst>
                </a:gridCol>
                <a:gridCol w="260408">
                  <a:extLst>
                    <a:ext uri="{9D8B030D-6E8A-4147-A177-3AD203B41FA5}">
                      <a16:colId xmlns:a16="http://schemas.microsoft.com/office/drawing/2014/main" val="2631624247"/>
                    </a:ext>
                  </a:extLst>
                </a:gridCol>
                <a:gridCol w="3249885">
                  <a:extLst>
                    <a:ext uri="{9D8B030D-6E8A-4147-A177-3AD203B41FA5}">
                      <a16:colId xmlns:a16="http://schemas.microsoft.com/office/drawing/2014/main" val="3379510624"/>
                    </a:ext>
                  </a:extLst>
                </a:gridCol>
                <a:gridCol w="697892">
                  <a:extLst>
                    <a:ext uri="{9D8B030D-6E8A-4147-A177-3AD203B41FA5}">
                      <a16:colId xmlns:a16="http://schemas.microsoft.com/office/drawing/2014/main" val="3644202463"/>
                    </a:ext>
                  </a:extLst>
                </a:gridCol>
                <a:gridCol w="697892">
                  <a:extLst>
                    <a:ext uri="{9D8B030D-6E8A-4147-A177-3AD203B41FA5}">
                      <a16:colId xmlns:a16="http://schemas.microsoft.com/office/drawing/2014/main" val="2691752718"/>
                    </a:ext>
                  </a:extLst>
                </a:gridCol>
                <a:gridCol w="697892">
                  <a:extLst>
                    <a:ext uri="{9D8B030D-6E8A-4147-A177-3AD203B41FA5}">
                      <a16:colId xmlns:a16="http://schemas.microsoft.com/office/drawing/2014/main" val="2709767052"/>
                    </a:ext>
                  </a:extLst>
                </a:gridCol>
                <a:gridCol w="697892">
                  <a:extLst>
                    <a:ext uri="{9D8B030D-6E8A-4147-A177-3AD203B41FA5}">
                      <a16:colId xmlns:a16="http://schemas.microsoft.com/office/drawing/2014/main" val="2515849291"/>
                    </a:ext>
                  </a:extLst>
                </a:gridCol>
                <a:gridCol w="635395">
                  <a:extLst>
                    <a:ext uri="{9D8B030D-6E8A-4147-A177-3AD203B41FA5}">
                      <a16:colId xmlns:a16="http://schemas.microsoft.com/office/drawing/2014/main" val="511977346"/>
                    </a:ext>
                  </a:extLst>
                </a:gridCol>
                <a:gridCol w="624977">
                  <a:extLst>
                    <a:ext uri="{9D8B030D-6E8A-4147-A177-3AD203B41FA5}">
                      <a16:colId xmlns:a16="http://schemas.microsoft.com/office/drawing/2014/main" val="727439966"/>
                    </a:ext>
                  </a:extLst>
                </a:gridCol>
              </a:tblGrid>
              <a:tr h="12195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622" marR="7622" marT="76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622" marR="7622" marT="76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1322003"/>
                  </a:ext>
                </a:extLst>
              </a:tr>
              <a:tr h="3735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6680732"/>
                  </a:ext>
                </a:extLst>
              </a:tr>
              <a:tr h="160072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17.488.834 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17.488.834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1.151.316 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6,6%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6,6%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5004171"/>
                  </a:ext>
                </a:extLst>
              </a:tr>
              <a:tr h="1219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20.124 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20.124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1.322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6,6%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6,6%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6241093"/>
                  </a:ext>
                </a:extLst>
              </a:tr>
              <a:tr h="1219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96.969 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96.969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6870423"/>
                  </a:ext>
                </a:extLst>
              </a:tr>
              <a:tr h="1219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17.371.241 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17.371.241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1.149.994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6,6%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6,6%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6763315"/>
                  </a:ext>
                </a:extLst>
              </a:tr>
              <a:tr h="1219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16.443.421 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16.443.421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1.074.386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6,5%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6,5%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0758256"/>
                  </a:ext>
                </a:extLst>
              </a:tr>
              <a:tr h="1448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Atención, Protección y Reparación Integral de Violencias contra las Mujeres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15.259.310 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15.259.310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1.012.666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6,6%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6,6%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7024074"/>
                  </a:ext>
                </a:extLst>
              </a:tr>
              <a:tr h="1219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Prevención de Violencia contra las Mujeres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1.184.111 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1.184.111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61.720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5,2%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5,2%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281861"/>
                  </a:ext>
                </a:extLst>
              </a:tr>
              <a:tr h="1219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927.820 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927.820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75.608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8,1%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8,1%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3899319"/>
                  </a:ext>
                </a:extLst>
              </a:tr>
              <a:tr h="1219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 la Mujer y la Equidad de Género - Programa 01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907.300 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907.300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75.608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8,3%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8,3%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2990"/>
                  </a:ext>
                </a:extLst>
              </a:tr>
              <a:tr h="1219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Policia de Investigaciones de Chile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20.520 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20.520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2977352"/>
                  </a:ext>
                </a:extLst>
              </a:tr>
              <a:tr h="1219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1037344"/>
                  </a:ext>
                </a:extLst>
              </a:tr>
              <a:tr h="1219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7547766"/>
                  </a:ext>
                </a:extLst>
              </a:tr>
              <a:tr h="1219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07578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11253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06488" y="797929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27 MINISTERIO DE LA MUJER Y EQUIDAD DE GÉNERO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340768"/>
            <a:ext cx="8229600" cy="525658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es-CL" sz="1600" dirty="0"/>
          </a:p>
        </p:txBody>
      </p:sp>
      <p:graphicFrame>
        <p:nvGraphicFramePr>
          <p:cNvPr id="8" name="Gráfico 7">
            <a:extLst>
              <a:ext uri="{FF2B5EF4-FFF2-40B4-BE49-F238E27FC236}">
                <a16:creationId xmlns:a16="http://schemas.microsoft.com/office/drawing/2014/main" id="{27047A9E-6B9D-4C00-ADA1-AF10AF318FF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2447695"/>
              </p:ext>
            </p:extLst>
          </p:nvPr>
        </p:nvGraphicFramePr>
        <p:xfrm>
          <a:off x="395993" y="1974712"/>
          <a:ext cx="4104000" cy="2462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Gráfico 9">
            <a:extLst>
              <a:ext uri="{FF2B5EF4-FFF2-40B4-BE49-F238E27FC236}">
                <a16:creationId xmlns:a16="http://schemas.microsoft.com/office/drawing/2014/main" id="{A6393A1B-BFAB-4F51-B4F6-7247A7EF7B1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42461957"/>
              </p:ext>
            </p:extLst>
          </p:nvPr>
        </p:nvGraphicFramePr>
        <p:xfrm>
          <a:off x="4644009" y="1974712"/>
          <a:ext cx="4104000" cy="2462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3130915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11561" y="789483"/>
            <a:ext cx="803237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MENSUAL DE GASTOS A ENERO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27 MINISTERIO DE LA MUJER Y EQUIDAD DE GÉNERO</a:t>
            </a:r>
          </a:p>
        </p:txBody>
      </p:sp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3F7E30FD-1ED3-4177-B725-3D90409AD30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74693241"/>
              </p:ext>
            </p:extLst>
          </p:nvPr>
        </p:nvGraphicFramePr>
        <p:xfrm>
          <a:off x="1619249" y="1916832"/>
          <a:ext cx="5905501" cy="36004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297600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3" y="784910"/>
            <a:ext cx="799288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ENERO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27 MINISTERIO DE LA MUJER Y EQUIDAD DE GÉNERO</a:t>
            </a:r>
          </a:p>
        </p:txBody>
      </p:sp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071290F1-B5A3-4227-A4BF-51A0D881670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59679874"/>
              </p:ext>
            </p:extLst>
          </p:nvPr>
        </p:nvGraphicFramePr>
        <p:xfrm>
          <a:off x="1628775" y="1772816"/>
          <a:ext cx="5886450" cy="36209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996516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48641" y="755123"/>
            <a:ext cx="804420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27 MINISTERIO DE LA MUJER Y EQUIDAD DE GÉNERO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48640" y="1439858"/>
            <a:ext cx="8090869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198A8D15-5B0C-4F42-9220-B8F90B7CED5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8992063"/>
              </p:ext>
            </p:extLst>
          </p:nvPr>
        </p:nvGraphicFramePr>
        <p:xfrm>
          <a:off x="548640" y="1782641"/>
          <a:ext cx="8044210" cy="1646359"/>
        </p:xfrm>
        <a:graphic>
          <a:graphicData uri="http://schemas.openxmlformats.org/drawingml/2006/table">
            <a:tbl>
              <a:tblPr/>
              <a:tblGrid>
                <a:gridCol w="288529">
                  <a:extLst>
                    <a:ext uri="{9D8B030D-6E8A-4147-A177-3AD203B41FA5}">
                      <a16:colId xmlns:a16="http://schemas.microsoft.com/office/drawing/2014/main" val="3869652372"/>
                    </a:ext>
                  </a:extLst>
                </a:gridCol>
                <a:gridCol w="3254615">
                  <a:extLst>
                    <a:ext uri="{9D8B030D-6E8A-4147-A177-3AD203B41FA5}">
                      <a16:colId xmlns:a16="http://schemas.microsoft.com/office/drawing/2014/main" val="1365158381"/>
                    </a:ext>
                  </a:extLst>
                </a:gridCol>
                <a:gridCol w="773260">
                  <a:extLst>
                    <a:ext uri="{9D8B030D-6E8A-4147-A177-3AD203B41FA5}">
                      <a16:colId xmlns:a16="http://schemas.microsoft.com/office/drawing/2014/main" val="3853185675"/>
                    </a:ext>
                  </a:extLst>
                </a:gridCol>
                <a:gridCol w="773260">
                  <a:extLst>
                    <a:ext uri="{9D8B030D-6E8A-4147-A177-3AD203B41FA5}">
                      <a16:colId xmlns:a16="http://schemas.microsoft.com/office/drawing/2014/main" val="2732521772"/>
                    </a:ext>
                  </a:extLst>
                </a:gridCol>
                <a:gridCol w="773260">
                  <a:extLst>
                    <a:ext uri="{9D8B030D-6E8A-4147-A177-3AD203B41FA5}">
                      <a16:colId xmlns:a16="http://schemas.microsoft.com/office/drawing/2014/main" val="3187230801"/>
                    </a:ext>
                  </a:extLst>
                </a:gridCol>
                <a:gridCol w="773260">
                  <a:extLst>
                    <a:ext uri="{9D8B030D-6E8A-4147-A177-3AD203B41FA5}">
                      <a16:colId xmlns:a16="http://schemas.microsoft.com/office/drawing/2014/main" val="2534340310"/>
                    </a:ext>
                  </a:extLst>
                </a:gridCol>
                <a:gridCol w="704013">
                  <a:extLst>
                    <a:ext uri="{9D8B030D-6E8A-4147-A177-3AD203B41FA5}">
                      <a16:colId xmlns:a16="http://schemas.microsoft.com/office/drawing/2014/main" val="2293906824"/>
                    </a:ext>
                  </a:extLst>
                </a:gridCol>
                <a:gridCol w="704013">
                  <a:extLst>
                    <a:ext uri="{9D8B030D-6E8A-4147-A177-3AD203B41FA5}">
                      <a16:colId xmlns:a16="http://schemas.microsoft.com/office/drawing/2014/main" val="2324553065"/>
                    </a:ext>
                  </a:extLst>
                </a:gridCol>
              </a:tblGrid>
              <a:tr h="13578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8486" marR="8486" marT="8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486" marR="8486" marT="8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7811837"/>
                  </a:ext>
                </a:extLst>
              </a:tr>
              <a:tr h="41583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6980469"/>
                  </a:ext>
                </a:extLst>
              </a:tr>
              <a:tr h="1442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60.015.814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60.015.814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8.363.760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13,9%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13,9%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3035561"/>
                  </a:ext>
                </a:extLst>
              </a:tr>
              <a:tr h="135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16.967.207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16.967.207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1.159.551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6,8%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6,8%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3467126"/>
                  </a:ext>
                </a:extLst>
              </a:tr>
              <a:tr h="135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4.514.919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4.514.919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85.413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6970844"/>
                  </a:ext>
                </a:extLst>
              </a:tr>
              <a:tr h="135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9314090"/>
                  </a:ext>
                </a:extLst>
              </a:tr>
              <a:tr h="135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38.165.394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38.165.394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7.118.796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18,7%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18,7%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3444190"/>
                  </a:ext>
                </a:extLst>
              </a:tr>
              <a:tr h="135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6389470"/>
                  </a:ext>
                </a:extLst>
              </a:tr>
              <a:tr h="135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365.294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365.294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8920172"/>
                  </a:ext>
                </a:extLst>
              </a:tr>
              <a:tr h="135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3.000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3.000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27599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39552" y="777919"/>
            <a:ext cx="8136904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27 RESUMEN POR CAPÍTULOS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39552" y="1371260"/>
            <a:ext cx="8120952" cy="36512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2CD63EEE-0D23-42EE-B3A0-A277E85B2D5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9827067"/>
              </p:ext>
            </p:extLst>
          </p:nvPr>
        </p:nvGraphicFramePr>
        <p:xfrm>
          <a:off x="539552" y="1782106"/>
          <a:ext cx="8120951" cy="1230589"/>
        </p:xfrm>
        <a:graphic>
          <a:graphicData uri="http://schemas.openxmlformats.org/drawingml/2006/table">
            <a:tbl>
              <a:tblPr/>
              <a:tblGrid>
                <a:gridCol w="281587">
                  <a:extLst>
                    <a:ext uri="{9D8B030D-6E8A-4147-A177-3AD203B41FA5}">
                      <a16:colId xmlns:a16="http://schemas.microsoft.com/office/drawing/2014/main" val="2488483407"/>
                    </a:ext>
                  </a:extLst>
                </a:gridCol>
                <a:gridCol w="281587">
                  <a:extLst>
                    <a:ext uri="{9D8B030D-6E8A-4147-A177-3AD203B41FA5}">
                      <a16:colId xmlns:a16="http://schemas.microsoft.com/office/drawing/2014/main" val="588469067"/>
                    </a:ext>
                  </a:extLst>
                </a:gridCol>
                <a:gridCol w="3176295">
                  <a:extLst>
                    <a:ext uri="{9D8B030D-6E8A-4147-A177-3AD203B41FA5}">
                      <a16:colId xmlns:a16="http://schemas.microsoft.com/office/drawing/2014/main" val="4260389820"/>
                    </a:ext>
                  </a:extLst>
                </a:gridCol>
                <a:gridCol w="754651">
                  <a:extLst>
                    <a:ext uri="{9D8B030D-6E8A-4147-A177-3AD203B41FA5}">
                      <a16:colId xmlns:a16="http://schemas.microsoft.com/office/drawing/2014/main" val="934870475"/>
                    </a:ext>
                  </a:extLst>
                </a:gridCol>
                <a:gridCol w="754651">
                  <a:extLst>
                    <a:ext uri="{9D8B030D-6E8A-4147-A177-3AD203B41FA5}">
                      <a16:colId xmlns:a16="http://schemas.microsoft.com/office/drawing/2014/main" val="2588266951"/>
                    </a:ext>
                  </a:extLst>
                </a:gridCol>
                <a:gridCol w="754651">
                  <a:extLst>
                    <a:ext uri="{9D8B030D-6E8A-4147-A177-3AD203B41FA5}">
                      <a16:colId xmlns:a16="http://schemas.microsoft.com/office/drawing/2014/main" val="773608446"/>
                    </a:ext>
                  </a:extLst>
                </a:gridCol>
                <a:gridCol w="754651">
                  <a:extLst>
                    <a:ext uri="{9D8B030D-6E8A-4147-A177-3AD203B41FA5}">
                      <a16:colId xmlns:a16="http://schemas.microsoft.com/office/drawing/2014/main" val="1840877826"/>
                    </a:ext>
                  </a:extLst>
                </a:gridCol>
                <a:gridCol w="687071">
                  <a:extLst>
                    <a:ext uri="{9D8B030D-6E8A-4147-A177-3AD203B41FA5}">
                      <a16:colId xmlns:a16="http://schemas.microsoft.com/office/drawing/2014/main" val="4208863177"/>
                    </a:ext>
                  </a:extLst>
                </a:gridCol>
                <a:gridCol w="675807">
                  <a:extLst>
                    <a:ext uri="{9D8B030D-6E8A-4147-A177-3AD203B41FA5}">
                      <a16:colId xmlns:a16="http://schemas.microsoft.com/office/drawing/2014/main" val="2196943270"/>
                    </a:ext>
                  </a:extLst>
                </a:gridCol>
              </a:tblGrid>
              <a:tr h="13126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8204" marR="8204" marT="82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04" marR="8204" marT="82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0755744"/>
                  </a:ext>
                </a:extLst>
              </a:tr>
              <a:tr h="40199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Prog.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Capítulos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0443722"/>
                  </a:ext>
                </a:extLst>
              </a:tr>
              <a:tr h="1722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la Mujer y la Equidad de Género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7.289.496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7.289.496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436.152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6,0%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6,0%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265444"/>
                  </a:ext>
                </a:extLst>
              </a:tr>
              <a:tr h="1312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 la Mujer y la Equidad de Género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52.726.318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52.726.318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7.927.608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15,0%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15,0%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7300117"/>
                  </a:ext>
                </a:extLst>
              </a:tr>
              <a:tr h="1312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 la Mujer y la Equidad de Género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27.360.657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27.360.657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6.758.267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24,7%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24,7%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7068345"/>
                  </a:ext>
                </a:extLst>
              </a:tr>
              <a:tr h="1312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Mujer y Trabajo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8.784.127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8.784.127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93.633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8403426"/>
                  </a:ext>
                </a:extLst>
              </a:tr>
              <a:tr h="1312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Prevención y Atención de Violencia contra las Mujeres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17.488.834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17.488.834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1.151.316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6,6%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6,6%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00173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539552" y="690613"/>
            <a:ext cx="8136904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27. CAPÍTULO 01. PROGRAMA 01:  SUBSECRETARÍA DE LA MUJER Y LA EQUIDAD DE GÉNERO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530151" y="1554480"/>
            <a:ext cx="8155706" cy="33857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A44203B1-B171-4446-9AD7-36C04F17D3F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8613988"/>
              </p:ext>
            </p:extLst>
          </p:nvPr>
        </p:nvGraphicFramePr>
        <p:xfrm>
          <a:off x="530151" y="1919605"/>
          <a:ext cx="8146307" cy="2892311"/>
        </p:xfrm>
        <a:graphic>
          <a:graphicData uri="http://schemas.openxmlformats.org/drawingml/2006/table">
            <a:tbl>
              <a:tblPr/>
              <a:tblGrid>
                <a:gridCol w="273000">
                  <a:extLst>
                    <a:ext uri="{9D8B030D-6E8A-4147-A177-3AD203B41FA5}">
                      <a16:colId xmlns:a16="http://schemas.microsoft.com/office/drawing/2014/main" val="3273252698"/>
                    </a:ext>
                  </a:extLst>
                </a:gridCol>
                <a:gridCol w="273000">
                  <a:extLst>
                    <a:ext uri="{9D8B030D-6E8A-4147-A177-3AD203B41FA5}">
                      <a16:colId xmlns:a16="http://schemas.microsoft.com/office/drawing/2014/main" val="3215863429"/>
                    </a:ext>
                  </a:extLst>
                </a:gridCol>
                <a:gridCol w="273000">
                  <a:extLst>
                    <a:ext uri="{9D8B030D-6E8A-4147-A177-3AD203B41FA5}">
                      <a16:colId xmlns:a16="http://schemas.microsoft.com/office/drawing/2014/main" val="89866512"/>
                    </a:ext>
                  </a:extLst>
                </a:gridCol>
                <a:gridCol w="3079433">
                  <a:extLst>
                    <a:ext uri="{9D8B030D-6E8A-4147-A177-3AD203B41FA5}">
                      <a16:colId xmlns:a16="http://schemas.microsoft.com/office/drawing/2014/main" val="1867309243"/>
                    </a:ext>
                  </a:extLst>
                </a:gridCol>
                <a:gridCol w="731639">
                  <a:extLst>
                    <a:ext uri="{9D8B030D-6E8A-4147-A177-3AD203B41FA5}">
                      <a16:colId xmlns:a16="http://schemas.microsoft.com/office/drawing/2014/main" val="1817963134"/>
                    </a:ext>
                  </a:extLst>
                </a:gridCol>
                <a:gridCol w="731639">
                  <a:extLst>
                    <a:ext uri="{9D8B030D-6E8A-4147-A177-3AD203B41FA5}">
                      <a16:colId xmlns:a16="http://schemas.microsoft.com/office/drawing/2014/main" val="3655686825"/>
                    </a:ext>
                  </a:extLst>
                </a:gridCol>
                <a:gridCol w="731639">
                  <a:extLst>
                    <a:ext uri="{9D8B030D-6E8A-4147-A177-3AD203B41FA5}">
                      <a16:colId xmlns:a16="http://schemas.microsoft.com/office/drawing/2014/main" val="2069364636"/>
                    </a:ext>
                  </a:extLst>
                </a:gridCol>
                <a:gridCol w="731639">
                  <a:extLst>
                    <a:ext uri="{9D8B030D-6E8A-4147-A177-3AD203B41FA5}">
                      <a16:colId xmlns:a16="http://schemas.microsoft.com/office/drawing/2014/main" val="4079969661"/>
                    </a:ext>
                  </a:extLst>
                </a:gridCol>
                <a:gridCol w="666119">
                  <a:extLst>
                    <a:ext uri="{9D8B030D-6E8A-4147-A177-3AD203B41FA5}">
                      <a16:colId xmlns:a16="http://schemas.microsoft.com/office/drawing/2014/main" val="1495706331"/>
                    </a:ext>
                  </a:extLst>
                </a:gridCol>
                <a:gridCol w="655199">
                  <a:extLst>
                    <a:ext uri="{9D8B030D-6E8A-4147-A177-3AD203B41FA5}">
                      <a16:colId xmlns:a16="http://schemas.microsoft.com/office/drawing/2014/main" val="663466364"/>
                    </a:ext>
                  </a:extLst>
                </a:gridCol>
              </a:tblGrid>
              <a:tr h="1268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3470697"/>
                  </a:ext>
                </a:extLst>
              </a:tr>
              <a:tr h="3885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4333015"/>
                  </a:ext>
                </a:extLst>
              </a:tr>
              <a:tr h="1665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7.289.496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7.289.496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436.152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71108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5.082.572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5.082.572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369.839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014030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1.999.434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1.999.434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66.313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377915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95.884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95.884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078777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13.291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13.291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90839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ONG  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13.291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13.291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750086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82.593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82.593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581789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ONU Mujeres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71.820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71.820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662208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Consejo Internacional de Mujeres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10.773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10.773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635393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919310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798193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110.606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110.606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809506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5.800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483551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1.231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1.231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46613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7.695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7.695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300106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95.880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95.880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051114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56506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96203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84100" y="749922"/>
            <a:ext cx="8030186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27. CAPÍTULO 02. PROGRAMA 01:  SERVICIO NACIONAL DE LA MUJER Y LA EQUIDAD DE GÉNERO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84100" y="1628800"/>
            <a:ext cx="7975799" cy="29335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81D12F53-B2A0-4D46-9EF4-4EA97237FA6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716137"/>
              </p:ext>
            </p:extLst>
          </p:nvPr>
        </p:nvGraphicFramePr>
        <p:xfrm>
          <a:off x="584101" y="2010409"/>
          <a:ext cx="7975798" cy="3411707"/>
        </p:xfrm>
        <a:graphic>
          <a:graphicData uri="http://schemas.openxmlformats.org/drawingml/2006/table">
            <a:tbl>
              <a:tblPr/>
              <a:tblGrid>
                <a:gridCol w="267286">
                  <a:extLst>
                    <a:ext uri="{9D8B030D-6E8A-4147-A177-3AD203B41FA5}">
                      <a16:colId xmlns:a16="http://schemas.microsoft.com/office/drawing/2014/main" val="3717458875"/>
                    </a:ext>
                  </a:extLst>
                </a:gridCol>
                <a:gridCol w="267286">
                  <a:extLst>
                    <a:ext uri="{9D8B030D-6E8A-4147-A177-3AD203B41FA5}">
                      <a16:colId xmlns:a16="http://schemas.microsoft.com/office/drawing/2014/main" val="1680532855"/>
                    </a:ext>
                  </a:extLst>
                </a:gridCol>
                <a:gridCol w="267286">
                  <a:extLst>
                    <a:ext uri="{9D8B030D-6E8A-4147-A177-3AD203B41FA5}">
                      <a16:colId xmlns:a16="http://schemas.microsoft.com/office/drawing/2014/main" val="2865702631"/>
                    </a:ext>
                  </a:extLst>
                </a:gridCol>
                <a:gridCol w="3014979">
                  <a:extLst>
                    <a:ext uri="{9D8B030D-6E8A-4147-A177-3AD203B41FA5}">
                      <a16:colId xmlns:a16="http://schemas.microsoft.com/office/drawing/2014/main" val="4217945520"/>
                    </a:ext>
                  </a:extLst>
                </a:gridCol>
                <a:gridCol w="716325">
                  <a:extLst>
                    <a:ext uri="{9D8B030D-6E8A-4147-A177-3AD203B41FA5}">
                      <a16:colId xmlns:a16="http://schemas.microsoft.com/office/drawing/2014/main" val="2578866820"/>
                    </a:ext>
                  </a:extLst>
                </a:gridCol>
                <a:gridCol w="716325">
                  <a:extLst>
                    <a:ext uri="{9D8B030D-6E8A-4147-A177-3AD203B41FA5}">
                      <a16:colId xmlns:a16="http://schemas.microsoft.com/office/drawing/2014/main" val="2576256470"/>
                    </a:ext>
                  </a:extLst>
                </a:gridCol>
                <a:gridCol w="716325">
                  <a:extLst>
                    <a:ext uri="{9D8B030D-6E8A-4147-A177-3AD203B41FA5}">
                      <a16:colId xmlns:a16="http://schemas.microsoft.com/office/drawing/2014/main" val="4215675121"/>
                    </a:ext>
                  </a:extLst>
                </a:gridCol>
                <a:gridCol w="716325">
                  <a:extLst>
                    <a:ext uri="{9D8B030D-6E8A-4147-A177-3AD203B41FA5}">
                      <a16:colId xmlns:a16="http://schemas.microsoft.com/office/drawing/2014/main" val="162763157"/>
                    </a:ext>
                  </a:extLst>
                </a:gridCol>
                <a:gridCol w="652176">
                  <a:extLst>
                    <a:ext uri="{9D8B030D-6E8A-4147-A177-3AD203B41FA5}">
                      <a16:colId xmlns:a16="http://schemas.microsoft.com/office/drawing/2014/main" val="2878360244"/>
                    </a:ext>
                  </a:extLst>
                </a:gridCol>
                <a:gridCol w="641485">
                  <a:extLst>
                    <a:ext uri="{9D8B030D-6E8A-4147-A177-3AD203B41FA5}">
                      <a16:colId xmlns:a16="http://schemas.microsoft.com/office/drawing/2014/main" val="2323149005"/>
                    </a:ext>
                  </a:extLst>
                </a:gridCol>
              </a:tblGrid>
              <a:tr h="1268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2423065"/>
                  </a:ext>
                </a:extLst>
              </a:tr>
              <a:tr h="3885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0546614"/>
                  </a:ext>
                </a:extLst>
              </a:tr>
              <a:tr h="1665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27.360.657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27.360.657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6.758.267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577108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11.679.192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11.679.192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781.646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932561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2.138.127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2.138.127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19.089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651223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129878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690386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13.287.650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13.287.650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5.957.532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112944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13.287.650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13.287.650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5.957.532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669978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PRODEMU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9.845.086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9.845.086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4.922.543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864875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Fundación de las Familias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1.920.748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1.920.748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960.347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892955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la Equidad de Genero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84.542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84.542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899206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Mujer, Sexualidad y Maternidad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941.308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941.308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74.642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610063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Mujer y Participación Política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495.966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495.966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125185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911959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263682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254.688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254.688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438683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17.442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17.442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959474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36.296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36.296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12812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28.902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28.902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737327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5.130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5.130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718633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166.918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166.918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481288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36292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48382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99009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39552" y="760573"/>
            <a:ext cx="8107184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27. CAPÍTULO 02. PROGRAMA 02:  MUJER Y TRABAJO 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2" y="1435940"/>
            <a:ext cx="8124440" cy="3651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DD786792-FA9A-4275-9C85-C2F3517D8DB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424960"/>
              </p:ext>
            </p:extLst>
          </p:nvPr>
        </p:nvGraphicFramePr>
        <p:xfrm>
          <a:off x="539552" y="1801066"/>
          <a:ext cx="8107184" cy="2113217"/>
        </p:xfrm>
        <a:graphic>
          <a:graphicData uri="http://schemas.openxmlformats.org/drawingml/2006/table">
            <a:tbl>
              <a:tblPr/>
              <a:tblGrid>
                <a:gridCol w="271689">
                  <a:extLst>
                    <a:ext uri="{9D8B030D-6E8A-4147-A177-3AD203B41FA5}">
                      <a16:colId xmlns:a16="http://schemas.microsoft.com/office/drawing/2014/main" val="3251416109"/>
                    </a:ext>
                  </a:extLst>
                </a:gridCol>
                <a:gridCol w="271689">
                  <a:extLst>
                    <a:ext uri="{9D8B030D-6E8A-4147-A177-3AD203B41FA5}">
                      <a16:colId xmlns:a16="http://schemas.microsoft.com/office/drawing/2014/main" val="1748736631"/>
                    </a:ext>
                  </a:extLst>
                </a:gridCol>
                <a:gridCol w="271689">
                  <a:extLst>
                    <a:ext uri="{9D8B030D-6E8A-4147-A177-3AD203B41FA5}">
                      <a16:colId xmlns:a16="http://schemas.microsoft.com/office/drawing/2014/main" val="3801821945"/>
                    </a:ext>
                  </a:extLst>
                </a:gridCol>
                <a:gridCol w="3064645">
                  <a:extLst>
                    <a:ext uri="{9D8B030D-6E8A-4147-A177-3AD203B41FA5}">
                      <a16:colId xmlns:a16="http://schemas.microsoft.com/office/drawing/2014/main" val="1396082859"/>
                    </a:ext>
                  </a:extLst>
                </a:gridCol>
                <a:gridCol w="728125">
                  <a:extLst>
                    <a:ext uri="{9D8B030D-6E8A-4147-A177-3AD203B41FA5}">
                      <a16:colId xmlns:a16="http://schemas.microsoft.com/office/drawing/2014/main" val="508677761"/>
                    </a:ext>
                  </a:extLst>
                </a:gridCol>
                <a:gridCol w="728125">
                  <a:extLst>
                    <a:ext uri="{9D8B030D-6E8A-4147-A177-3AD203B41FA5}">
                      <a16:colId xmlns:a16="http://schemas.microsoft.com/office/drawing/2014/main" val="1689796667"/>
                    </a:ext>
                  </a:extLst>
                </a:gridCol>
                <a:gridCol w="728125">
                  <a:extLst>
                    <a:ext uri="{9D8B030D-6E8A-4147-A177-3AD203B41FA5}">
                      <a16:colId xmlns:a16="http://schemas.microsoft.com/office/drawing/2014/main" val="3652400336"/>
                    </a:ext>
                  </a:extLst>
                </a:gridCol>
                <a:gridCol w="728125">
                  <a:extLst>
                    <a:ext uri="{9D8B030D-6E8A-4147-A177-3AD203B41FA5}">
                      <a16:colId xmlns:a16="http://schemas.microsoft.com/office/drawing/2014/main" val="4195575340"/>
                    </a:ext>
                  </a:extLst>
                </a:gridCol>
                <a:gridCol w="662920">
                  <a:extLst>
                    <a:ext uri="{9D8B030D-6E8A-4147-A177-3AD203B41FA5}">
                      <a16:colId xmlns:a16="http://schemas.microsoft.com/office/drawing/2014/main" val="2645441110"/>
                    </a:ext>
                  </a:extLst>
                </a:gridCol>
                <a:gridCol w="652052">
                  <a:extLst>
                    <a:ext uri="{9D8B030D-6E8A-4147-A177-3AD203B41FA5}">
                      <a16:colId xmlns:a16="http://schemas.microsoft.com/office/drawing/2014/main" val="2954154780"/>
                    </a:ext>
                  </a:extLst>
                </a:gridCol>
              </a:tblGrid>
              <a:tr h="1268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0807520"/>
                  </a:ext>
                </a:extLst>
              </a:tr>
              <a:tr h="3885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9045749"/>
                  </a:ext>
                </a:extLst>
              </a:tr>
              <a:tr h="1665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8.784.127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8.784.127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93.633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837844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185.319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185.319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6.744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378596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280.389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280.389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688334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8.317.919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8.317.919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86.878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826683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4.384.644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4.384.644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306321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4 a 7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4.108.096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4.108.096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995586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Mujer, Asociatividad y Emprendimiento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276.548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276.548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800702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3.933.275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3.933.275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86.878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707031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Apoyo a Mujeres Jefas de Hogar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3.933.275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3.933.275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86.878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837101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400420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088552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0473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8395082"/>
      </p:ext>
    </p:extLst>
  </p:cSld>
  <p:clrMapOvr>
    <a:masterClrMapping/>
  </p:clrMapOvr>
</p:sld>
</file>

<file path=ppt/theme/theme1.xml><?xml version="1.0" encoding="utf-8"?>
<a:theme xmlns:a="http://schemas.openxmlformats.org/drawingml/2006/main" name="2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3010</TotalTime>
  <Words>1604</Words>
  <Application>Microsoft Office PowerPoint</Application>
  <PresentationFormat>Presentación en pantalla (4:3)</PresentationFormat>
  <Paragraphs>885</Paragraphs>
  <Slides>10</Slides>
  <Notes>3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3" baseType="lpstr">
      <vt:lpstr>Arial</vt:lpstr>
      <vt:lpstr>Calibri</vt:lpstr>
      <vt:lpstr>2_Tema de Office</vt:lpstr>
      <vt:lpstr>EJECUCIÓN ACUMULADA DE GASTOS PRESUPUESTARIOS AL MES DE ENERO DE 2020 PARTIDA 27: MINISTERIO DE LA MUJER Y LA EQUIDAD DE GÉNERO</vt:lpstr>
      <vt:lpstr>EJECUCIÓN ACUMULADA DE GASTOS A ENERO DE 2020  PARTIDA 27 MINISTERIO DE LA MUJER Y EQUIDAD DE GÉNERO</vt:lpstr>
      <vt:lpstr>Presentación de PowerPoint</vt:lpstr>
      <vt:lpstr>Presentación de PowerPoint</vt:lpstr>
      <vt:lpstr>EJECUCIÓN ACUMULADA DE GASTOS A ENERO DE 2020  PARTIDA 27 MINISTERIO DE LA MUJER Y EQUIDAD DE GÉNERO</vt:lpstr>
      <vt:lpstr>EJECUCIÓN ACUMULADA DE GASTOS A ENERO DE 2020  PARTIDA 27 RESUMEN POR CAPÍTULOS</vt:lpstr>
      <vt:lpstr>EJECUCIÓN ACUMULADA DE GASTOS A ENERO DE 2020  PARTIDA 27. CAPÍTULO 01. PROGRAMA 01:  SUBSECRETARÍA DE LA MUJER Y LA EQUIDAD DE GÉNERO</vt:lpstr>
      <vt:lpstr>EJECUCIÓN ACUMULADA DE GASTOS A ENERO DE 2020  PARTIDA 27. CAPÍTULO 02. PROGRAMA 01:  SERVICIO NACIONAL DE LA MUJER Y LA EQUIDAD DE GÉNERO</vt:lpstr>
      <vt:lpstr>EJECUCIÓN ACUMULADA DE GASTOS A ENERO DE 2020  PARTIDA 27. CAPÍTULO 02. PROGRAMA 02:  MUJER Y TRABAJO </vt:lpstr>
      <vt:lpstr>EJECUCIÓN ACUMULADA DE GASTOS A ENERO DE 2020  PARTIDA 27. CAPÍTULO 02. PROGRAMA 03:  PREVENCION Y ATENCION DE VIOLENCIA CONTRA LAS MUJERES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Presupuesto</cp:lastModifiedBy>
  <cp:revision>226</cp:revision>
  <cp:lastPrinted>2019-10-06T20:09:36Z</cp:lastPrinted>
  <dcterms:created xsi:type="dcterms:W3CDTF">2016-06-23T13:38:47Z</dcterms:created>
  <dcterms:modified xsi:type="dcterms:W3CDTF">2020-07-10T19:56:32Z</dcterms:modified>
</cp:coreProperties>
</file>