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Capítulo</a:t>
            </a: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baseline="0"/>
              <a:t>(en millones de $) </a:t>
            </a:r>
            <a:endParaRPr lang="es-CL" sz="1200" b="1"/>
          </a:p>
        </c:rich>
      </c:tx>
      <c:layout>
        <c:manualLayout>
          <c:xMode val="edge"/>
          <c:yMode val="edge"/>
          <c:x val="0.2094508262948967"/>
          <c:y val="5.415116765522634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'[26.xlsx]Partida 26'!$H$66:$H$68</c:f>
              <c:strCache>
                <c:ptCount val="3"/>
                <c:pt idx="0">
                  <c:v>Subsecretaría del Deporte</c:v>
                </c:pt>
                <c:pt idx="1">
                  <c:v>Instituto Nacional de Deportes</c:v>
                </c:pt>
                <c:pt idx="2">
                  <c:v>Fondo Nacional para el Fomento del Deporte</c:v>
                </c:pt>
              </c:strCache>
            </c:strRef>
          </c:cat>
          <c:val>
            <c:numRef>
              <c:f>'[26.xlsx]Partida 26'!$I$66:$I$68</c:f>
              <c:numCache>
                <c:formatCode>#,##0</c:formatCode>
                <c:ptCount val="3"/>
                <c:pt idx="0">
                  <c:v>7753</c:v>
                </c:pt>
                <c:pt idx="1">
                  <c:v>119914</c:v>
                </c:pt>
                <c:pt idx="2">
                  <c:v>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00228928"/>
        <c:axId val="300229712"/>
      </c:barChart>
      <c:catAx>
        <c:axId val="30022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0229712"/>
        <c:crosses val="autoZero"/>
        <c:auto val="1"/>
        <c:lblAlgn val="ctr"/>
        <c:lblOffset val="100"/>
        <c:noMultiLvlLbl val="0"/>
      </c:catAx>
      <c:valAx>
        <c:axId val="3002297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00228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ACC-44F3-A903-01F9DA9FBF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ACC-44F3-A903-01F9DA9FBF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ACC-44F3-A903-01F9DA9FBF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ACC-44F3-A903-01F9DA9FBFB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ACC-44F3-A903-01F9DA9FBFB1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ACC-44F3-A903-01F9DA9FBFB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CC-44F3-A903-01F9DA9FBFB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CC-44F3-A903-01F9DA9FBFB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CC-44F3-A903-01F9DA9FBFB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CC-44F3-A903-01F9DA9FBFB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'[26.xlsx]Partida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'[26.xlsx]Partida 26'!$D$66:$D$70</c:f>
              <c:numCache>
                <c:formatCode>#,##0</c:formatCode>
                <c:ptCount val="5"/>
                <c:pt idx="0">
                  <c:v>27431055</c:v>
                </c:pt>
                <c:pt idx="1">
                  <c:v>77102795</c:v>
                </c:pt>
                <c:pt idx="2">
                  <c:v>20488146</c:v>
                </c:pt>
                <c:pt idx="3">
                  <c:v>10393772</c:v>
                </c:pt>
                <c:pt idx="4">
                  <c:v>6473838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CC-44F3-A903-01F9DA9FBF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'[26.xlsx]Partida 26'!$C$34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26'!$D$34:$O$34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4.7E-2</c:v>
                </c:pt>
                <c:pt idx="2">
                  <c:v>7.5999999999999998E-2</c:v>
                </c:pt>
                <c:pt idx="3">
                  <c:v>0.10199999999999999</c:v>
                </c:pt>
                <c:pt idx="4">
                  <c:v>9.8000000000000004E-2</c:v>
                </c:pt>
                <c:pt idx="5">
                  <c:v>7.6999999999999999E-2</c:v>
                </c:pt>
                <c:pt idx="6">
                  <c:v>5.1999999999999998E-2</c:v>
                </c:pt>
                <c:pt idx="7">
                  <c:v>7.6999999999999999E-2</c:v>
                </c:pt>
                <c:pt idx="8">
                  <c:v>7.2999999999999995E-2</c:v>
                </c:pt>
                <c:pt idx="9">
                  <c:v>0.10199999999999999</c:v>
                </c:pt>
                <c:pt idx="10">
                  <c:v>9.4E-2</c:v>
                </c:pt>
                <c:pt idx="11">
                  <c:v>0.16300000000000001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4A-4844-8AD6-05202BAC0EE4}"/>
            </c:ext>
          </c:extLst>
        </c:ser>
        <c:ser>
          <c:idx val="1"/>
          <c:order val="1"/>
          <c:tx>
            <c:strRef>
              <c:f>'[26.xlsx]Partida 26'!$C$35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26'!$D$35:$O$35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4A-4844-8AD6-05202BAC0EE4}"/>
            </c:ext>
          </c:extLst>
        </c:ser>
        <c:ser>
          <c:idx val="2"/>
          <c:order val="2"/>
          <c:tx>
            <c:strRef>
              <c:f>'[26.xlsx]Partida 26'!$C$36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26'!$D$36</c:f>
              <c:numCache>
                <c:formatCode>0.0%</c:formatCode>
                <c:ptCount val="1"/>
                <c:pt idx="0">
                  <c:v>3.2446110947325656E-2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4A-4844-8AD6-05202BAC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81124216"/>
        <c:axId val="481119120"/>
      </c:barChart>
      <c:catAx>
        <c:axId val="481124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1119120"/>
        <c:crosses val="autoZero"/>
        <c:auto val="0"/>
        <c:lblAlgn val="ctr"/>
        <c:lblOffset val="100"/>
        <c:noMultiLvlLbl val="0"/>
      </c:catAx>
      <c:valAx>
        <c:axId val="48111912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811242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'[26.xlsx]Partida 26'!$C$30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26'!$D$30:$O$30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7.4999999999999997E-2</c:v>
                </c:pt>
                <c:pt idx="2">
                  <c:v>0.151</c:v>
                </c:pt>
                <c:pt idx="3">
                  <c:v>0.253</c:v>
                </c:pt>
                <c:pt idx="4">
                  <c:v>0.35099999999999998</c:v>
                </c:pt>
                <c:pt idx="5">
                  <c:v>0.42699999999999999</c:v>
                </c:pt>
                <c:pt idx="6">
                  <c:v>0.48199999999999998</c:v>
                </c:pt>
                <c:pt idx="7">
                  <c:v>0.55900000000000005</c:v>
                </c:pt>
                <c:pt idx="8">
                  <c:v>0.63200000000000001</c:v>
                </c:pt>
                <c:pt idx="9">
                  <c:v>0.73399999999999999</c:v>
                </c:pt>
                <c:pt idx="10">
                  <c:v>0.82799999999999996</c:v>
                </c:pt>
                <c:pt idx="11">
                  <c:v>0.97499999999999998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1A8-4884-B8E9-8423D1C09AFB}"/>
            </c:ext>
          </c:extLst>
        </c:ser>
        <c:ser>
          <c:idx val="1"/>
          <c:order val="1"/>
          <c:tx>
            <c:strRef>
              <c:f>'[26.xlsx]Partida 26'!$C$31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26'!$D$31:$O$31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1A8-4884-B8E9-8423D1C09AFB}"/>
            </c:ext>
          </c:extLst>
        </c:ser>
        <c:ser>
          <c:idx val="2"/>
          <c:order val="2"/>
          <c:tx>
            <c:strRef>
              <c:f>'[26.xlsx]Partida 26'!$C$32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4189616428222512E-2"/>
                  <c:y val="-2.3100716082051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708725674827368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533-4CEA-9335-F872D9B166E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7752667922159447E-2"/>
                  <c:y val="3.8109916138531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A9-4455-BA00-9D414EE5C91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7F8-42D5-80C5-A5BF2ED3BF4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1A-4909-89BA-17854EDF47C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631-429E-8512-C963A3D40E3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2E-4E19-B8A2-D1033A48DC24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DBD-4960-940F-3DE5153C9F43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519774011299435E-2"/>
                  <c:y val="4.06504065040649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DBD-4960-940F-3DE5153C9F4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26'!$D$32</c:f>
              <c:numCache>
                <c:formatCode>0.0%</c:formatCode>
                <c:ptCount val="1"/>
                <c:pt idx="0">
                  <c:v>3.2446110947325656E-2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1A8-4884-B8E9-8423D1C09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1118336"/>
        <c:axId val="481118728"/>
      </c:lineChart>
      <c:catAx>
        <c:axId val="48111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1118728"/>
        <c:crosses val="autoZero"/>
        <c:auto val="1"/>
        <c:lblAlgn val="ctr"/>
        <c:lblOffset val="100"/>
        <c:tickLblSkip val="1"/>
        <c:noMultiLvlLbl val="0"/>
      </c:catAx>
      <c:valAx>
        <c:axId val="48111872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11183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ENERO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febrero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8" y="59213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48680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173480"/>
              </p:ext>
            </p:extLst>
          </p:nvPr>
        </p:nvGraphicFramePr>
        <p:xfrm>
          <a:off x="590873" y="2305078"/>
          <a:ext cx="7941567" cy="3401191"/>
        </p:xfrm>
        <a:graphic>
          <a:graphicData uri="http://schemas.openxmlformats.org/drawingml/2006/table">
            <a:tbl>
              <a:tblPr/>
              <a:tblGrid>
                <a:gridCol w="666424"/>
                <a:gridCol w="323413"/>
                <a:gridCol w="323413"/>
                <a:gridCol w="2695102"/>
                <a:gridCol w="692560"/>
                <a:gridCol w="692560"/>
                <a:gridCol w="875499"/>
                <a:gridCol w="875499"/>
                <a:gridCol w="797097"/>
              </a:tblGrid>
              <a:tr h="1957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94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69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4.228.123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2.959.686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2.959.686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1.281.891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1.281.891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1.268.437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449.196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47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C7C99F17-E7A1-4D49-AE6A-DA9E71E7D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3763521"/>
              </p:ext>
            </p:extLst>
          </p:nvPr>
        </p:nvGraphicFramePr>
        <p:xfrm>
          <a:off x="4644008" y="1988840"/>
          <a:ext cx="399993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6387268"/>
              </p:ext>
            </p:extLst>
          </p:nvPr>
        </p:nvGraphicFramePr>
        <p:xfrm>
          <a:off x="386225" y="1988840"/>
          <a:ext cx="4229669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4254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946189"/>
              </p:ext>
            </p:extLst>
          </p:nvPr>
        </p:nvGraphicFramePr>
        <p:xfrm>
          <a:off x="467544" y="1556792"/>
          <a:ext cx="8148280" cy="4403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1" y="53932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42264"/>
              </p:ext>
            </p:extLst>
          </p:nvPr>
        </p:nvGraphicFramePr>
        <p:xfrm>
          <a:off x="466601" y="1844824"/>
          <a:ext cx="8210797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3479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3381" y="5837563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</a:p>
          <a:p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803816"/>
              </p:ext>
            </p:extLst>
          </p:nvPr>
        </p:nvGraphicFramePr>
        <p:xfrm>
          <a:off x="611562" y="2463828"/>
          <a:ext cx="7312499" cy="2909387"/>
        </p:xfrm>
        <a:graphic>
          <a:graphicData uri="http://schemas.openxmlformats.org/drawingml/2006/table">
            <a:tbl>
              <a:tblPr/>
              <a:tblGrid>
                <a:gridCol w="762594"/>
                <a:gridCol w="2820951"/>
                <a:gridCol w="756131"/>
                <a:gridCol w="710892"/>
                <a:gridCol w="762594"/>
                <a:gridCol w="762594"/>
                <a:gridCol w="736743"/>
              </a:tblGrid>
              <a:tr h="21551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800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141.702.992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141.702.992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4.597.711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27.431.055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2.002.941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77.102.795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77.102.795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14335" y="5106012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677382"/>
              </p:ext>
            </p:extLst>
          </p:nvPr>
        </p:nvGraphicFramePr>
        <p:xfrm>
          <a:off x="614334" y="2708920"/>
          <a:ext cx="7480784" cy="1728194"/>
        </p:xfrm>
        <a:graphic>
          <a:graphicData uri="http://schemas.openxmlformats.org/drawingml/2006/table">
            <a:tbl>
              <a:tblPr/>
              <a:tblGrid>
                <a:gridCol w="718258"/>
                <a:gridCol w="317445"/>
                <a:gridCol w="2578032"/>
                <a:gridCol w="711845"/>
                <a:gridCol w="795214"/>
                <a:gridCol w="795214"/>
                <a:gridCol w="782388"/>
                <a:gridCol w="782388"/>
              </a:tblGrid>
              <a:tr h="190697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4010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0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133.905.352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133.905.352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4.123.458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4.123.458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715" y="188709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373176"/>
              </p:ext>
            </p:extLst>
          </p:nvPr>
        </p:nvGraphicFramePr>
        <p:xfrm>
          <a:off x="580299" y="2391564"/>
          <a:ext cx="7860248" cy="3395313"/>
        </p:xfrm>
        <a:graphic>
          <a:graphicData uri="http://schemas.openxmlformats.org/drawingml/2006/table">
            <a:tbl>
              <a:tblPr/>
              <a:tblGrid>
                <a:gridCol w="796487"/>
                <a:gridCol w="334120"/>
                <a:gridCol w="334120"/>
                <a:gridCol w="2460335"/>
                <a:gridCol w="789737"/>
                <a:gridCol w="715489"/>
                <a:gridCol w="782988"/>
                <a:gridCol w="823486"/>
                <a:gridCol w="823486"/>
              </a:tblGrid>
              <a:tr h="1607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22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07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72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4.891.343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72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1.459.536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72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1.315.567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214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1.192.447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602.667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72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72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40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50990"/>
              </p:ext>
            </p:extLst>
          </p:nvPr>
        </p:nvGraphicFramePr>
        <p:xfrm>
          <a:off x="474241" y="1470250"/>
          <a:ext cx="8141582" cy="4886102"/>
        </p:xfrm>
        <a:graphic>
          <a:graphicData uri="http://schemas.openxmlformats.org/drawingml/2006/table">
            <a:tbl>
              <a:tblPr/>
              <a:tblGrid>
                <a:gridCol w="761585"/>
                <a:gridCol w="281333"/>
                <a:gridCol w="281333"/>
                <a:gridCol w="3205482"/>
                <a:gridCol w="758744"/>
                <a:gridCol w="636550"/>
                <a:gridCol w="761585"/>
                <a:gridCol w="761585"/>
                <a:gridCol w="693385"/>
              </a:tblGrid>
              <a:tr h="1862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03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44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4.123.458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22.539.712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22.539.712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1.642.226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3.243.649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3.243.649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119.932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71.559.105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71.559.105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2.305.518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54.829.230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54.829.230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2.154.996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20.484.096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20.484.096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438.012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283.932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1.845.561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1.845.561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545.247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545.247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10.616.529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10.616.529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44.058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673.061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673.061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24.856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124.153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124.153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347.728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347.728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8.613.191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8.613.191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309.160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4.134.640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4.134.640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259.252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6.812.196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6.812.196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161.082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339518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…2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032729"/>
              </p:ext>
            </p:extLst>
          </p:nvPr>
        </p:nvGraphicFramePr>
        <p:xfrm>
          <a:off x="474239" y="1700813"/>
          <a:ext cx="8141586" cy="4490694"/>
        </p:xfrm>
        <a:graphic>
          <a:graphicData uri="http://schemas.openxmlformats.org/drawingml/2006/table">
            <a:tbl>
              <a:tblPr/>
              <a:tblGrid>
                <a:gridCol w="761586"/>
                <a:gridCol w="281333"/>
                <a:gridCol w="281333"/>
                <a:gridCol w="3205482"/>
                <a:gridCol w="758745"/>
                <a:gridCol w="636551"/>
                <a:gridCol w="761586"/>
                <a:gridCol w="761586"/>
                <a:gridCol w="693384"/>
              </a:tblGrid>
              <a:tr h="25385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82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3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219.180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219.180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7.994.275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7.994.275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88.899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628.659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628.659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59.431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59.431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217.563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217.563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312.827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312.827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51.494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51.494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3779</TotalTime>
  <Words>1387</Words>
  <Application>Microsoft Office PowerPoint</Application>
  <PresentationFormat>Presentación en pantalla (4:3)</PresentationFormat>
  <Paragraphs>814</Paragraphs>
  <Slides>10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ENERO DE 2020 PARTIDA 26: MINISTERIO DEL DEPORTE</vt:lpstr>
      <vt:lpstr>EJECUCIÓN ACUMULADA DE GASTOS A ENERO DE 2020  PARTIDA 26 MINISTERIO DEL DEPORTE</vt:lpstr>
      <vt:lpstr>EJECUCIÓN ACUMULADA DE GASTOS A ENERO DE 2020  PARTIDA 26 MINISTERIO DEL DEPORTE</vt:lpstr>
      <vt:lpstr>EJECUCIÓN ACUMULADA DE GASTOS A ENERO DE 2020  PARTIDA 26 MINISTERIO DEL DEPORTE</vt:lpstr>
      <vt:lpstr>EJECUCIÓN ACUMULADA DE GASTOS A ENERO DE 2020  PARTIDA 26 MINISTERIO DEL DEPORTE</vt:lpstr>
      <vt:lpstr>EJECUCIÓN ACUMULADA DE GASTOS A ENERO DE 2020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300</cp:revision>
  <cp:lastPrinted>2019-06-03T14:10:49Z</cp:lastPrinted>
  <dcterms:created xsi:type="dcterms:W3CDTF">2016-06-23T13:38:47Z</dcterms:created>
  <dcterms:modified xsi:type="dcterms:W3CDTF">2020-09-16T00:33:37Z</dcterms:modified>
</cp:coreProperties>
</file>