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3" r:id="rId10"/>
    <p:sldId id="299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B8-4022-8056-C870536F58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B8-4022-8056-C870536F58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B8-4022-8056-C870536F58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DB8-4022-8056-C870536F5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'[25.xlsx]Partida 25'!$C$61:$C$64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'[25.xlsx]Partida 25'!$D$61:$D$64</c:f>
              <c:numCache>
                <c:formatCode>#,##0</c:formatCode>
                <c:ptCount val="4"/>
                <c:pt idx="0">
                  <c:v>34243167</c:v>
                </c:pt>
                <c:pt idx="1">
                  <c:v>11479319</c:v>
                </c:pt>
                <c:pt idx="2">
                  <c:v>10170630</c:v>
                </c:pt>
                <c:pt idx="3">
                  <c:v>1600787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C3-4058-B7B9-62AF69E38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 de Presupuesto Inicial por Programas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03105861767279"/>
          <c:y val="0.14087962962962963"/>
          <c:w val="0.82441338582677171"/>
          <c:h val="0.701218649752114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09-41F4-AB5C-411EDF46544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09-41F4-AB5C-411EDF46544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09-41F4-AB5C-411EDF46544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'[25.xlsx]Resumen Capítulos '!$AI$6:$AI$8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'[25.xlsx]Resumen Capítulos '!$AJ$6:$AJ$8</c:f>
              <c:numCache>
                <c:formatCode>#,##0_ ;[Red]\-#,##0\ </c:formatCode>
                <c:ptCount val="3"/>
                <c:pt idx="0">
                  <c:v>33386262</c:v>
                </c:pt>
                <c:pt idx="1">
                  <c:v>14911922</c:v>
                </c:pt>
                <c:pt idx="2">
                  <c:v>12426611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09-41F4-AB5C-411EDF465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419848"/>
        <c:axId val="220422984"/>
        <c:axId val="0"/>
      </c:bar3DChart>
      <c:catAx>
        <c:axId val="220419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20422984"/>
        <c:crosses val="autoZero"/>
        <c:auto val="1"/>
        <c:lblAlgn val="ctr"/>
        <c:lblOffset val="100"/>
        <c:noMultiLvlLbl val="0"/>
      </c:catAx>
      <c:valAx>
        <c:axId val="220422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20419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5.1999999999999998E-2</c:v>
                </c:pt>
                <c:pt idx="2">
                  <c:v>8.7999999999999995E-2</c:v>
                </c:pt>
                <c:pt idx="3">
                  <c:v>7.1999999999999995E-2</c:v>
                </c:pt>
                <c:pt idx="4">
                  <c:v>6.6000000000000003E-2</c:v>
                </c:pt>
                <c:pt idx="5">
                  <c:v>0.08</c:v>
                </c:pt>
                <c:pt idx="6">
                  <c:v>6.4000000000000001E-2</c:v>
                </c:pt>
                <c:pt idx="7">
                  <c:v>7.4999999999999997E-2</c:v>
                </c:pt>
                <c:pt idx="8">
                  <c:v>9.2999999999999999E-2</c:v>
                </c:pt>
                <c:pt idx="9">
                  <c:v>8.1000000000000003E-2</c:v>
                </c:pt>
                <c:pt idx="10">
                  <c:v>8.5000000000000006E-2</c:v>
                </c:pt>
                <c:pt idx="11">
                  <c:v>0.187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25'!$D$36:$O$36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25'!$D$37</c:f>
              <c:numCache>
                <c:formatCode>0.0%</c:formatCode>
                <c:ptCount val="1"/>
                <c:pt idx="0">
                  <c:v>4.9990601038669626E-2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48319296"/>
        <c:axId val="448320080"/>
      </c:barChart>
      <c:catAx>
        <c:axId val="44831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8320080"/>
        <c:crosses val="autoZero"/>
        <c:auto val="0"/>
        <c:lblAlgn val="ctr"/>
        <c:lblOffset val="100"/>
        <c:noMultiLvlLbl val="0"/>
      </c:catAx>
      <c:valAx>
        <c:axId val="44832008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83192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0.106</c:v>
                </c:pt>
                <c:pt idx="2">
                  <c:v>0.193</c:v>
                </c:pt>
                <c:pt idx="3">
                  <c:v>0.26500000000000001</c:v>
                </c:pt>
                <c:pt idx="4">
                  <c:v>0.33100000000000002</c:v>
                </c:pt>
                <c:pt idx="5">
                  <c:v>0.41099999999999998</c:v>
                </c:pt>
                <c:pt idx="6">
                  <c:v>0.48799999999999999</c:v>
                </c:pt>
                <c:pt idx="7">
                  <c:v>0.56499999999999995</c:v>
                </c:pt>
                <c:pt idx="8">
                  <c:v>0.65800000000000003</c:v>
                </c:pt>
                <c:pt idx="9">
                  <c:v>0.73799999999999999</c:v>
                </c:pt>
                <c:pt idx="10">
                  <c:v>0.82199999999999995</c:v>
                </c:pt>
                <c:pt idx="11">
                  <c:v>0.98199999999999998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25'!$D$32:$O$32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25'!$D$33</c:f>
              <c:numCache>
                <c:formatCode>0.0%</c:formatCode>
                <c:ptCount val="1"/>
                <c:pt idx="0">
                  <c:v>4.9990601038669626E-2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3462760"/>
        <c:axId val="453463152"/>
      </c:lineChart>
      <c:catAx>
        <c:axId val="453462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3463152"/>
        <c:crosses val="autoZero"/>
        <c:auto val="1"/>
        <c:lblAlgn val="ctr"/>
        <c:lblOffset val="100"/>
        <c:tickLblSkip val="1"/>
        <c:noMultiLvlLbl val="0"/>
      </c:catAx>
      <c:valAx>
        <c:axId val="45346315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34627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7" name="Picture 19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624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ENERO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febrero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6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734815"/>
              </p:ext>
            </p:extLst>
          </p:nvPr>
        </p:nvGraphicFramePr>
        <p:xfrm>
          <a:off x="457200" y="1600200"/>
          <a:ext cx="38987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1B4730-86F4-40DF-BCD9-BAB48C1FB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504598"/>
              </p:ext>
            </p:extLst>
          </p:nvPr>
        </p:nvGraphicFramePr>
        <p:xfrm>
          <a:off x="4355976" y="1600200"/>
          <a:ext cx="4259848" cy="3942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986886"/>
              </p:ext>
            </p:extLst>
          </p:nvPr>
        </p:nvGraphicFramePr>
        <p:xfrm>
          <a:off x="414338" y="1556792"/>
          <a:ext cx="8210797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147924"/>
              </p:ext>
            </p:extLst>
          </p:nvPr>
        </p:nvGraphicFramePr>
        <p:xfrm>
          <a:off x="539552" y="1616410"/>
          <a:ext cx="8147248" cy="440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282" y="618054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06660" y="6242397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69314" y="1556792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n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740363"/>
              </p:ext>
            </p:extLst>
          </p:nvPr>
        </p:nvGraphicFramePr>
        <p:xfrm>
          <a:off x="792282" y="1988842"/>
          <a:ext cx="7200800" cy="3600396"/>
        </p:xfrm>
        <a:graphic>
          <a:graphicData uri="http://schemas.openxmlformats.org/drawingml/2006/table">
            <a:tbl>
              <a:tblPr/>
              <a:tblGrid>
                <a:gridCol w="762723"/>
                <a:gridCol w="2579391"/>
                <a:gridCol w="776591"/>
                <a:gridCol w="780057"/>
                <a:gridCol w="790459"/>
                <a:gridCol w="790459"/>
                <a:gridCol w="721120"/>
              </a:tblGrid>
              <a:tr h="26768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583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60.724.795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60.724.795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3.035.669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35.982.681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35.982.681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7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7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7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997732" y="1617663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200" b="1" dirty="0">
                <a:solidFill>
                  <a:prstClr val="black"/>
                </a:solidFill>
              </a:rPr>
              <a:t>Gastos por Programas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1019958" y="6220495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00" b="1" dirty="0">
                <a:solidFill>
                  <a:prstClr val="black"/>
                </a:solidFill>
              </a:rPr>
              <a:t>Fuente</a:t>
            </a:r>
            <a:r>
              <a:rPr lang="es-CL" sz="10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519329"/>
              </p:ext>
            </p:extLst>
          </p:nvPr>
        </p:nvGraphicFramePr>
        <p:xfrm>
          <a:off x="414338" y="2708919"/>
          <a:ext cx="8210796" cy="1918500"/>
        </p:xfrm>
        <a:graphic>
          <a:graphicData uri="http://schemas.openxmlformats.org/drawingml/2006/table">
            <a:tbl>
              <a:tblPr/>
              <a:tblGrid>
                <a:gridCol w="854482"/>
                <a:gridCol w="384516"/>
                <a:gridCol w="2470231"/>
                <a:gridCol w="850599"/>
                <a:gridCol w="838946"/>
                <a:gridCol w="916626"/>
                <a:gridCol w="947698"/>
                <a:gridCol w="947698"/>
              </a:tblGrid>
              <a:tr h="26462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10400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835" y="6356349"/>
            <a:ext cx="761776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9204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492000"/>
              </p:ext>
            </p:extLst>
          </p:nvPr>
        </p:nvGraphicFramePr>
        <p:xfrm>
          <a:off x="405023" y="1479608"/>
          <a:ext cx="8210799" cy="4876740"/>
        </p:xfrm>
        <a:graphic>
          <a:graphicData uri="http://schemas.openxmlformats.org/drawingml/2006/table">
            <a:tbl>
              <a:tblPr/>
              <a:tblGrid>
                <a:gridCol w="756184"/>
                <a:gridCol w="279336"/>
                <a:gridCol w="279336"/>
                <a:gridCol w="3182742"/>
                <a:gridCol w="756184"/>
                <a:gridCol w="756184"/>
                <a:gridCol w="756184"/>
                <a:gridCol w="756184"/>
                <a:gridCol w="688465"/>
              </a:tblGrid>
              <a:tr h="833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4650" marR="4650" marT="4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650" marR="4650" marT="4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53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094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1.377.581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1.377.581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1.183.830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1.183.830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152.857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152.857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40.894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40.894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40.894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19.442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19.442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8" y="6373336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720493"/>
              </p:ext>
            </p:extLst>
          </p:nvPr>
        </p:nvGraphicFramePr>
        <p:xfrm>
          <a:off x="580299" y="1988839"/>
          <a:ext cx="7860249" cy="4350524"/>
        </p:xfrm>
        <a:graphic>
          <a:graphicData uri="http://schemas.openxmlformats.org/drawingml/2006/table">
            <a:tbl>
              <a:tblPr/>
              <a:tblGrid>
                <a:gridCol w="769535"/>
                <a:gridCol w="340107"/>
                <a:gridCol w="340107"/>
                <a:gridCol w="2528472"/>
                <a:gridCol w="762664"/>
                <a:gridCol w="742051"/>
                <a:gridCol w="700827"/>
                <a:gridCol w="838243"/>
                <a:gridCol w="838243"/>
              </a:tblGrid>
              <a:tr h="1831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09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10.582.254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5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18867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958553"/>
              </p:ext>
            </p:extLst>
          </p:nvPr>
        </p:nvGraphicFramePr>
        <p:xfrm>
          <a:off x="590872" y="2079078"/>
          <a:ext cx="7869560" cy="3808979"/>
        </p:xfrm>
        <a:graphic>
          <a:graphicData uri="http://schemas.openxmlformats.org/drawingml/2006/table">
            <a:tbl>
              <a:tblPr/>
              <a:tblGrid>
                <a:gridCol w="797613"/>
                <a:gridCol w="340362"/>
                <a:gridCol w="340362"/>
                <a:gridCol w="2365337"/>
                <a:gridCol w="794176"/>
                <a:gridCol w="770110"/>
                <a:gridCol w="783862"/>
                <a:gridCol w="838869"/>
                <a:gridCol w="838869"/>
              </a:tblGrid>
              <a:tr h="1683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55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681.837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1414</Words>
  <Application>Microsoft Office PowerPoint</Application>
  <PresentationFormat>Presentación en pantalla (4:3)</PresentationFormat>
  <Paragraphs>913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ENERO DE 2020 PARTIDA 25: MINISTERIO DE MEDIO AMBIENTE</vt:lpstr>
      <vt:lpstr>EJECUCIÓN PRESUPUESTARIA DE GASTOS ACUMULADA A ENERO DE 2020 PARTIDA 25 MINISTERIO DEL MEDIO AMBIENTE</vt:lpstr>
      <vt:lpstr>EJECUCIÓN PRESUPUESTARIA DE GASTOS ACUMULADA A ENERO DE 2020 PARTIDA 25 MINISTERIO DEL MEDIO AMBIENTE</vt:lpstr>
      <vt:lpstr>COMPORTAMIENTO DE LA EJECUCIÓN ACUMULADA DE GASTOS A ENERO DE 2020 PARTIDA 25 MINISTERIO DE MEDIO AMBIENTE</vt:lpstr>
      <vt:lpstr>EJECUCIÓN ACUMULADA DE GASTOS A ENERO DE 2020 PARTIDA 25 MINISTERIO DEL MEDIO AMBIENTE</vt:lpstr>
      <vt:lpstr>EJECUCIÓN PRESUPUESTARIA DE GASTOS ACUMULADA A ENERO DE 2020 PARTIDA 25 MINISTERIO DEL MEDIO AMBIENTE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263</cp:revision>
  <cp:lastPrinted>2019-06-06T21:54:24Z</cp:lastPrinted>
  <dcterms:created xsi:type="dcterms:W3CDTF">2016-06-23T13:38:47Z</dcterms:created>
  <dcterms:modified xsi:type="dcterms:W3CDTF">2020-09-16T00:09:55Z</dcterms:modified>
</cp:coreProperties>
</file>