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492467608048336E-2"/>
          <c:y val="0.16887489188547256"/>
          <c:w val="0.89381213490957379"/>
          <c:h val="0.47448469143105543"/>
        </c:manualLayout>
      </c:layout>
      <c:pie3DChart>
        <c:varyColors val="1"/>
        <c:ser>
          <c:idx val="0"/>
          <c:order val="0"/>
          <c:tx>
            <c:strRef>
              <c:f>'[24.xlsx]Partida 24'!$D$62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17A-42B4-9F21-C82709F0DE94}"/>
              </c:ext>
            </c:extLst>
          </c:dPt>
          <c:dLbls>
            <c:dLbl>
              <c:idx val="0"/>
              <c:layout>
                <c:manualLayout>
                  <c:x val="-0.12239692542263753"/>
                  <c:y val="4.863865324029881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2067117058696888"/>
                  <c:y val="-0.1563742196707940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2661235584832647"/>
                  <c:y val="-0.1482493849235691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1218652339442505E-2"/>
                  <c:y val="7.444133358429347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'[24.xlsx]Partida 24'!$C$63:$C$67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'[24.xlsx]Partida 24'!$D$63:$D$67</c:f>
              <c:numCache>
                <c:formatCode>#,##0</c:formatCode>
                <c:ptCount val="5"/>
                <c:pt idx="0">
                  <c:v>38444939</c:v>
                </c:pt>
                <c:pt idx="1">
                  <c:v>15064161</c:v>
                </c:pt>
                <c:pt idx="2">
                  <c:v>65167561</c:v>
                </c:pt>
                <c:pt idx="3">
                  <c:v>10458327</c:v>
                </c:pt>
                <c:pt idx="4">
                  <c:v>2716352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061403329749771E-2"/>
          <c:y val="0.68197327498509941"/>
          <c:w val="0.46975851446997413"/>
          <c:h val="0.300366805142890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1501558398950132"/>
          <c:y val="4.92783613248499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'[24.xlsx]Partida 24'!$L$62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3.7956773390370165E-17"/>
                  <c:y val="1.7685281326147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5913546780740329E-17"/>
                  <c:y val="1.612374724601406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-7.405414752111353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5182709356148066E-16"/>
                  <c:y val="-5.70392922758827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'[24.xlsx]Partida 24'!$K$63:$K$66</c:f>
              <c:strCache>
                <c:ptCount val="4"/>
                <c:pt idx="0">
                  <c:v>SUB.DE ENERGÍA</c:v>
                </c:pt>
                <c:pt idx="1">
                  <c:v>CNE</c:v>
                </c:pt>
                <c:pt idx="2">
                  <c:v>CCHEN</c:v>
                </c:pt>
                <c:pt idx="3">
                  <c:v>SEC</c:v>
                </c:pt>
              </c:strCache>
            </c:strRef>
          </c:cat>
          <c:val>
            <c:numRef>
              <c:f>'[24.xlsx]Partida 24'!$L$63:$L$66</c:f>
              <c:numCache>
                <c:formatCode>#,##0</c:formatCode>
                <c:ptCount val="4"/>
                <c:pt idx="0">
                  <c:v>97983329</c:v>
                </c:pt>
                <c:pt idx="1">
                  <c:v>7879440</c:v>
                </c:pt>
                <c:pt idx="2">
                  <c:v>11493758</c:v>
                </c:pt>
                <c:pt idx="3">
                  <c:v>14494813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52556400"/>
        <c:axId val="268556320"/>
      </c:barChart>
      <c:catAx>
        <c:axId val="452556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68556320"/>
        <c:crosses val="autoZero"/>
        <c:auto val="1"/>
        <c:lblAlgn val="ctr"/>
        <c:lblOffset val="100"/>
        <c:noMultiLvlLbl val="0"/>
      </c:catAx>
      <c:valAx>
        <c:axId val="26855632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52556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2018 - 2019 - 2020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'[24.xlsx]Partida 24'!$C$29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'[24.xlsx]Partida 24'!$D$28:$O$28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24'!$D$29:$O$29</c:f>
              <c:numCache>
                <c:formatCode>0.0%</c:formatCode>
                <c:ptCount val="12"/>
                <c:pt idx="0">
                  <c:v>0.13358897202290518</c:v>
                </c:pt>
                <c:pt idx="1">
                  <c:v>4.4185991048746383E-2</c:v>
                </c:pt>
                <c:pt idx="2">
                  <c:v>7.6715616051498958E-2</c:v>
                </c:pt>
                <c:pt idx="3">
                  <c:v>8.4475860511934661E-2</c:v>
                </c:pt>
                <c:pt idx="4">
                  <c:v>6.5127871892063011E-2</c:v>
                </c:pt>
                <c:pt idx="5">
                  <c:v>0.15585403210467766</c:v>
                </c:pt>
                <c:pt idx="6">
                  <c:v>2.940958627796714E-2</c:v>
                </c:pt>
                <c:pt idx="7">
                  <c:v>0.11749397126291769</c:v>
                </c:pt>
                <c:pt idx="8">
                  <c:v>3.5724283054241704E-2</c:v>
                </c:pt>
                <c:pt idx="9">
                  <c:v>7.4643709041696552E-2</c:v>
                </c:pt>
                <c:pt idx="10">
                  <c:v>7.3622543082942887E-2</c:v>
                </c:pt>
                <c:pt idx="11">
                  <c:v>0.18965646108979958</c:v>
                </c:pt>
              </c:numCache>
            </c:numRef>
          </c:val>
        </c:ser>
        <c:ser>
          <c:idx val="1"/>
          <c:order val="1"/>
          <c:tx>
            <c:strRef>
              <c:f>'[24.xlsx]Partida 24'!$C$30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'[24.xlsx]Partida 24'!$D$28:$O$28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24'!$D$30:$O$30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2.4712899588940636E-2</c:v>
                </c:pt>
                <c:pt idx="2">
                  <c:v>5.0004615215432285E-2</c:v>
                </c:pt>
                <c:pt idx="3">
                  <c:v>2.5889508134970297E-2</c:v>
                </c:pt>
                <c:pt idx="4">
                  <c:v>0.21273257855693783</c:v>
                </c:pt>
                <c:pt idx="5">
                  <c:v>9.3630555543766494E-2</c:v>
                </c:pt>
                <c:pt idx="6">
                  <c:v>2.8491377456921027E-2</c:v>
                </c:pt>
                <c:pt idx="7">
                  <c:v>0.13016288312325397</c:v>
                </c:pt>
                <c:pt idx="8">
                  <c:v>0.12944066839762591</c:v>
                </c:pt>
                <c:pt idx="9">
                  <c:v>6.5777962332592865E-2</c:v>
                </c:pt>
                <c:pt idx="10">
                  <c:v>7.4843215659944215E-2</c:v>
                </c:pt>
                <c:pt idx="11">
                  <c:v>0.10126071254335593</c:v>
                </c:pt>
              </c:numCache>
            </c:numRef>
          </c:val>
        </c:ser>
        <c:ser>
          <c:idx val="2"/>
          <c:order val="2"/>
          <c:tx>
            <c:strRef>
              <c:f>'[24.xlsx]Partida 24'!$C$31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24'!$D$31</c:f>
              <c:numCache>
                <c:formatCode>0.0%</c:formatCode>
                <c:ptCount val="1"/>
                <c:pt idx="0">
                  <c:v>3.0553963274093383E-2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80935608"/>
        <c:axId val="480942664"/>
      </c:barChart>
      <c:catAx>
        <c:axId val="480935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0942664"/>
        <c:crosses val="autoZero"/>
        <c:auto val="1"/>
        <c:lblAlgn val="ctr"/>
        <c:lblOffset val="100"/>
        <c:noMultiLvlLbl val="0"/>
      </c:catAx>
      <c:valAx>
        <c:axId val="48094266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0935608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2018 - 2019 - 2020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'[24.xlsx]Partida 24'!$C$22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24'!$D$22:$O$22</c:f>
              <c:numCache>
                <c:formatCode>0.0%</c:formatCode>
                <c:ptCount val="12"/>
                <c:pt idx="0">
                  <c:v>0.13358897202290518</c:v>
                </c:pt>
                <c:pt idx="1">
                  <c:v>0.17775483774971609</c:v>
                </c:pt>
                <c:pt idx="2">
                  <c:v>0.25447045380121508</c:v>
                </c:pt>
                <c:pt idx="3">
                  <c:v>0.3389463143131497</c:v>
                </c:pt>
                <c:pt idx="4">
                  <c:v>0.40381408567322236</c:v>
                </c:pt>
                <c:pt idx="5">
                  <c:v>0.55782014529575974</c:v>
                </c:pt>
                <c:pt idx="6">
                  <c:v>0.58661018438823764</c:v>
                </c:pt>
                <c:pt idx="7">
                  <c:v>0.70355215876654731</c:v>
                </c:pt>
                <c:pt idx="8">
                  <c:v>0.71242812771316577</c:v>
                </c:pt>
                <c:pt idx="9">
                  <c:v>0.78707183675486236</c:v>
                </c:pt>
                <c:pt idx="10">
                  <c:v>0.84891990104604731</c:v>
                </c:pt>
                <c:pt idx="11">
                  <c:v>0.96780355177090882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'[24.xlsx]Partida 24'!$C$23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24'!$D$23:$O$23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5.4202414554571213E-2</c:v>
                </c:pt>
                <c:pt idx="2">
                  <c:v>0.10419221258901394</c:v>
                </c:pt>
                <c:pt idx="3">
                  <c:v>0.13008172072398425</c:v>
                </c:pt>
                <c:pt idx="4">
                  <c:v>0.34281429928092205</c:v>
                </c:pt>
                <c:pt idx="5">
                  <c:v>0.43635897156786557</c:v>
                </c:pt>
                <c:pt idx="6">
                  <c:v>0.4614760143190037</c:v>
                </c:pt>
                <c:pt idx="7">
                  <c:v>0.59286048481124587</c:v>
                </c:pt>
                <c:pt idx="8">
                  <c:v>0.72230115320887178</c:v>
                </c:pt>
                <c:pt idx="9">
                  <c:v>0.7880791155414647</c:v>
                </c:pt>
                <c:pt idx="10">
                  <c:v>0.86283188139909017</c:v>
                </c:pt>
                <c:pt idx="11">
                  <c:v>0.97224769985894033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'[24.xlsx]Partida 24'!$C$24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1.9011186190376351E-17"/>
                  <c:y val="-3.2403231137945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24'!$D$24</c:f>
              <c:numCache>
                <c:formatCode>0.0%</c:formatCode>
                <c:ptCount val="1"/>
                <c:pt idx="0">
                  <c:v>3.0553963274093383E-2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0937568"/>
        <c:axId val="480947368"/>
      </c:lineChart>
      <c:catAx>
        <c:axId val="480937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0947368"/>
        <c:crosses val="autoZero"/>
        <c:auto val="1"/>
        <c:lblAlgn val="ctr"/>
        <c:lblOffset val="100"/>
        <c:noMultiLvlLbl val="0"/>
      </c:catAx>
      <c:valAx>
        <c:axId val="4809473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093756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289E8D-92A4-4606-893C-178F29EF2895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1C52B-3277-4D3D-9DD1-11587E4F537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6006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8864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4825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100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24-07-2020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432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6534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2820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8809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431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8109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7820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3790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1815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CF623-1EDC-494F-AB7D-93895875864B}" type="datetimeFigureOut">
              <a:rPr lang="es-CL" smtClean="0"/>
              <a:t>24-07-2020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101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ENERO DE 2020</a:t>
            </a:r>
            <a:r>
              <a:rPr lang="es-CL" sz="2000" b="1" dirty="0">
                <a:solidFill>
                  <a:prstClr val="black"/>
                </a:solidFill>
              </a:rPr>
              <a:t/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24:</a:t>
            </a:r>
            <a:r>
              <a:rPr lang="es-CL" sz="2400" b="1" dirty="0">
                <a:latin typeface="+mn-lt"/>
              </a:rPr>
              <a:t/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ENERGÍA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solidFill>
                  <a:prstClr val="black"/>
                </a:solidFill>
              </a:rPr>
              <a:t>Valparaíso, </a:t>
            </a:r>
            <a:r>
              <a:rPr lang="es-CL" sz="1200" dirty="0" smtClean="0">
                <a:solidFill>
                  <a:prstClr val="black"/>
                </a:solidFill>
              </a:rPr>
              <a:t>febrero 2020</a:t>
            </a:r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prstClr val="white"/>
              </a:solidFill>
            </a:endParaRPr>
          </a:p>
        </p:txBody>
      </p:sp>
      <p:pic>
        <p:nvPicPr>
          <p:cNvPr id="8230" name="Picture 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43" y="548680"/>
            <a:ext cx="5893374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2926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623" y="5254935"/>
            <a:ext cx="8210798" cy="30572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15551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</a:p>
          <a:p>
            <a:pPr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496037"/>
              </p:ext>
            </p:extLst>
          </p:nvPr>
        </p:nvGraphicFramePr>
        <p:xfrm>
          <a:off x="446291" y="1773968"/>
          <a:ext cx="8178843" cy="3167199"/>
        </p:xfrm>
        <a:graphic>
          <a:graphicData uri="http://schemas.openxmlformats.org/drawingml/2006/table">
            <a:tbl>
              <a:tblPr/>
              <a:tblGrid>
                <a:gridCol w="757143"/>
                <a:gridCol w="279691"/>
                <a:gridCol w="279691"/>
                <a:gridCol w="2466367"/>
                <a:gridCol w="757143"/>
                <a:gridCol w="757143"/>
                <a:gridCol w="757143"/>
                <a:gridCol w="757143"/>
                <a:gridCol w="689340"/>
                <a:gridCol w="678039"/>
              </a:tblGrid>
              <a:tr h="1724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30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41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6.058.264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6.058.264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18.745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230.988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230.988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18.132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47.509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47.509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Programa Energización Rural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1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05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9337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1498" y="6066426"/>
            <a:ext cx="8157593" cy="289924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65963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213033"/>
              </p:ext>
            </p:extLst>
          </p:nvPr>
        </p:nvGraphicFramePr>
        <p:xfrm>
          <a:off x="457202" y="1677019"/>
          <a:ext cx="8161889" cy="3978350"/>
        </p:xfrm>
        <a:graphic>
          <a:graphicData uri="http://schemas.openxmlformats.org/drawingml/2006/table">
            <a:tbl>
              <a:tblPr/>
              <a:tblGrid>
                <a:gridCol w="789670"/>
                <a:gridCol w="291706"/>
                <a:gridCol w="291706"/>
                <a:gridCol w="2204005"/>
                <a:gridCol w="789670"/>
                <a:gridCol w="789670"/>
                <a:gridCol w="789670"/>
                <a:gridCol w="789670"/>
                <a:gridCol w="718954"/>
                <a:gridCol w="707168"/>
              </a:tblGrid>
              <a:tr h="16974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98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27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10.217.678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10.217.678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92.718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1.545.462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1.545.462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92.444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445.585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445.585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2.286.091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2.286.091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271.027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271.027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9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271.027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271.027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5.940.540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5.940.540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5.904.630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5.904.630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5.904.630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5.904.630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9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7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81" marR="9481" marT="9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8487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513341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2776"/>
            <a:ext cx="791040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968710"/>
              </p:ext>
            </p:extLst>
          </p:nvPr>
        </p:nvGraphicFramePr>
        <p:xfrm>
          <a:off x="414341" y="2013868"/>
          <a:ext cx="8210796" cy="2969213"/>
        </p:xfrm>
        <a:graphic>
          <a:graphicData uri="http://schemas.openxmlformats.org/drawingml/2006/table">
            <a:tbl>
              <a:tblPr/>
              <a:tblGrid>
                <a:gridCol w="809600"/>
                <a:gridCol w="299069"/>
                <a:gridCol w="299069"/>
                <a:gridCol w="2102544"/>
                <a:gridCol w="809600"/>
                <a:gridCol w="809600"/>
                <a:gridCol w="809600"/>
                <a:gridCol w="809600"/>
                <a:gridCol w="737099"/>
                <a:gridCol w="725015"/>
              </a:tblGrid>
              <a:tr h="20763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358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25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7.879.440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7.879.440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5.138.109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5.138.109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329.564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2.476.520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2.476.520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6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264.811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214.537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3005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4449" y="5898100"/>
            <a:ext cx="8190687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4067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925448"/>
              </p:ext>
            </p:extLst>
          </p:nvPr>
        </p:nvGraphicFramePr>
        <p:xfrm>
          <a:off x="404938" y="1660132"/>
          <a:ext cx="8229598" cy="4067740"/>
        </p:xfrm>
        <a:graphic>
          <a:graphicData uri="http://schemas.openxmlformats.org/drawingml/2006/table">
            <a:tbl>
              <a:tblPr/>
              <a:tblGrid>
                <a:gridCol w="791648"/>
                <a:gridCol w="292437"/>
                <a:gridCol w="292437"/>
                <a:gridCol w="2256790"/>
                <a:gridCol w="791648"/>
                <a:gridCol w="791648"/>
                <a:gridCol w="791648"/>
                <a:gridCol w="791648"/>
                <a:gridCol w="720755"/>
                <a:gridCol w="708939"/>
              </a:tblGrid>
              <a:tr h="1660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23" marR="9423" marT="94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23" marR="9423" marT="94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846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79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11.493.758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11.493.758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1.172.606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7.515.572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7.515.572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489.905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3.192.211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3.192.211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60.494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Energía Atómica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282.817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282.817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161.133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161.133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15.544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4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65.100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65.100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4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23" marR="9423" marT="942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3288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745087"/>
            <a:ext cx="8064896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3712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3372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95894"/>
              </p:ext>
            </p:extLst>
          </p:nvPr>
        </p:nvGraphicFramePr>
        <p:xfrm>
          <a:off x="323528" y="1930600"/>
          <a:ext cx="8220994" cy="3442615"/>
        </p:xfrm>
        <a:graphic>
          <a:graphicData uri="http://schemas.openxmlformats.org/drawingml/2006/table">
            <a:tbl>
              <a:tblPr/>
              <a:tblGrid>
                <a:gridCol w="810606"/>
                <a:gridCol w="299440"/>
                <a:gridCol w="299440"/>
                <a:gridCol w="2105155"/>
                <a:gridCol w="810606"/>
                <a:gridCol w="810606"/>
                <a:gridCol w="810606"/>
                <a:gridCol w="810606"/>
                <a:gridCol w="738014"/>
                <a:gridCol w="725915"/>
              </a:tblGrid>
              <a:tr h="1881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61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69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14.494.813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14.494.813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1.034.959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11.543.849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11.543.849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941.858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2.254.658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2.254.658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0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696.296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696.296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72.717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89.262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534.317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534.317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9178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944195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F5A9BC23-2D27-4636-8105-11CA1CE50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5118080"/>
              </p:ext>
            </p:extLst>
          </p:nvPr>
        </p:nvGraphicFramePr>
        <p:xfrm>
          <a:off x="414335" y="1680630"/>
          <a:ext cx="8210799" cy="3898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2242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5843253"/>
            <a:ext cx="6795254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B1D6CABC-2701-463D-8BB1-882D6AA341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6652737"/>
              </p:ext>
            </p:extLst>
          </p:nvPr>
        </p:nvGraphicFramePr>
        <p:xfrm>
          <a:off x="414335" y="1639093"/>
          <a:ext cx="8210799" cy="4204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810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71600" y="5761434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7297510"/>
              </p:ext>
            </p:extLst>
          </p:nvPr>
        </p:nvGraphicFramePr>
        <p:xfrm>
          <a:off x="467544" y="1671565"/>
          <a:ext cx="8157591" cy="390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6937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479" y="5805264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7911392"/>
              </p:ext>
            </p:extLst>
          </p:nvPr>
        </p:nvGraphicFramePr>
        <p:xfrm>
          <a:off x="414337" y="1665286"/>
          <a:ext cx="8210798" cy="3923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5348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5464" y="5445224"/>
            <a:ext cx="8072996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6989463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037201"/>
              </p:ext>
            </p:extLst>
          </p:nvPr>
        </p:nvGraphicFramePr>
        <p:xfrm>
          <a:off x="414337" y="2060851"/>
          <a:ext cx="8210798" cy="2885401"/>
        </p:xfrm>
        <a:graphic>
          <a:graphicData uri="http://schemas.openxmlformats.org/drawingml/2006/table">
            <a:tbl>
              <a:tblPr/>
              <a:tblGrid>
                <a:gridCol w="864974"/>
                <a:gridCol w="2310900"/>
                <a:gridCol w="864974"/>
                <a:gridCol w="864974"/>
                <a:gridCol w="864974"/>
                <a:gridCol w="864974"/>
                <a:gridCol w="787514"/>
                <a:gridCol w="787514"/>
              </a:tblGrid>
              <a:tr h="20427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559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7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131.851.340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131.851.340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4.028.581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38.444.939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38.444.939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2.726.725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15.064.161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246.961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65.167.561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65.167.561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10.458.327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10.458.327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0063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80058" y="5592875"/>
            <a:ext cx="8176517" cy="26826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0058" y="1484784"/>
            <a:ext cx="6856238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RESUMEN POR CAPÍTULOS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503207"/>
              </p:ext>
            </p:extLst>
          </p:nvPr>
        </p:nvGraphicFramePr>
        <p:xfrm>
          <a:off x="457203" y="1979993"/>
          <a:ext cx="8229597" cy="2963575"/>
        </p:xfrm>
        <a:graphic>
          <a:graphicData uri="http://schemas.openxmlformats.org/drawingml/2006/table">
            <a:tbl>
              <a:tblPr/>
              <a:tblGrid>
                <a:gridCol w="288555"/>
                <a:gridCol w="288555"/>
                <a:gridCol w="3162567"/>
                <a:gridCol w="773328"/>
                <a:gridCol w="773328"/>
                <a:gridCol w="773328"/>
                <a:gridCol w="773328"/>
                <a:gridCol w="704075"/>
                <a:gridCol w="692533"/>
              </a:tblGrid>
              <a:tr h="2098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657" marR="8657" marT="8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57" marR="8657" marT="8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425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5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97.983.329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97.983.329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1.455.056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1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77.962.852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77.962.852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1.294.557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3.744.535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3.744.535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49.036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Energización Rural y Social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6.058.264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6.058.264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18.745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Acción de Eficiencia Energética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10.217.678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10.217.678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92.718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ENERGÍA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7.879.440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7.879.440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365.960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11.493.758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11.493.758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1.172.606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5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ELECTRICIDAD Y COMBUSTIBLES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14.494.813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14.494.813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1.034.959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7601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904" y="5777050"/>
            <a:ext cx="8210798" cy="30054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3441"/>
            <a:ext cx="7328935" cy="19166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590051"/>
              </p:ext>
            </p:extLst>
          </p:nvPr>
        </p:nvGraphicFramePr>
        <p:xfrm>
          <a:off x="466953" y="1693478"/>
          <a:ext cx="8164751" cy="3804808"/>
        </p:xfrm>
        <a:graphic>
          <a:graphicData uri="http://schemas.openxmlformats.org/drawingml/2006/table">
            <a:tbl>
              <a:tblPr/>
              <a:tblGrid>
                <a:gridCol w="728899"/>
                <a:gridCol w="269257"/>
                <a:gridCol w="269257"/>
                <a:gridCol w="2665374"/>
                <a:gridCol w="728899"/>
                <a:gridCol w="728899"/>
                <a:gridCol w="728899"/>
                <a:gridCol w="728899"/>
                <a:gridCol w="663624"/>
                <a:gridCol w="652744"/>
              </a:tblGrid>
              <a:tr h="1492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06" marR="8706" marT="87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06" marR="8706" marT="87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69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58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77.962.852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77.962.852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1.294.557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11.893.124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11.893.124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814.557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6.208.512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6.208.512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67.214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59.107.964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59.107.964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500.955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500.955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Prospectiva y Política Energética y Desarrollo Sustentable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500.955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500.955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del Petróleo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372.951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372.951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32.485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11.081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11.081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4.309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4.309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349.353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349.353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32.485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380.301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380.301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380.301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06" marR="8706" marT="87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808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866839"/>
            <a:ext cx="8157592" cy="26381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0044"/>
            <a:ext cx="7034032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802864"/>
              </p:ext>
            </p:extLst>
          </p:nvPr>
        </p:nvGraphicFramePr>
        <p:xfrm>
          <a:off x="414339" y="1953370"/>
          <a:ext cx="8210796" cy="3687776"/>
        </p:xfrm>
        <a:graphic>
          <a:graphicData uri="http://schemas.openxmlformats.org/drawingml/2006/table">
            <a:tbl>
              <a:tblPr/>
              <a:tblGrid>
                <a:gridCol w="741656"/>
                <a:gridCol w="273969"/>
                <a:gridCol w="273969"/>
                <a:gridCol w="2615169"/>
                <a:gridCol w="741656"/>
                <a:gridCol w="741656"/>
                <a:gridCol w="741656"/>
                <a:gridCol w="741656"/>
                <a:gridCol w="675239"/>
                <a:gridCol w="664170"/>
              </a:tblGrid>
              <a:tr h="18972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817" marR="8817" marT="8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17" marR="8817" marT="8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103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90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3.744.535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3.744.535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49.036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577.835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577.835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40.265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439.166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439.166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2.497.162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2.497.162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9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230.372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230.372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8.745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230.372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230.372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8.745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17" marR="8817" marT="88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97442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2338</Words>
  <Application>Microsoft Office PowerPoint</Application>
  <PresentationFormat>Presentación en pantalla (4:3)</PresentationFormat>
  <Paragraphs>1373</Paragraphs>
  <Slides>14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Verdana</vt:lpstr>
      <vt:lpstr>Tema de Office</vt:lpstr>
      <vt:lpstr>EJECUCIÓN ACUMULADA DE GASTOS PRESUPUESTARIOS AL MES DE ENERO DE 2020 PARTIDA 24: MINISTERIO DE ENERGÍA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ENERO DE 2020  PARTIDA 24 MINISTERIO DE ENERGÍA</vt:lpstr>
      <vt:lpstr>EJECUCIÓN ACUMULADA DE GASTOS A ENERO DE 2020  PARTIDA 24 RESUMEN POR CAPÍTULOS</vt:lpstr>
      <vt:lpstr>EJECUCIÓN ACUMULADA DE GASTOS A ENERO DE 2020  PARTIDA 24. CAPÍTULO 01. PROGRAMA 01:  SUBSECRETARÍA DE ENERGÍA</vt:lpstr>
      <vt:lpstr>EJECUCIÓN ACUMULADA DE GASTOS A ENERO DE 2020  PARTIDA 24. CAPÍTULO 01. PROGRAMA 03:  APOYO AL DESARROLLO DE ENERGÍAS RENOVABLES NO CONVENCIONALES</vt:lpstr>
      <vt:lpstr>EJECUCIÓN ACUMULADA DE GASTOS A ENERO DE 2020  PARTIDA 24. CAPÍTULO 01. PROGRAMA 04:  PROGRAMA ENERGIZACIÓN RURAL Y SOCIAL</vt:lpstr>
      <vt:lpstr>EJECUCIÓN ACUMULADA DE GASTOS A ENERO DE 2020  PARTIDA 24. CAPÍTULO 01. PROGRAMA 05:  PLAN DE ACCIÓN DE EFICIENCIA ENERGÉTICA</vt:lpstr>
      <vt:lpstr>EJECUCIÓN ACUMULADA DE GASTOS A ENERO DE 2020  PARTIDA 24. CAPÍTULO 02. PROGRAMA 01:  COMISIÓN NACIONAL DE ENERGÍA</vt:lpstr>
      <vt:lpstr>EJECUCIÓN ACUMULADA DE GASTOS A ENERO DE 2020  PARTIDA 24. CAPÍTULO 03. PROGRAMA 01:  COMISIÓN CHILENA DE ENERGÍA NUCLEAR</vt:lpstr>
      <vt:lpstr>EJECUCIÓN ACUMULADA DE GASTOS A ENERO DE 2020  PARTIDA 24. CAPÍTULO 04. PROGRAMA 01:  SUPERINTENDENCIA DE ELECTRICIDAD Y COMBUSTIBLES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8</cp:revision>
  <dcterms:created xsi:type="dcterms:W3CDTF">2020-01-06T13:02:34Z</dcterms:created>
  <dcterms:modified xsi:type="dcterms:W3CDTF">2020-07-24T17:52:05Z</dcterms:modified>
</cp:coreProperties>
</file>