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56" r:id="rId2"/>
    <p:sldId id="309" r:id="rId3"/>
    <p:sldId id="307" r:id="rId4"/>
    <p:sldId id="301" r:id="rId5"/>
    <p:sldId id="264" r:id="rId6"/>
    <p:sldId id="263" r:id="rId7"/>
    <p:sldId id="265" r:id="rId8"/>
    <p:sldId id="310" r:id="rId9"/>
    <p:sldId id="267" r:id="rId10"/>
    <p:sldId id="269" r:id="rId11"/>
    <p:sldId id="275" r:id="rId12"/>
    <p:sldId id="276" r:id="rId13"/>
    <p:sldId id="300" r:id="rId14"/>
    <p:sldId id="277" r:id="rId15"/>
    <p:sldId id="278" r:id="rId16"/>
    <p:sldId id="306" r:id="rId17"/>
    <p:sldId id="272" r:id="rId18"/>
    <p:sldId id="305" r:id="rId19"/>
    <p:sldId id="308" r:id="rId20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2" autoAdjust="0"/>
    <p:restoredTop sz="94033" autoAdjust="0"/>
  </p:normalViewPr>
  <p:slideViewPr>
    <p:cSldViewPr>
      <p:cViewPr varScale="1">
        <p:scale>
          <a:sx n="104" d="100"/>
          <a:sy n="104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0" i="0" baseline="0">
                <a:effectLst/>
              </a:rPr>
              <a:t>Distribución Presupuesto Inicial por Subtítulos de Gasto</a:t>
            </a:r>
            <a:endParaRPr lang="es-CL" sz="10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980258712230909E-2"/>
          <c:y val="0.26726770630279401"/>
          <c:w val="0.94669490298291337"/>
          <c:h val="0.34874065951916827"/>
        </c:manualLayout>
      </c:layout>
      <c:pie3DChart>
        <c:varyColors val="1"/>
        <c:ser>
          <c:idx val="0"/>
          <c:order val="0"/>
          <c:tx>
            <c:strRef>
              <c:f>'Partida 21'!$D$67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738-4BB4-9F00-0196913708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738-4BB4-9F00-0196913708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738-4BB4-9F00-0196913708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738-4BB4-9F00-01969137088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738-4BB4-9F00-019691370886}"/>
              </c:ext>
            </c:extLst>
          </c:dPt>
          <c:dLbls>
            <c:dLbl>
              <c:idx val="0"/>
              <c:layout>
                <c:manualLayout>
                  <c:x val="-3.0649676609711362E-2"/>
                  <c:y val="-2.363858874003712E-1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38-4BB4-9F00-01969137088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38-4BB4-9F00-01969137088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21'!$C$68:$C$72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SALDO FINAL DE CAJA      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21'!$D$68:$D$72</c:f>
              <c:numCache>
                <c:formatCode>#,##0</c:formatCode>
                <c:ptCount val="5"/>
                <c:pt idx="0">
                  <c:v>75847919</c:v>
                </c:pt>
                <c:pt idx="1">
                  <c:v>16013670</c:v>
                </c:pt>
                <c:pt idx="2">
                  <c:v>435921639</c:v>
                </c:pt>
                <c:pt idx="3">
                  <c:v>0</c:v>
                </c:pt>
                <c:pt idx="4">
                  <c:v>141858440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738-4BB4-9F00-01969137088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657663272173102E-2"/>
          <c:y val="0.83411010169468092"/>
          <c:w val="0.96122163145174166"/>
          <c:h val="0.14420960734913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Capítulo</a:t>
            </a:r>
          </a:p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(en Millones de $)</a:t>
            </a:r>
            <a:endParaRPr lang="es-CL" sz="9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'Partida 21'!$M$66</c:f>
              <c:strCache>
                <c:ptCount val="1"/>
                <c:pt idx="0">
                  <c:v>Presupuesto Inicial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21'!$L$67:$L$75</c:f>
              <c:strCache>
                <c:ptCount val="9"/>
                <c:pt idx="0">
                  <c:v>Sub.de Ser.Sociales</c:v>
                </c:pt>
                <c:pt idx="1">
                  <c:v>FOSIS</c:v>
                </c:pt>
                <c:pt idx="2">
                  <c:v>INJUV</c:v>
                </c:pt>
                <c:pt idx="3">
                  <c:v>CONADI</c:v>
                </c:pt>
                <c:pt idx="4">
                  <c:v>SENADIS</c:v>
                </c:pt>
                <c:pt idx="5">
                  <c:v>SENAMA</c:v>
                </c:pt>
                <c:pt idx="6">
                  <c:v>Sub. de Eva. Social</c:v>
                </c:pt>
                <c:pt idx="7">
                  <c:v>Sub.de la Niñez</c:v>
                </c:pt>
                <c:pt idx="8">
                  <c:v>Sis.Prot.Integral a la Infancia</c:v>
                </c:pt>
              </c:strCache>
            </c:strRef>
          </c:cat>
          <c:val>
            <c:numRef>
              <c:f>'Partida 21'!$M$67:$M$75</c:f>
              <c:numCache>
                <c:formatCode>#,##0</c:formatCode>
                <c:ptCount val="9"/>
                <c:pt idx="0">
                  <c:v>314378385000</c:v>
                </c:pt>
                <c:pt idx="1">
                  <c:v>90505436000</c:v>
                </c:pt>
                <c:pt idx="2">
                  <c:v>8468001000</c:v>
                </c:pt>
                <c:pt idx="3">
                  <c:v>128541457000</c:v>
                </c:pt>
                <c:pt idx="4">
                  <c:v>28800995000</c:v>
                </c:pt>
                <c:pt idx="5">
                  <c:v>42187938000</c:v>
                </c:pt>
                <c:pt idx="6">
                  <c:v>21667001000</c:v>
                </c:pt>
                <c:pt idx="7">
                  <c:v>4654753000</c:v>
                </c:pt>
                <c:pt idx="8">
                  <c:v>58374917000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51-421A-B1DE-633343BD8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9708416"/>
        <c:axId val="219718400"/>
      </c:barChart>
      <c:catAx>
        <c:axId val="2197084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18400"/>
        <c:crosses val="autoZero"/>
        <c:auto val="1"/>
        <c:lblAlgn val="ctr"/>
        <c:lblOffset val="100"/>
        <c:noMultiLvlLbl val="0"/>
      </c:catAx>
      <c:valAx>
        <c:axId val="219718400"/>
        <c:scaling>
          <c:orientation val="minMax"/>
          <c:max val="30000000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08416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2018- 2019 - 2020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4818027029226561"/>
          <c:y val="3.95263292359174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5113204596087529E-2"/>
          <c:y val="0.12512129654885573"/>
          <c:w val="0.90268140074872072"/>
          <c:h val="0.6300720967388402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'Partida 21'!$C$30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21'!$D$30:$O$30</c:f>
              <c:numCache>
                <c:formatCode>0.0%</c:formatCode>
                <c:ptCount val="12"/>
                <c:pt idx="0">
                  <c:v>0.12070260611355964</c:v>
                </c:pt>
                <c:pt idx="1">
                  <c:v>4.0254742212498716E-2</c:v>
                </c:pt>
                <c:pt idx="2">
                  <c:v>7.6982571027503957E-2</c:v>
                </c:pt>
                <c:pt idx="3">
                  <c:v>0.24742944323993527</c:v>
                </c:pt>
                <c:pt idx="4">
                  <c:v>3.0572781661889155E-2</c:v>
                </c:pt>
                <c:pt idx="5">
                  <c:v>4.4445722261740157E-2</c:v>
                </c:pt>
                <c:pt idx="6">
                  <c:v>5.4060575064785052E-2</c:v>
                </c:pt>
                <c:pt idx="7">
                  <c:v>4.9052542394656354E-2</c:v>
                </c:pt>
                <c:pt idx="8">
                  <c:v>6.0985854754737605E-2</c:v>
                </c:pt>
                <c:pt idx="9">
                  <c:v>4.8882003639969675E-2</c:v>
                </c:pt>
                <c:pt idx="10">
                  <c:v>6.1896289127028596E-2</c:v>
                </c:pt>
                <c:pt idx="11">
                  <c:v>0.19055119375702775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B3-4723-B80A-EC3A405B7FFA}"/>
            </c:ext>
          </c:extLst>
        </c:ser>
        <c:ser>
          <c:idx val="0"/>
          <c:order val="1"/>
          <c:tx>
            <c:strRef>
              <c:f>'Partida 21'!$C$31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21'!$D$31:$O$31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2.6790190808916901E-2</c:v>
                </c:pt>
                <c:pt idx="2">
                  <c:v>0.1088173099335632</c:v>
                </c:pt>
                <c:pt idx="3">
                  <c:v>0.12295192533533698</c:v>
                </c:pt>
                <c:pt idx="4">
                  <c:v>5.1229723898354604E-2</c:v>
                </c:pt>
                <c:pt idx="5">
                  <c:v>5.7806136080718773E-2</c:v>
                </c:pt>
                <c:pt idx="6">
                  <c:v>6.4378703033053875E-2</c:v>
                </c:pt>
                <c:pt idx="7">
                  <c:v>9.0163887995490771E-2</c:v>
                </c:pt>
                <c:pt idx="8">
                  <c:v>5.4288838558250188E-2</c:v>
                </c:pt>
                <c:pt idx="9">
                  <c:v>5.0409095929547953E-2</c:v>
                </c:pt>
                <c:pt idx="10">
                  <c:v>0.12840258790968745</c:v>
                </c:pt>
                <c:pt idx="11">
                  <c:v>0.11082638126043161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B3-4723-B80A-EC3A405B7FFA}"/>
            </c:ext>
          </c:extLst>
        </c:ser>
        <c:ser>
          <c:idx val="1"/>
          <c:order val="2"/>
          <c:tx>
            <c:strRef>
              <c:f>'Partida 21'!$C$32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093361206905321E-2"/>
                  <c:y val="-3.65797843981753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5B3-4723-B80A-EC3A405B7FFA}"/>
                </c:ext>
              </c:extLst>
            </c:dLbl>
            <c:dLbl>
              <c:idx val="1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5B3-4723-B80A-EC3A405B7FFA}"/>
                </c:ext>
              </c:extLst>
            </c:dLbl>
            <c:dLbl>
              <c:idx val="3"/>
              <c:layout>
                <c:manualLayout>
                  <c:x val="1.211203344828638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5B3-4723-B80A-EC3A405B7FFA}"/>
                </c:ext>
              </c:extLst>
            </c:dLbl>
            <c:dLbl>
              <c:idx val="4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5B3-4723-B80A-EC3A405B7F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21'!$D$32</c:f>
              <c:numCache>
                <c:formatCode>0.0%</c:formatCode>
                <c:ptCount val="1"/>
                <c:pt idx="0">
                  <c:v>5.1202352557555356E-2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5B3-4723-B80A-EC3A405B7FF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7912960"/>
        <c:axId val="219484160"/>
      </c:barChart>
      <c:catAx>
        <c:axId val="14791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484160"/>
        <c:crosses val="autoZero"/>
        <c:auto val="1"/>
        <c:lblAlgn val="ctr"/>
        <c:lblOffset val="100"/>
        <c:noMultiLvlLbl val="0"/>
      </c:catAx>
      <c:valAx>
        <c:axId val="219484160"/>
        <c:scaling>
          <c:orientation val="minMax"/>
          <c:max val="0.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791296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2018 - 2019 - 2020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30808112324492981"/>
          <c:y val="4.4880778805199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21'!$C$23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21'!$D$23:$O$23</c:f>
              <c:numCache>
                <c:formatCode>0.0%</c:formatCode>
                <c:ptCount val="12"/>
                <c:pt idx="0">
                  <c:v>0.12070260611355964</c:v>
                </c:pt>
                <c:pt idx="1">
                  <c:v>0.15408469702593311</c:v>
                </c:pt>
                <c:pt idx="2">
                  <c:v>0.22808914483445022</c:v>
                </c:pt>
                <c:pt idx="3">
                  <c:v>0.47502046929264619</c:v>
                </c:pt>
                <c:pt idx="4">
                  <c:v>0.50448964506300542</c:v>
                </c:pt>
                <c:pt idx="5">
                  <c:v>0.54841781577387827</c:v>
                </c:pt>
                <c:pt idx="6">
                  <c:v>0.60434365796248835</c:v>
                </c:pt>
                <c:pt idx="7">
                  <c:v>0.65337803445177101</c:v>
                </c:pt>
                <c:pt idx="8">
                  <c:v>0.71436260365073667</c:v>
                </c:pt>
                <c:pt idx="9">
                  <c:v>0.76324460729070631</c:v>
                </c:pt>
                <c:pt idx="10">
                  <c:v>0.82514089641773491</c:v>
                </c:pt>
                <c:pt idx="11">
                  <c:v>0.988893125120203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F26-41E4-9780-988687D7A517}"/>
            </c:ext>
          </c:extLst>
        </c:ser>
        <c:ser>
          <c:idx val="0"/>
          <c:order val="1"/>
          <c:tx>
            <c:strRef>
              <c:f>'Partida 21'!$C$24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21'!$D$24:$O$24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0.16809918043233985</c:v>
                </c:pt>
                <c:pt idx="2">
                  <c:v>0.26653305862701659</c:v>
                </c:pt>
                <c:pt idx="3">
                  <c:v>0.37754740694656347</c:v>
                </c:pt>
                <c:pt idx="4">
                  <c:v>0.42877713084491809</c:v>
                </c:pt>
                <c:pt idx="5">
                  <c:v>0.48655661597238709</c:v>
                </c:pt>
                <c:pt idx="6">
                  <c:v>0.55035810061647039</c:v>
                </c:pt>
                <c:pt idx="7">
                  <c:v>0.63897870235337106</c:v>
                </c:pt>
                <c:pt idx="8">
                  <c:v>0.69173509617061735</c:v>
                </c:pt>
                <c:pt idx="9">
                  <c:v>0.74214419210016525</c:v>
                </c:pt>
                <c:pt idx="10">
                  <c:v>0.87022861357971271</c:v>
                </c:pt>
                <c:pt idx="11">
                  <c:v>0.97861926818656408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F26-41E4-9780-988687D7A517}"/>
            </c:ext>
          </c:extLst>
        </c:ser>
        <c:ser>
          <c:idx val="1"/>
          <c:order val="2"/>
          <c:tx>
            <c:strRef>
              <c:f>'Partida 21'!$C$25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1F26-41E4-9780-988687D7A517}"/>
              </c:ext>
            </c:extLst>
          </c:dPt>
          <c:dLbls>
            <c:dLbl>
              <c:idx val="0"/>
              <c:layout>
                <c:manualLayout>
                  <c:x val="-7.0104045106686164E-2"/>
                  <c:y val="-1.111161036261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F26-41E4-9780-988687D7A517}"/>
                </c:ext>
              </c:extLst>
            </c:dLbl>
            <c:dLbl>
              <c:idx val="1"/>
              <c:layout>
                <c:manualLayout>
                  <c:x val="-5.616224648985961E-2"/>
                  <c:y val="-4.0730282061739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F26-41E4-9780-988687D7A517}"/>
                </c:ext>
              </c:extLst>
            </c:dLbl>
            <c:dLbl>
              <c:idx val="2"/>
              <c:layout>
                <c:manualLayout>
                  <c:x val="-5.6162246489859631E-2"/>
                  <c:y val="-1.09739321586330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F26-41E4-9780-988687D7A517}"/>
                </c:ext>
              </c:extLst>
            </c:dLbl>
            <c:dLbl>
              <c:idx val="3"/>
              <c:layout>
                <c:manualLayout>
                  <c:x val="-9.360374414976603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F26-41E4-9780-988687D7A517}"/>
                </c:ext>
              </c:extLst>
            </c:dLbl>
            <c:dLbl>
              <c:idx val="4"/>
              <c:layout>
                <c:manualLayout>
                  <c:x val="-7.6268836391258615E-17"/>
                  <c:y val="1.0973932158632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F26-41E4-9780-988687D7A517}"/>
                </c:ext>
              </c:extLst>
            </c:dLbl>
            <c:dLbl>
              <c:idx val="5"/>
              <c:layout>
                <c:manualLayout>
                  <c:x val="-3.3281331253250133E-2"/>
                  <c:y val="2.92638190896878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F26-41E4-9780-988687D7A517}"/>
                </c:ext>
              </c:extLst>
            </c:dLbl>
            <c:dLbl>
              <c:idx val="6"/>
              <c:layout>
                <c:manualLayout>
                  <c:x val="-2.9121164846593939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F26-41E4-9780-988687D7A517}"/>
                </c:ext>
              </c:extLst>
            </c:dLbl>
            <c:dLbl>
              <c:idx val="7"/>
              <c:layout>
                <c:manualLayout>
                  <c:x val="-3.7441497659906474E-2"/>
                  <c:y val="4.023775124832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F26-41E4-9780-988687D7A517}"/>
                </c:ext>
              </c:extLst>
            </c:dLbl>
            <c:dLbl>
              <c:idx val="8"/>
              <c:layout>
                <c:manualLayout>
                  <c:x val="-3.1185031185031187E-2"/>
                  <c:y val="4.0665410706093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F26-41E4-9780-988687D7A517}"/>
                </c:ext>
              </c:extLst>
            </c:dLbl>
            <c:dLbl>
              <c:idx val="9"/>
              <c:layout>
                <c:manualLayout>
                  <c:x val="-3.1185031185031187E-2"/>
                  <c:y val="5.1755977262300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F26-41E4-9780-988687D7A517}"/>
                </c:ext>
              </c:extLst>
            </c:dLbl>
            <c:dLbl>
              <c:idx val="10"/>
              <c:layout>
                <c:manualLayout>
                  <c:x val="-2.7041081643265883E-2"/>
                  <c:y val="6.58435929517976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F26-41E4-9780-988687D7A517}"/>
                </c:ext>
              </c:extLst>
            </c:dLbl>
            <c:dLbl>
              <c:idx val="11"/>
              <c:layout>
                <c:manualLayout>
                  <c:x val="-1.6640665626625067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F26-41E4-9780-988687D7A5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21'!$D$22:$O$22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21'!$D$25</c:f>
              <c:numCache>
                <c:formatCode>0.0%</c:formatCode>
                <c:ptCount val="1"/>
                <c:pt idx="0">
                  <c:v>5.1202352557555356E-2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1F26-41E4-9780-988687D7A5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9611904"/>
        <c:axId val="219613440"/>
      </c:lineChart>
      <c:catAx>
        <c:axId val="21961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3440"/>
        <c:crosses val="autoZero"/>
        <c:auto val="1"/>
        <c:lblAlgn val="ctr"/>
        <c:lblOffset val="100"/>
        <c:noMultiLvlLbl val="0"/>
      </c:catAx>
      <c:valAx>
        <c:axId val="2196134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19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892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10-07-2020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787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087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8687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84912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7790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249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10-07-2020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297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10-07-2020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179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10-07-2020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187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10-07-2020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644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10-07-2020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808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75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7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49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5556" y="1988840"/>
            <a:ext cx="799288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Febrero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1716" y="677666"/>
            <a:ext cx="80746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8B584F60-3A47-4FEF-9E9F-524A91DCB05C}"/>
              </a:ext>
            </a:extLst>
          </p:cNvPr>
          <p:cNvSpPr txBox="1">
            <a:spLocks/>
          </p:cNvSpPr>
          <p:nvPr/>
        </p:nvSpPr>
        <p:spPr>
          <a:xfrm>
            <a:off x="501717" y="1399918"/>
            <a:ext cx="8118403" cy="3139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48688E2-2DD5-4CC9-88EF-FFB3A3C097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903551"/>
              </p:ext>
            </p:extLst>
          </p:nvPr>
        </p:nvGraphicFramePr>
        <p:xfrm>
          <a:off x="501718" y="1717154"/>
          <a:ext cx="8074650" cy="4190801"/>
        </p:xfrm>
        <a:graphic>
          <a:graphicData uri="http://schemas.openxmlformats.org/drawingml/2006/table">
            <a:tbl>
              <a:tblPr/>
              <a:tblGrid>
                <a:gridCol w="270599">
                  <a:extLst>
                    <a:ext uri="{9D8B030D-6E8A-4147-A177-3AD203B41FA5}">
                      <a16:colId xmlns:a16="http://schemas.microsoft.com/office/drawing/2014/main" val="723907498"/>
                    </a:ext>
                  </a:extLst>
                </a:gridCol>
                <a:gridCol w="270599">
                  <a:extLst>
                    <a:ext uri="{9D8B030D-6E8A-4147-A177-3AD203B41FA5}">
                      <a16:colId xmlns:a16="http://schemas.microsoft.com/office/drawing/2014/main" val="1597782659"/>
                    </a:ext>
                  </a:extLst>
                </a:gridCol>
                <a:gridCol w="270599">
                  <a:extLst>
                    <a:ext uri="{9D8B030D-6E8A-4147-A177-3AD203B41FA5}">
                      <a16:colId xmlns:a16="http://schemas.microsoft.com/office/drawing/2014/main" val="2345653023"/>
                    </a:ext>
                  </a:extLst>
                </a:gridCol>
                <a:gridCol w="3052346">
                  <a:extLst>
                    <a:ext uri="{9D8B030D-6E8A-4147-A177-3AD203B41FA5}">
                      <a16:colId xmlns:a16="http://schemas.microsoft.com/office/drawing/2014/main" val="1250619345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2398830181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3957489680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3299768297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2573795862"/>
                    </a:ext>
                  </a:extLst>
                </a:gridCol>
                <a:gridCol w="660259">
                  <a:extLst>
                    <a:ext uri="{9D8B030D-6E8A-4147-A177-3AD203B41FA5}">
                      <a16:colId xmlns:a16="http://schemas.microsoft.com/office/drawing/2014/main" val="3303537049"/>
                    </a:ext>
                  </a:extLst>
                </a:gridCol>
                <a:gridCol w="649436">
                  <a:extLst>
                    <a:ext uri="{9D8B030D-6E8A-4147-A177-3AD203B41FA5}">
                      <a16:colId xmlns:a16="http://schemas.microsoft.com/office/drawing/2014/main" val="268568483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42570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93763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90.505.436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90.505.436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1.682.569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29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17.214.599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17.214.599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1.258.400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1487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2.557.917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2.557.917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0988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25.734.478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25.734.478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3954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8655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 FOSIS - Compromiso País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2978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24.905.377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24.905.377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1408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Familiar Integral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23.120.280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23.120.280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077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1.785.097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1.785.097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9865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6134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0507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1.190.288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1.190.288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6273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126.815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126.815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3228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1867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1583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2264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732.236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732.236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6327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43.807.154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43.807.154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0384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42.813.208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42.813.208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121.652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6027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30.333.368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30.333.368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0147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5.798.316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5.798.316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6710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5.706.856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5.706.856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7662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774.668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774.668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277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tu Hogar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237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993.946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993.946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4636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Acción Local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993.946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993.946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3284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65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496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7887" y="743196"/>
            <a:ext cx="815257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64C02CEF-6D0C-46E5-A8A2-8BD23EE56E20}"/>
              </a:ext>
            </a:extLst>
          </p:cNvPr>
          <p:cNvSpPr txBox="1">
            <a:spLocks/>
          </p:cNvSpPr>
          <p:nvPr/>
        </p:nvSpPr>
        <p:spPr>
          <a:xfrm>
            <a:off x="537887" y="1432584"/>
            <a:ext cx="8124409" cy="2419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4AEC979-9723-4813-9767-32A574557A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767032"/>
              </p:ext>
            </p:extLst>
          </p:nvPr>
        </p:nvGraphicFramePr>
        <p:xfrm>
          <a:off x="537887" y="1772816"/>
          <a:ext cx="8124406" cy="3017458"/>
        </p:xfrm>
        <a:graphic>
          <a:graphicData uri="http://schemas.openxmlformats.org/drawingml/2006/table">
            <a:tbl>
              <a:tblPr/>
              <a:tblGrid>
                <a:gridCol w="270362">
                  <a:extLst>
                    <a:ext uri="{9D8B030D-6E8A-4147-A177-3AD203B41FA5}">
                      <a16:colId xmlns:a16="http://schemas.microsoft.com/office/drawing/2014/main" val="1230519606"/>
                    </a:ext>
                  </a:extLst>
                </a:gridCol>
                <a:gridCol w="270362">
                  <a:extLst>
                    <a:ext uri="{9D8B030D-6E8A-4147-A177-3AD203B41FA5}">
                      <a16:colId xmlns:a16="http://schemas.microsoft.com/office/drawing/2014/main" val="3097008447"/>
                    </a:ext>
                  </a:extLst>
                </a:gridCol>
                <a:gridCol w="270362">
                  <a:extLst>
                    <a:ext uri="{9D8B030D-6E8A-4147-A177-3AD203B41FA5}">
                      <a16:colId xmlns:a16="http://schemas.microsoft.com/office/drawing/2014/main" val="2961025689"/>
                    </a:ext>
                  </a:extLst>
                </a:gridCol>
                <a:gridCol w="3106471">
                  <a:extLst>
                    <a:ext uri="{9D8B030D-6E8A-4147-A177-3AD203B41FA5}">
                      <a16:colId xmlns:a16="http://schemas.microsoft.com/office/drawing/2014/main" val="885704211"/>
                    </a:ext>
                  </a:extLst>
                </a:gridCol>
                <a:gridCol w="724573">
                  <a:extLst>
                    <a:ext uri="{9D8B030D-6E8A-4147-A177-3AD203B41FA5}">
                      <a16:colId xmlns:a16="http://schemas.microsoft.com/office/drawing/2014/main" val="1225754510"/>
                    </a:ext>
                  </a:extLst>
                </a:gridCol>
                <a:gridCol w="724573">
                  <a:extLst>
                    <a:ext uri="{9D8B030D-6E8A-4147-A177-3AD203B41FA5}">
                      <a16:colId xmlns:a16="http://schemas.microsoft.com/office/drawing/2014/main" val="1692565934"/>
                    </a:ext>
                  </a:extLst>
                </a:gridCol>
                <a:gridCol w="724573">
                  <a:extLst>
                    <a:ext uri="{9D8B030D-6E8A-4147-A177-3AD203B41FA5}">
                      <a16:colId xmlns:a16="http://schemas.microsoft.com/office/drawing/2014/main" val="3123083461"/>
                    </a:ext>
                  </a:extLst>
                </a:gridCol>
                <a:gridCol w="724573">
                  <a:extLst>
                    <a:ext uri="{9D8B030D-6E8A-4147-A177-3AD203B41FA5}">
                      <a16:colId xmlns:a16="http://schemas.microsoft.com/office/drawing/2014/main" val="1910574276"/>
                    </a:ext>
                  </a:extLst>
                </a:gridCol>
                <a:gridCol w="659686">
                  <a:extLst>
                    <a:ext uri="{9D8B030D-6E8A-4147-A177-3AD203B41FA5}">
                      <a16:colId xmlns:a16="http://schemas.microsoft.com/office/drawing/2014/main" val="1379437338"/>
                    </a:ext>
                  </a:extLst>
                </a:gridCol>
                <a:gridCol w="648871">
                  <a:extLst>
                    <a:ext uri="{9D8B030D-6E8A-4147-A177-3AD203B41FA5}">
                      <a16:colId xmlns:a16="http://schemas.microsoft.com/office/drawing/2014/main" val="4078549084"/>
                    </a:ext>
                  </a:extLst>
                </a:gridCol>
              </a:tblGrid>
              <a:tr h="1260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432457"/>
                  </a:ext>
                </a:extLst>
              </a:tr>
              <a:tr h="3859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02867"/>
                  </a:ext>
                </a:extLst>
              </a:tr>
              <a:tr h="165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8.468.001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8.468.001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340.795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597409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3.991.443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3.991.443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300.729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65313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803.104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40.066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007961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3.489.012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3.489.012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18719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3.460.255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3.460.255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666080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Físico y Mental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911.088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911.088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723386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Vocacional y Laboral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642.925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642.925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547778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Cívico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1.707.504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1.707.504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727115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198.738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198.738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004081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78531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la Juventud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245543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182.442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182.442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102875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15.458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15.458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493398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80.376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80.376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260885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921029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33.091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146757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47.707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47.707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54879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211901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558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53" y="663636"/>
            <a:ext cx="80949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9452" y="1564875"/>
            <a:ext cx="8094996" cy="2562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69BCB01-B3F5-44F9-A8ED-60BD1DDF4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831521"/>
              </p:ext>
            </p:extLst>
          </p:nvPr>
        </p:nvGraphicFramePr>
        <p:xfrm>
          <a:off x="509452" y="1885020"/>
          <a:ext cx="8094996" cy="4087260"/>
        </p:xfrm>
        <a:graphic>
          <a:graphicData uri="http://schemas.openxmlformats.org/drawingml/2006/table">
            <a:tbl>
              <a:tblPr/>
              <a:tblGrid>
                <a:gridCol w="266634">
                  <a:extLst>
                    <a:ext uri="{9D8B030D-6E8A-4147-A177-3AD203B41FA5}">
                      <a16:colId xmlns:a16="http://schemas.microsoft.com/office/drawing/2014/main" val="1662954302"/>
                    </a:ext>
                  </a:extLst>
                </a:gridCol>
                <a:gridCol w="266634">
                  <a:extLst>
                    <a:ext uri="{9D8B030D-6E8A-4147-A177-3AD203B41FA5}">
                      <a16:colId xmlns:a16="http://schemas.microsoft.com/office/drawing/2014/main" val="3357659426"/>
                    </a:ext>
                  </a:extLst>
                </a:gridCol>
                <a:gridCol w="266634">
                  <a:extLst>
                    <a:ext uri="{9D8B030D-6E8A-4147-A177-3AD203B41FA5}">
                      <a16:colId xmlns:a16="http://schemas.microsoft.com/office/drawing/2014/main" val="2304467186"/>
                    </a:ext>
                  </a:extLst>
                </a:gridCol>
                <a:gridCol w="3146276">
                  <a:extLst>
                    <a:ext uri="{9D8B030D-6E8A-4147-A177-3AD203B41FA5}">
                      <a16:colId xmlns:a16="http://schemas.microsoft.com/office/drawing/2014/main" val="3005117058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2384992943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4235559264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1430759139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4154605923"/>
                    </a:ext>
                  </a:extLst>
                </a:gridCol>
                <a:gridCol w="650585">
                  <a:extLst>
                    <a:ext uri="{9D8B030D-6E8A-4147-A177-3AD203B41FA5}">
                      <a16:colId xmlns:a16="http://schemas.microsoft.com/office/drawing/2014/main" val="1493228787"/>
                    </a:ext>
                  </a:extLst>
                </a:gridCol>
                <a:gridCol w="639921">
                  <a:extLst>
                    <a:ext uri="{9D8B030D-6E8A-4147-A177-3AD203B41FA5}">
                      <a16:colId xmlns:a16="http://schemas.microsoft.com/office/drawing/2014/main" val="2400865428"/>
                    </a:ext>
                  </a:extLst>
                </a:gridCol>
              </a:tblGrid>
              <a:tr h="1246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467296"/>
                  </a:ext>
                </a:extLst>
              </a:tr>
              <a:tr h="3818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225338"/>
                  </a:ext>
                </a:extLst>
              </a:tr>
              <a:tr h="163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128.541.457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128.541.457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8.273.378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825842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10.628.696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10.628.696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778.451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09722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1.520.610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1.520.610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93.973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78878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19.613.791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19.613.791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95235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11.986.893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11.986.893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483077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8.156.382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8.156.382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34333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2.248.596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2.248.596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20317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66.518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66.518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26075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1.075.633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1.075.633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96555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439.764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439.764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0174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5.250.290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5.250.290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29685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4.206.402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4.206.402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34928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599.351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599.351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10536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444.537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444.537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743922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2.376.608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2.376.608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83399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865.437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865.437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77391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219.813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219.813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627694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584.292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584.292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10946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707.066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707.066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43376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866132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901714"/>
                  </a:ext>
                </a:extLst>
              </a:tr>
              <a:tr h="179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191.797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191.797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84869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72.333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72.333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76950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15.080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15.080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78658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54.122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54.122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68808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50.262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50.262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160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880" y="728011"/>
            <a:ext cx="811123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3880" y="1650741"/>
            <a:ext cx="8111239" cy="2891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7E5622A-F377-4C33-ADBC-CC33891D5F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331675"/>
              </p:ext>
            </p:extLst>
          </p:nvPr>
        </p:nvGraphicFramePr>
        <p:xfrm>
          <a:off x="523880" y="1958047"/>
          <a:ext cx="8111240" cy="2190055"/>
        </p:xfrm>
        <a:graphic>
          <a:graphicData uri="http://schemas.openxmlformats.org/drawingml/2006/table">
            <a:tbl>
              <a:tblPr/>
              <a:tblGrid>
                <a:gridCol w="267169">
                  <a:extLst>
                    <a:ext uri="{9D8B030D-6E8A-4147-A177-3AD203B41FA5}">
                      <a16:colId xmlns:a16="http://schemas.microsoft.com/office/drawing/2014/main" val="1380476703"/>
                    </a:ext>
                  </a:extLst>
                </a:gridCol>
                <a:gridCol w="267169">
                  <a:extLst>
                    <a:ext uri="{9D8B030D-6E8A-4147-A177-3AD203B41FA5}">
                      <a16:colId xmlns:a16="http://schemas.microsoft.com/office/drawing/2014/main" val="3989387954"/>
                    </a:ext>
                  </a:extLst>
                </a:gridCol>
                <a:gridCol w="267169">
                  <a:extLst>
                    <a:ext uri="{9D8B030D-6E8A-4147-A177-3AD203B41FA5}">
                      <a16:colId xmlns:a16="http://schemas.microsoft.com/office/drawing/2014/main" val="513409806"/>
                    </a:ext>
                  </a:extLst>
                </a:gridCol>
                <a:gridCol w="3152589">
                  <a:extLst>
                    <a:ext uri="{9D8B030D-6E8A-4147-A177-3AD203B41FA5}">
                      <a16:colId xmlns:a16="http://schemas.microsoft.com/office/drawing/2014/main" val="3181429093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3395342423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3434825796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2740540391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1435926343"/>
                    </a:ext>
                  </a:extLst>
                </a:gridCol>
                <a:gridCol w="651891">
                  <a:extLst>
                    <a:ext uri="{9D8B030D-6E8A-4147-A177-3AD203B41FA5}">
                      <a16:colId xmlns:a16="http://schemas.microsoft.com/office/drawing/2014/main" val="3348146688"/>
                    </a:ext>
                  </a:extLst>
                </a:gridCol>
                <a:gridCol w="641205">
                  <a:extLst>
                    <a:ext uri="{9D8B030D-6E8A-4147-A177-3AD203B41FA5}">
                      <a16:colId xmlns:a16="http://schemas.microsoft.com/office/drawing/2014/main" val="236301887"/>
                    </a:ext>
                  </a:extLst>
                </a:gridCol>
              </a:tblGrid>
              <a:tr h="1200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201981"/>
                  </a:ext>
                </a:extLst>
              </a:tr>
              <a:tr h="3740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29604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92.406.955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92.406.955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57.726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79197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82.407.492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82.407.492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57.726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13665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76.243.034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76.243.034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95204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1.144.113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1.144.113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47.680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41989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5.020.345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5.020.345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10.046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51553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95666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5815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634392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73461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4.179.608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4.179.608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7.343.228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85907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1.560.285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98212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137.866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90434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5.645.077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282253,9%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282253,9%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318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1097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3A875F0-0FC5-438B-A42A-35C1BDA76397}"/>
              </a:ext>
            </a:extLst>
          </p:cNvPr>
          <p:cNvSpPr txBox="1">
            <a:spLocks/>
          </p:cNvSpPr>
          <p:nvPr/>
        </p:nvSpPr>
        <p:spPr>
          <a:xfrm>
            <a:off x="523880" y="1341230"/>
            <a:ext cx="8080569" cy="3139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886F47B-3727-4D49-A93C-4729D6D06E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642900"/>
              </p:ext>
            </p:extLst>
          </p:nvPr>
        </p:nvGraphicFramePr>
        <p:xfrm>
          <a:off x="539552" y="1690315"/>
          <a:ext cx="8080569" cy="4442272"/>
        </p:xfrm>
        <a:graphic>
          <a:graphicData uri="http://schemas.openxmlformats.org/drawingml/2006/table">
            <a:tbl>
              <a:tblPr/>
              <a:tblGrid>
                <a:gridCol w="270796">
                  <a:extLst>
                    <a:ext uri="{9D8B030D-6E8A-4147-A177-3AD203B41FA5}">
                      <a16:colId xmlns:a16="http://schemas.microsoft.com/office/drawing/2014/main" val="685821229"/>
                    </a:ext>
                  </a:extLst>
                </a:gridCol>
                <a:gridCol w="270796">
                  <a:extLst>
                    <a:ext uri="{9D8B030D-6E8A-4147-A177-3AD203B41FA5}">
                      <a16:colId xmlns:a16="http://schemas.microsoft.com/office/drawing/2014/main" val="616443758"/>
                    </a:ext>
                  </a:extLst>
                </a:gridCol>
                <a:gridCol w="270796">
                  <a:extLst>
                    <a:ext uri="{9D8B030D-6E8A-4147-A177-3AD203B41FA5}">
                      <a16:colId xmlns:a16="http://schemas.microsoft.com/office/drawing/2014/main" val="964064500"/>
                    </a:ext>
                  </a:extLst>
                </a:gridCol>
                <a:gridCol w="3054585">
                  <a:extLst>
                    <a:ext uri="{9D8B030D-6E8A-4147-A177-3AD203B41FA5}">
                      <a16:colId xmlns:a16="http://schemas.microsoft.com/office/drawing/2014/main" val="1975711277"/>
                    </a:ext>
                  </a:extLst>
                </a:gridCol>
                <a:gridCol w="725735">
                  <a:extLst>
                    <a:ext uri="{9D8B030D-6E8A-4147-A177-3AD203B41FA5}">
                      <a16:colId xmlns:a16="http://schemas.microsoft.com/office/drawing/2014/main" val="4179164519"/>
                    </a:ext>
                  </a:extLst>
                </a:gridCol>
                <a:gridCol w="725735">
                  <a:extLst>
                    <a:ext uri="{9D8B030D-6E8A-4147-A177-3AD203B41FA5}">
                      <a16:colId xmlns:a16="http://schemas.microsoft.com/office/drawing/2014/main" val="3084461987"/>
                    </a:ext>
                  </a:extLst>
                </a:gridCol>
                <a:gridCol w="725735">
                  <a:extLst>
                    <a:ext uri="{9D8B030D-6E8A-4147-A177-3AD203B41FA5}">
                      <a16:colId xmlns:a16="http://schemas.microsoft.com/office/drawing/2014/main" val="2430262690"/>
                    </a:ext>
                  </a:extLst>
                </a:gridCol>
                <a:gridCol w="725735">
                  <a:extLst>
                    <a:ext uri="{9D8B030D-6E8A-4147-A177-3AD203B41FA5}">
                      <a16:colId xmlns:a16="http://schemas.microsoft.com/office/drawing/2014/main" val="53741544"/>
                    </a:ext>
                  </a:extLst>
                </a:gridCol>
                <a:gridCol w="660744">
                  <a:extLst>
                    <a:ext uri="{9D8B030D-6E8A-4147-A177-3AD203B41FA5}">
                      <a16:colId xmlns:a16="http://schemas.microsoft.com/office/drawing/2014/main" val="3685717642"/>
                    </a:ext>
                  </a:extLst>
                </a:gridCol>
                <a:gridCol w="649912">
                  <a:extLst>
                    <a:ext uri="{9D8B030D-6E8A-4147-A177-3AD203B41FA5}">
                      <a16:colId xmlns:a16="http://schemas.microsoft.com/office/drawing/2014/main" val="809234991"/>
                    </a:ext>
                  </a:extLst>
                </a:gridCol>
              </a:tblGrid>
              <a:tr h="126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27533"/>
                  </a:ext>
                </a:extLst>
              </a:tr>
              <a:tr h="3876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659238"/>
                  </a:ext>
                </a:extLst>
              </a:tr>
              <a:tr h="166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28.800.995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28.800.995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3.591.777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55891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5.305.824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5.305.824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402.842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6101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1.262.642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1.262.642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42.218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24036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17.780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17.780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60365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17.769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59084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68049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22.105.650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22.105.650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733.756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43558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22.096.514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22.096.514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733.756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55437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9.042.547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9.042.547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5217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959.774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74101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884.546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884.546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34970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355.207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355.207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345.207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46744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461.608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461.608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48927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57.789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57.789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06608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2.029.711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2.029.711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0369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8.208.108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8.208.108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381.596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818175"/>
                  </a:ext>
                </a:extLst>
              </a:tr>
              <a:tr h="253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Cumplimiento a la Ley de Inserción Laboral de Personas en situación de discapacidad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97.224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89333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61773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8427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04431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60130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108.099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108.099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37367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36.197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36.197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73232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92078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73735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57528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67.306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67.306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87286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2.411.329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241132,9%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241132,9%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49043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2.411.329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241132,9%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241132,9%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640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6623" y="749675"/>
            <a:ext cx="79928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623" y="1412776"/>
            <a:ext cx="7965817" cy="224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11A2EE3-CF61-435F-B8D2-F02CCA9889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909836"/>
              </p:ext>
            </p:extLst>
          </p:nvPr>
        </p:nvGraphicFramePr>
        <p:xfrm>
          <a:off x="575555" y="1720674"/>
          <a:ext cx="7992889" cy="3416651"/>
        </p:xfrm>
        <a:graphic>
          <a:graphicData uri="http://schemas.openxmlformats.org/drawingml/2006/table">
            <a:tbl>
              <a:tblPr/>
              <a:tblGrid>
                <a:gridCol w="267859">
                  <a:extLst>
                    <a:ext uri="{9D8B030D-6E8A-4147-A177-3AD203B41FA5}">
                      <a16:colId xmlns:a16="http://schemas.microsoft.com/office/drawing/2014/main" val="3827531080"/>
                    </a:ext>
                  </a:extLst>
                </a:gridCol>
                <a:gridCol w="267859">
                  <a:extLst>
                    <a:ext uri="{9D8B030D-6E8A-4147-A177-3AD203B41FA5}">
                      <a16:colId xmlns:a16="http://schemas.microsoft.com/office/drawing/2014/main" val="1674477873"/>
                    </a:ext>
                  </a:extLst>
                </a:gridCol>
                <a:gridCol w="267859">
                  <a:extLst>
                    <a:ext uri="{9D8B030D-6E8A-4147-A177-3AD203B41FA5}">
                      <a16:colId xmlns:a16="http://schemas.microsoft.com/office/drawing/2014/main" val="1317585041"/>
                    </a:ext>
                  </a:extLst>
                </a:gridCol>
                <a:gridCol w="3021439">
                  <a:extLst>
                    <a:ext uri="{9D8B030D-6E8A-4147-A177-3AD203B41FA5}">
                      <a16:colId xmlns:a16="http://schemas.microsoft.com/office/drawing/2014/main" val="1057527307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1703287846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2376137954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2500263578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2720749700"/>
                    </a:ext>
                  </a:extLst>
                </a:gridCol>
                <a:gridCol w="653574">
                  <a:extLst>
                    <a:ext uri="{9D8B030D-6E8A-4147-A177-3AD203B41FA5}">
                      <a16:colId xmlns:a16="http://schemas.microsoft.com/office/drawing/2014/main" val="4006053394"/>
                    </a:ext>
                  </a:extLst>
                </a:gridCol>
                <a:gridCol w="642859">
                  <a:extLst>
                    <a:ext uri="{9D8B030D-6E8A-4147-A177-3AD203B41FA5}">
                      <a16:colId xmlns:a16="http://schemas.microsoft.com/office/drawing/2014/main" val="292804651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64706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91786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42.187.938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42.187.938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5.642.041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9914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5.513.331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5.513.331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418.134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0897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1.202.322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1.202.322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8711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32.909.317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32.909.317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2.314.462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2353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411.130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5959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411.130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654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31.255.696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31.255.696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1.903.332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316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4.996.573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4.996.573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8767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171.549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171.549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3843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 para Funcionarios Públicos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0019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Social para el Adulto Mayor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355.939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355.939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3908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Establecimientos de Larga Estadía para Adultos Mayores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9.500.758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9.500.758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1.060.944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2359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155.997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7148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Condominios de Viviendas Tuteladas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970.490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970.490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5999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469.473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469.473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2971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7.956.714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7.956.714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157.627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9705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1.250.874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242.409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0075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4.183.077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4.183.077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408.681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8674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156.785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0063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Comunas Amigables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399327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80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150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7973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ENEROR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803" y="1499638"/>
            <a:ext cx="809064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7A30BAF-A5CB-4EDD-99C8-32F87E76AF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315173"/>
              </p:ext>
            </p:extLst>
          </p:nvPr>
        </p:nvGraphicFramePr>
        <p:xfrm>
          <a:off x="539552" y="1873137"/>
          <a:ext cx="8064897" cy="1808930"/>
        </p:xfrm>
        <a:graphic>
          <a:graphicData uri="http://schemas.openxmlformats.org/drawingml/2006/table">
            <a:tbl>
              <a:tblPr/>
              <a:tblGrid>
                <a:gridCol w="270272">
                  <a:extLst>
                    <a:ext uri="{9D8B030D-6E8A-4147-A177-3AD203B41FA5}">
                      <a16:colId xmlns:a16="http://schemas.microsoft.com/office/drawing/2014/main" val="277285245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2394043512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3570814949"/>
                    </a:ext>
                  </a:extLst>
                </a:gridCol>
                <a:gridCol w="3048660">
                  <a:extLst>
                    <a:ext uri="{9D8B030D-6E8A-4147-A177-3AD203B41FA5}">
                      <a16:colId xmlns:a16="http://schemas.microsoft.com/office/drawing/2014/main" val="135531107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3083993850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2736836328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796123341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3129089826"/>
                    </a:ext>
                  </a:extLst>
                </a:gridCol>
                <a:gridCol w="659462">
                  <a:extLst>
                    <a:ext uri="{9D8B030D-6E8A-4147-A177-3AD203B41FA5}">
                      <a16:colId xmlns:a16="http://schemas.microsoft.com/office/drawing/2014/main" val="3846578123"/>
                    </a:ext>
                  </a:extLst>
                </a:gridCol>
                <a:gridCol w="648651">
                  <a:extLst>
                    <a:ext uri="{9D8B030D-6E8A-4147-A177-3AD203B41FA5}">
                      <a16:colId xmlns:a16="http://schemas.microsoft.com/office/drawing/2014/main" val="245213349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697364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2712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149.307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149.307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3088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0030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2347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654561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2534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79.282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9410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7078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370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2.809.984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280998,4%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280998,4%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1020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2.809.984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280998,4%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280998,4%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008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609" y="753937"/>
            <a:ext cx="801383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924D701-30F3-4216-8613-28C1B7C50C72}"/>
              </a:ext>
            </a:extLst>
          </p:cNvPr>
          <p:cNvSpPr txBox="1">
            <a:spLocks/>
          </p:cNvSpPr>
          <p:nvPr/>
        </p:nvSpPr>
        <p:spPr>
          <a:xfrm>
            <a:off x="518508" y="1469493"/>
            <a:ext cx="8010526" cy="2384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C987B39-F8BA-4D93-B37E-4FD79D2967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510673"/>
              </p:ext>
            </p:extLst>
          </p:nvPr>
        </p:nvGraphicFramePr>
        <p:xfrm>
          <a:off x="518508" y="1826790"/>
          <a:ext cx="8010526" cy="3411707"/>
        </p:xfrm>
        <a:graphic>
          <a:graphicData uri="http://schemas.openxmlformats.org/drawingml/2006/table">
            <a:tbl>
              <a:tblPr/>
              <a:tblGrid>
                <a:gridCol w="268450">
                  <a:extLst>
                    <a:ext uri="{9D8B030D-6E8A-4147-A177-3AD203B41FA5}">
                      <a16:colId xmlns:a16="http://schemas.microsoft.com/office/drawing/2014/main" val="3335791129"/>
                    </a:ext>
                  </a:extLst>
                </a:gridCol>
                <a:gridCol w="268450">
                  <a:extLst>
                    <a:ext uri="{9D8B030D-6E8A-4147-A177-3AD203B41FA5}">
                      <a16:colId xmlns:a16="http://schemas.microsoft.com/office/drawing/2014/main" val="269468521"/>
                    </a:ext>
                  </a:extLst>
                </a:gridCol>
                <a:gridCol w="268450">
                  <a:extLst>
                    <a:ext uri="{9D8B030D-6E8A-4147-A177-3AD203B41FA5}">
                      <a16:colId xmlns:a16="http://schemas.microsoft.com/office/drawing/2014/main" val="156392329"/>
                    </a:ext>
                  </a:extLst>
                </a:gridCol>
                <a:gridCol w="3028106">
                  <a:extLst>
                    <a:ext uri="{9D8B030D-6E8A-4147-A177-3AD203B41FA5}">
                      <a16:colId xmlns:a16="http://schemas.microsoft.com/office/drawing/2014/main" val="2896081705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1428805518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1709538379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4132371212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2566351194"/>
                    </a:ext>
                  </a:extLst>
                </a:gridCol>
                <a:gridCol w="655016">
                  <a:extLst>
                    <a:ext uri="{9D8B030D-6E8A-4147-A177-3AD203B41FA5}">
                      <a16:colId xmlns:a16="http://schemas.microsoft.com/office/drawing/2014/main" val="4168755701"/>
                    </a:ext>
                  </a:extLst>
                </a:gridCol>
                <a:gridCol w="644278">
                  <a:extLst>
                    <a:ext uri="{9D8B030D-6E8A-4147-A177-3AD203B41FA5}">
                      <a16:colId xmlns:a16="http://schemas.microsoft.com/office/drawing/2014/main" val="277434350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87843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89466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21.667.001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21.667.001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1.258.865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6025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9.171.451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9.171.451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634.137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2425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4.615.453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4.615.453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13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6997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7242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7.057.252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7.057.252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3679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5.164.379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5.164.379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5969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5.155.914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5.155.914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7459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7663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 Políticas Públicas PUC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9903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5853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6071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6590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Latinoamericano de Planificación Económica y Social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8948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4374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9400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821.845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821.845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5244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8389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9665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696.125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696.125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8724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5686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069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5087" y="811484"/>
            <a:ext cx="799302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D1133A9D-1876-4296-BCD6-7BCA609129F5}"/>
              </a:ext>
            </a:extLst>
          </p:cNvPr>
          <p:cNvSpPr txBox="1">
            <a:spLocks/>
          </p:cNvSpPr>
          <p:nvPr/>
        </p:nvSpPr>
        <p:spPr>
          <a:xfrm>
            <a:off x="563418" y="1459345"/>
            <a:ext cx="7984695" cy="3550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66629E0-3837-4279-A07F-5DE9065714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291764"/>
              </p:ext>
            </p:extLst>
          </p:nvPr>
        </p:nvGraphicFramePr>
        <p:xfrm>
          <a:off x="549949" y="1842894"/>
          <a:ext cx="7998164" cy="2496794"/>
        </p:xfrm>
        <a:graphic>
          <a:graphicData uri="http://schemas.openxmlformats.org/drawingml/2006/table">
            <a:tbl>
              <a:tblPr/>
              <a:tblGrid>
                <a:gridCol w="268035">
                  <a:extLst>
                    <a:ext uri="{9D8B030D-6E8A-4147-A177-3AD203B41FA5}">
                      <a16:colId xmlns:a16="http://schemas.microsoft.com/office/drawing/2014/main" val="2406361304"/>
                    </a:ext>
                  </a:extLst>
                </a:gridCol>
                <a:gridCol w="268035">
                  <a:extLst>
                    <a:ext uri="{9D8B030D-6E8A-4147-A177-3AD203B41FA5}">
                      <a16:colId xmlns:a16="http://schemas.microsoft.com/office/drawing/2014/main" val="2035523664"/>
                    </a:ext>
                  </a:extLst>
                </a:gridCol>
                <a:gridCol w="268035">
                  <a:extLst>
                    <a:ext uri="{9D8B030D-6E8A-4147-A177-3AD203B41FA5}">
                      <a16:colId xmlns:a16="http://schemas.microsoft.com/office/drawing/2014/main" val="3714404579"/>
                    </a:ext>
                  </a:extLst>
                </a:gridCol>
                <a:gridCol w="3023434">
                  <a:extLst>
                    <a:ext uri="{9D8B030D-6E8A-4147-A177-3AD203B41FA5}">
                      <a16:colId xmlns:a16="http://schemas.microsoft.com/office/drawing/2014/main" val="2457510946"/>
                    </a:ext>
                  </a:extLst>
                </a:gridCol>
                <a:gridCol w="718334">
                  <a:extLst>
                    <a:ext uri="{9D8B030D-6E8A-4147-A177-3AD203B41FA5}">
                      <a16:colId xmlns:a16="http://schemas.microsoft.com/office/drawing/2014/main" val="1382282032"/>
                    </a:ext>
                  </a:extLst>
                </a:gridCol>
                <a:gridCol w="718334">
                  <a:extLst>
                    <a:ext uri="{9D8B030D-6E8A-4147-A177-3AD203B41FA5}">
                      <a16:colId xmlns:a16="http://schemas.microsoft.com/office/drawing/2014/main" val="102397049"/>
                    </a:ext>
                  </a:extLst>
                </a:gridCol>
                <a:gridCol w="718334">
                  <a:extLst>
                    <a:ext uri="{9D8B030D-6E8A-4147-A177-3AD203B41FA5}">
                      <a16:colId xmlns:a16="http://schemas.microsoft.com/office/drawing/2014/main" val="3431579196"/>
                    </a:ext>
                  </a:extLst>
                </a:gridCol>
                <a:gridCol w="718334">
                  <a:extLst>
                    <a:ext uri="{9D8B030D-6E8A-4147-A177-3AD203B41FA5}">
                      <a16:colId xmlns:a16="http://schemas.microsoft.com/office/drawing/2014/main" val="1758961097"/>
                    </a:ext>
                  </a:extLst>
                </a:gridCol>
                <a:gridCol w="654005">
                  <a:extLst>
                    <a:ext uri="{9D8B030D-6E8A-4147-A177-3AD203B41FA5}">
                      <a16:colId xmlns:a16="http://schemas.microsoft.com/office/drawing/2014/main" val="350205927"/>
                    </a:ext>
                  </a:extLst>
                </a:gridCol>
                <a:gridCol w="643284">
                  <a:extLst>
                    <a:ext uri="{9D8B030D-6E8A-4147-A177-3AD203B41FA5}">
                      <a16:colId xmlns:a16="http://schemas.microsoft.com/office/drawing/2014/main" val="292050599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916562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5939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4.654.753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4.654.753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1388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1.264.538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1.264.538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0973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1.141.842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1.141.842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6107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2271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5484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Piloto Oficina Local de la Niñez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1.784.546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1.784.546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413626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Acompañamiento Proyecto de Ley Servicio de Protección de la Niñez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405.656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5422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1913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2974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2905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1200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4582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387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889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9550" y="738413"/>
            <a:ext cx="799289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667773"/>
            <a:ext cx="7992889" cy="2925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D04A886-71F0-44D8-B752-7A9BD477AD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474242"/>
              </p:ext>
            </p:extLst>
          </p:nvPr>
        </p:nvGraphicFramePr>
        <p:xfrm>
          <a:off x="539551" y="1994306"/>
          <a:ext cx="7992889" cy="3008256"/>
        </p:xfrm>
        <a:graphic>
          <a:graphicData uri="http://schemas.openxmlformats.org/drawingml/2006/table">
            <a:tbl>
              <a:tblPr/>
              <a:tblGrid>
                <a:gridCol w="262579">
                  <a:extLst>
                    <a:ext uri="{9D8B030D-6E8A-4147-A177-3AD203B41FA5}">
                      <a16:colId xmlns:a16="http://schemas.microsoft.com/office/drawing/2014/main" val="828569604"/>
                    </a:ext>
                  </a:extLst>
                </a:gridCol>
                <a:gridCol w="262579">
                  <a:extLst>
                    <a:ext uri="{9D8B030D-6E8A-4147-A177-3AD203B41FA5}">
                      <a16:colId xmlns:a16="http://schemas.microsoft.com/office/drawing/2014/main" val="3817103110"/>
                    </a:ext>
                  </a:extLst>
                </a:gridCol>
                <a:gridCol w="262579">
                  <a:extLst>
                    <a:ext uri="{9D8B030D-6E8A-4147-A177-3AD203B41FA5}">
                      <a16:colId xmlns:a16="http://schemas.microsoft.com/office/drawing/2014/main" val="1635845251"/>
                    </a:ext>
                  </a:extLst>
                </a:gridCol>
                <a:gridCol w="3119432">
                  <a:extLst>
                    <a:ext uri="{9D8B030D-6E8A-4147-A177-3AD203B41FA5}">
                      <a16:colId xmlns:a16="http://schemas.microsoft.com/office/drawing/2014/main" val="2127340122"/>
                    </a:ext>
                  </a:extLst>
                </a:gridCol>
                <a:gridCol w="703710">
                  <a:extLst>
                    <a:ext uri="{9D8B030D-6E8A-4147-A177-3AD203B41FA5}">
                      <a16:colId xmlns:a16="http://schemas.microsoft.com/office/drawing/2014/main" val="2911332128"/>
                    </a:ext>
                  </a:extLst>
                </a:gridCol>
                <a:gridCol w="703710">
                  <a:extLst>
                    <a:ext uri="{9D8B030D-6E8A-4147-A177-3AD203B41FA5}">
                      <a16:colId xmlns:a16="http://schemas.microsoft.com/office/drawing/2014/main" val="1353061371"/>
                    </a:ext>
                  </a:extLst>
                </a:gridCol>
                <a:gridCol w="703710">
                  <a:extLst>
                    <a:ext uri="{9D8B030D-6E8A-4147-A177-3AD203B41FA5}">
                      <a16:colId xmlns:a16="http://schemas.microsoft.com/office/drawing/2014/main" val="2967757390"/>
                    </a:ext>
                  </a:extLst>
                </a:gridCol>
                <a:gridCol w="703710">
                  <a:extLst>
                    <a:ext uri="{9D8B030D-6E8A-4147-A177-3AD203B41FA5}">
                      <a16:colId xmlns:a16="http://schemas.microsoft.com/office/drawing/2014/main" val="1513575485"/>
                    </a:ext>
                  </a:extLst>
                </a:gridCol>
                <a:gridCol w="640692">
                  <a:extLst>
                    <a:ext uri="{9D8B030D-6E8A-4147-A177-3AD203B41FA5}">
                      <a16:colId xmlns:a16="http://schemas.microsoft.com/office/drawing/2014/main" val="2929623219"/>
                    </a:ext>
                  </a:extLst>
                </a:gridCol>
                <a:gridCol w="630188">
                  <a:extLst>
                    <a:ext uri="{9D8B030D-6E8A-4147-A177-3AD203B41FA5}">
                      <a16:colId xmlns:a16="http://schemas.microsoft.com/office/drawing/2014/main" val="3558448896"/>
                    </a:ext>
                  </a:extLst>
                </a:gridCol>
              </a:tblGrid>
              <a:tr h="1243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970273"/>
                  </a:ext>
                </a:extLst>
              </a:tr>
              <a:tr h="3808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24326"/>
                  </a:ext>
                </a:extLst>
              </a:tr>
              <a:tr h="1632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58.374.917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58.374.917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561773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58.374.417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58.374.417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848778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871446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4057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40.630.723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40.630.723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633432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19.998.773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19.998.773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817721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355980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Prebásica - JUNJI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5.170.459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5.170.459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321987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17.546.946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17.546.946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752943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4.086.321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4.086.321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547258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472.713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472.713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37728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3.436.972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3.436.972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967914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100.121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77502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2.807.188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2.807.188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589316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3.262.198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3.262.198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658517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Aprendizaje Integral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2.920.004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2.920.004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026321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461.429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461.429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91502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66919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858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968128"/>
            <a:ext cx="814922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110001EA-2C44-4899-8247-871C66D304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8703747"/>
              </p:ext>
            </p:extLst>
          </p:nvPr>
        </p:nvGraphicFramePr>
        <p:xfrm>
          <a:off x="500409" y="1974711"/>
          <a:ext cx="3880753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13594317-D3C6-40BE-B9FC-A00888CBC9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3743813"/>
              </p:ext>
            </p:extLst>
          </p:nvPr>
        </p:nvGraphicFramePr>
        <p:xfrm>
          <a:off x="4478401" y="1974711"/>
          <a:ext cx="4234662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920405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F7BEAB2-3A71-4F7A-93E8-36F59B195B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5571730"/>
              </p:ext>
            </p:extLst>
          </p:nvPr>
        </p:nvGraphicFramePr>
        <p:xfrm>
          <a:off x="1547664" y="1988840"/>
          <a:ext cx="6291264" cy="347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60" y="844677"/>
            <a:ext cx="7571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A4A131C-E679-4744-A6BB-8C12A5C74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6943276"/>
              </p:ext>
            </p:extLst>
          </p:nvPr>
        </p:nvGraphicFramePr>
        <p:xfrm>
          <a:off x="1425600" y="1988840"/>
          <a:ext cx="6292800" cy="3471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849118"/>
            <a:ext cx="804107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4794" y="1544409"/>
            <a:ext cx="8115835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7CBDF91-E7B9-4196-83A7-47FC7BEE4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566448"/>
              </p:ext>
            </p:extLst>
          </p:nvPr>
        </p:nvGraphicFramePr>
        <p:xfrm>
          <a:off x="539551" y="1930494"/>
          <a:ext cx="8041076" cy="1917923"/>
        </p:xfrm>
        <a:graphic>
          <a:graphicData uri="http://schemas.openxmlformats.org/drawingml/2006/table">
            <a:tbl>
              <a:tblPr/>
              <a:tblGrid>
                <a:gridCol w="288417">
                  <a:extLst>
                    <a:ext uri="{9D8B030D-6E8A-4147-A177-3AD203B41FA5}">
                      <a16:colId xmlns:a16="http://schemas.microsoft.com/office/drawing/2014/main" val="2801566503"/>
                    </a:ext>
                  </a:extLst>
                </a:gridCol>
                <a:gridCol w="3253349">
                  <a:extLst>
                    <a:ext uri="{9D8B030D-6E8A-4147-A177-3AD203B41FA5}">
                      <a16:colId xmlns:a16="http://schemas.microsoft.com/office/drawing/2014/main" val="3237937234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2221618345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2540385223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1750724284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2712487123"/>
                    </a:ext>
                  </a:extLst>
                </a:gridCol>
                <a:gridCol w="703739">
                  <a:extLst>
                    <a:ext uri="{9D8B030D-6E8A-4147-A177-3AD203B41FA5}">
                      <a16:colId xmlns:a16="http://schemas.microsoft.com/office/drawing/2014/main" val="3733494070"/>
                    </a:ext>
                  </a:extLst>
                </a:gridCol>
                <a:gridCol w="703739">
                  <a:extLst>
                    <a:ext uri="{9D8B030D-6E8A-4147-A177-3AD203B41FA5}">
                      <a16:colId xmlns:a16="http://schemas.microsoft.com/office/drawing/2014/main" val="1628246343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291182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270803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675.182.121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675.182.121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34.570.913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73718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75.847.919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75.847.919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5.504.916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13178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16.013.670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16.013.670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563.442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28718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03606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435.921.639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435.921.639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4.547.029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28255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56157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3.127.792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3.127.792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33941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77099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136.214.109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136.214.109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199.930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60994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5.626.540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5.626.540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23.753.625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659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40174" y="825540"/>
            <a:ext cx="799226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540175" y="1556792"/>
            <a:ext cx="7992263" cy="2634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024877A-0495-464C-BF98-F1BB161237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407503"/>
              </p:ext>
            </p:extLst>
          </p:nvPr>
        </p:nvGraphicFramePr>
        <p:xfrm>
          <a:off x="540173" y="1933388"/>
          <a:ext cx="7992264" cy="2370931"/>
        </p:xfrm>
        <a:graphic>
          <a:graphicData uri="http://schemas.openxmlformats.org/drawingml/2006/table">
            <a:tbl>
              <a:tblPr/>
              <a:tblGrid>
                <a:gridCol w="277124">
                  <a:extLst>
                    <a:ext uri="{9D8B030D-6E8A-4147-A177-3AD203B41FA5}">
                      <a16:colId xmlns:a16="http://schemas.microsoft.com/office/drawing/2014/main" val="1589935163"/>
                    </a:ext>
                  </a:extLst>
                </a:gridCol>
                <a:gridCol w="277124">
                  <a:extLst>
                    <a:ext uri="{9D8B030D-6E8A-4147-A177-3AD203B41FA5}">
                      <a16:colId xmlns:a16="http://schemas.microsoft.com/office/drawing/2014/main" val="2895508475"/>
                    </a:ext>
                  </a:extLst>
                </a:gridCol>
                <a:gridCol w="3125963">
                  <a:extLst>
                    <a:ext uri="{9D8B030D-6E8A-4147-A177-3AD203B41FA5}">
                      <a16:colId xmlns:a16="http://schemas.microsoft.com/office/drawing/2014/main" val="1898631169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2459431475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4280003888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1145631315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708930405"/>
                    </a:ext>
                  </a:extLst>
                </a:gridCol>
                <a:gridCol w="676183">
                  <a:extLst>
                    <a:ext uri="{9D8B030D-6E8A-4147-A177-3AD203B41FA5}">
                      <a16:colId xmlns:a16="http://schemas.microsoft.com/office/drawing/2014/main" val="4006903478"/>
                    </a:ext>
                  </a:extLst>
                </a:gridCol>
                <a:gridCol w="665098">
                  <a:extLst>
                    <a:ext uri="{9D8B030D-6E8A-4147-A177-3AD203B41FA5}">
                      <a16:colId xmlns:a16="http://schemas.microsoft.com/office/drawing/2014/main" val="487496778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620659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746187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314.378.385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314.378.385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13.680.186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21568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74.401.688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74.401.688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7.869.793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449674"/>
                  </a:ext>
                </a:extLst>
              </a:tr>
              <a:tr h="155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Etico Familiar y Sistema Chile Solidario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239.976.697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239.976.697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5.810.393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30370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90.505.436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90.505.436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1.682.569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20762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8.468.001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8.468.001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340.795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778122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 Nacional De Desarrollo Indigena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128.541.457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128.541.457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8.273.378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93907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28.800.995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28.800.995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3.591.777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7485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42.187.938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42.187.938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5.642.041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81518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Evaluación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21.667.001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21.667.001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1.258.865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833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63.029.670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63.029.670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91285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4.654.753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4.654.753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101.283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63632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Protección Integral a la Infancia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58.374.917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58.374.917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303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5BBEC80-6482-4A6E-A4BB-463F8471FE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679469"/>
              </p:ext>
            </p:extLst>
          </p:nvPr>
        </p:nvGraphicFramePr>
        <p:xfrm>
          <a:off x="547184" y="1729832"/>
          <a:ext cx="8017444" cy="3734558"/>
        </p:xfrm>
        <a:graphic>
          <a:graphicData uri="http://schemas.openxmlformats.org/drawingml/2006/table">
            <a:tbl>
              <a:tblPr/>
              <a:tblGrid>
                <a:gridCol w="268682">
                  <a:extLst>
                    <a:ext uri="{9D8B030D-6E8A-4147-A177-3AD203B41FA5}">
                      <a16:colId xmlns:a16="http://schemas.microsoft.com/office/drawing/2014/main" val="1872466349"/>
                    </a:ext>
                  </a:extLst>
                </a:gridCol>
                <a:gridCol w="268682">
                  <a:extLst>
                    <a:ext uri="{9D8B030D-6E8A-4147-A177-3AD203B41FA5}">
                      <a16:colId xmlns:a16="http://schemas.microsoft.com/office/drawing/2014/main" val="1322781755"/>
                    </a:ext>
                  </a:extLst>
                </a:gridCol>
                <a:gridCol w="268682">
                  <a:extLst>
                    <a:ext uri="{9D8B030D-6E8A-4147-A177-3AD203B41FA5}">
                      <a16:colId xmlns:a16="http://schemas.microsoft.com/office/drawing/2014/main" val="1374003748"/>
                    </a:ext>
                  </a:extLst>
                </a:gridCol>
                <a:gridCol w="3030721">
                  <a:extLst>
                    <a:ext uri="{9D8B030D-6E8A-4147-A177-3AD203B41FA5}">
                      <a16:colId xmlns:a16="http://schemas.microsoft.com/office/drawing/2014/main" val="1867374951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60632979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1368023937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3491012487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200226149"/>
                    </a:ext>
                  </a:extLst>
                </a:gridCol>
                <a:gridCol w="655582">
                  <a:extLst>
                    <a:ext uri="{9D8B030D-6E8A-4147-A177-3AD203B41FA5}">
                      <a16:colId xmlns:a16="http://schemas.microsoft.com/office/drawing/2014/main" val="2966360971"/>
                    </a:ext>
                  </a:extLst>
                </a:gridCol>
                <a:gridCol w="644835">
                  <a:extLst>
                    <a:ext uri="{9D8B030D-6E8A-4147-A177-3AD203B41FA5}">
                      <a16:colId xmlns:a16="http://schemas.microsoft.com/office/drawing/2014/main" val="41866711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32246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</a:t>
                      </a:r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99846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74.401.688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74.401.688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7.869.793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2096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22.758.037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22.758.037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1.612.135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9598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2.909.780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2.909.780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8658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7361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9476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46.868.585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46.868.585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9809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623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1027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45.063.337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45.063.337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944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1.704.414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1.704.414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2950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6.409.637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6.409.637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6348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1.230.289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1.230.289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6500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6.175.128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6.175.128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793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6.386.405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6.386.405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1943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8.963.136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8.963.136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235798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147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1.139.456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1236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Niños, Niñas y Adolescentes en Situación de Calle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1.133.000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869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5945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Clase Media Protegida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482.737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9247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10.823.239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10.823.239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0598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0853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9444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5402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523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12B64A9-C498-4033-AD74-123203F47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497306"/>
              </p:ext>
            </p:extLst>
          </p:nvPr>
        </p:nvGraphicFramePr>
        <p:xfrm>
          <a:off x="547184" y="1788300"/>
          <a:ext cx="8017441" cy="1808930"/>
        </p:xfrm>
        <a:graphic>
          <a:graphicData uri="http://schemas.openxmlformats.org/drawingml/2006/table">
            <a:tbl>
              <a:tblPr/>
              <a:tblGrid>
                <a:gridCol w="268681">
                  <a:extLst>
                    <a:ext uri="{9D8B030D-6E8A-4147-A177-3AD203B41FA5}">
                      <a16:colId xmlns:a16="http://schemas.microsoft.com/office/drawing/2014/main" val="2270972700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2472741873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3061470926"/>
                    </a:ext>
                  </a:extLst>
                </a:gridCol>
                <a:gridCol w="3030722">
                  <a:extLst>
                    <a:ext uri="{9D8B030D-6E8A-4147-A177-3AD203B41FA5}">
                      <a16:colId xmlns:a16="http://schemas.microsoft.com/office/drawing/2014/main" val="3926458364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1513019757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539116764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61266529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3825311120"/>
                    </a:ext>
                  </a:extLst>
                </a:gridCol>
                <a:gridCol w="655582">
                  <a:extLst>
                    <a:ext uri="{9D8B030D-6E8A-4147-A177-3AD203B41FA5}">
                      <a16:colId xmlns:a16="http://schemas.microsoft.com/office/drawing/2014/main" val="3170253887"/>
                    </a:ext>
                  </a:extLst>
                </a:gridCol>
                <a:gridCol w="644834">
                  <a:extLst>
                    <a:ext uri="{9D8B030D-6E8A-4147-A177-3AD203B41FA5}">
                      <a16:colId xmlns:a16="http://schemas.microsoft.com/office/drawing/2014/main" val="164144429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133094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7391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425.843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425.843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3220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6273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9181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9453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108.652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108.652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5089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233.208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233.208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2441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1.439.432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6.049.353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746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2140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2514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5.950.556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238022,2%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238022,2%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311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346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3878" y="670614"/>
            <a:ext cx="811413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1 Título">
            <a:extLst>
              <a:ext uri="{FF2B5EF4-FFF2-40B4-BE49-F238E27FC236}">
                <a16:creationId xmlns:a16="http://schemas.microsoft.com/office/drawing/2014/main" id="{F19FDBD9-74C6-4753-B2FE-076B51C05B7A}"/>
              </a:ext>
            </a:extLst>
          </p:cNvPr>
          <p:cNvSpPr txBox="1">
            <a:spLocks/>
          </p:cNvSpPr>
          <p:nvPr/>
        </p:nvSpPr>
        <p:spPr>
          <a:xfrm>
            <a:off x="523879" y="1505402"/>
            <a:ext cx="8096242" cy="2974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4CFE2AD-8077-4B6F-BFCE-49040CD13F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790362"/>
              </p:ext>
            </p:extLst>
          </p:nvPr>
        </p:nvGraphicFramePr>
        <p:xfrm>
          <a:off x="523878" y="1802841"/>
          <a:ext cx="8114133" cy="4537022"/>
        </p:xfrm>
        <a:graphic>
          <a:graphicData uri="http://schemas.openxmlformats.org/drawingml/2006/table">
            <a:tbl>
              <a:tblPr/>
              <a:tblGrid>
                <a:gridCol w="271921">
                  <a:extLst>
                    <a:ext uri="{9D8B030D-6E8A-4147-A177-3AD203B41FA5}">
                      <a16:colId xmlns:a16="http://schemas.microsoft.com/office/drawing/2014/main" val="3073092732"/>
                    </a:ext>
                  </a:extLst>
                </a:gridCol>
                <a:gridCol w="271921">
                  <a:extLst>
                    <a:ext uri="{9D8B030D-6E8A-4147-A177-3AD203B41FA5}">
                      <a16:colId xmlns:a16="http://schemas.microsoft.com/office/drawing/2014/main" val="1373257060"/>
                    </a:ext>
                  </a:extLst>
                </a:gridCol>
                <a:gridCol w="271921">
                  <a:extLst>
                    <a:ext uri="{9D8B030D-6E8A-4147-A177-3AD203B41FA5}">
                      <a16:colId xmlns:a16="http://schemas.microsoft.com/office/drawing/2014/main" val="2976100665"/>
                    </a:ext>
                  </a:extLst>
                </a:gridCol>
                <a:gridCol w="3067270">
                  <a:extLst>
                    <a:ext uri="{9D8B030D-6E8A-4147-A177-3AD203B41FA5}">
                      <a16:colId xmlns:a16="http://schemas.microsoft.com/office/drawing/2014/main" val="1940243568"/>
                    </a:ext>
                  </a:extLst>
                </a:gridCol>
                <a:gridCol w="728750">
                  <a:extLst>
                    <a:ext uri="{9D8B030D-6E8A-4147-A177-3AD203B41FA5}">
                      <a16:colId xmlns:a16="http://schemas.microsoft.com/office/drawing/2014/main" val="2184837771"/>
                    </a:ext>
                  </a:extLst>
                </a:gridCol>
                <a:gridCol w="728750">
                  <a:extLst>
                    <a:ext uri="{9D8B030D-6E8A-4147-A177-3AD203B41FA5}">
                      <a16:colId xmlns:a16="http://schemas.microsoft.com/office/drawing/2014/main" val="2680884219"/>
                    </a:ext>
                  </a:extLst>
                </a:gridCol>
                <a:gridCol w="728750">
                  <a:extLst>
                    <a:ext uri="{9D8B030D-6E8A-4147-A177-3AD203B41FA5}">
                      <a16:colId xmlns:a16="http://schemas.microsoft.com/office/drawing/2014/main" val="1055709300"/>
                    </a:ext>
                  </a:extLst>
                </a:gridCol>
                <a:gridCol w="728750">
                  <a:extLst>
                    <a:ext uri="{9D8B030D-6E8A-4147-A177-3AD203B41FA5}">
                      <a16:colId xmlns:a16="http://schemas.microsoft.com/office/drawing/2014/main" val="3627807532"/>
                    </a:ext>
                  </a:extLst>
                </a:gridCol>
                <a:gridCol w="663488">
                  <a:extLst>
                    <a:ext uri="{9D8B030D-6E8A-4147-A177-3AD203B41FA5}">
                      <a16:colId xmlns:a16="http://schemas.microsoft.com/office/drawing/2014/main" val="2733417860"/>
                    </a:ext>
                  </a:extLst>
                </a:gridCol>
                <a:gridCol w="652612">
                  <a:extLst>
                    <a:ext uri="{9D8B030D-6E8A-4147-A177-3AD203B41FA5}">
                      <a16:colId xmlns:a16="http://schemas.microsoft.com/office/drawing/2014/main" val="584579068"/>
                    </a:ext>
                  </a:extLst>
                </a:gridCol>
              </a:tblGrid>
              <a:tr h="1066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664" marR="6664" marT="66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664" marR="6664" marT="66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956616"/>
                  </a:ext>
                </a:extLst>
              </a:tr>
              <a:tr h="3265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544002"/>
                  </a:ext>
                </a:extLst>
              </a:tr>
              <a:tr h="1399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239.976.697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239.976.697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5.810.393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973949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239.975.697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239.975.697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1.270.025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385972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332830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24601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139.544.161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139.544.161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589895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1.049.079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1.049.079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837915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Salud Chile Solidario - Fondo Nacional de Salud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4.357.980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4.357.980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33025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1.920.372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1.920.372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853418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8.240.242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8.240.242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36051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20.476.390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20.476.390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265245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Parvularia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2.499.165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2.499.165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413921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Salud Oral - JUNAEB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405.383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405.383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629863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4.170.420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4.170.420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385748"/>
                  </a:ext>
                </a:extLst>
              </a:tr>
              <a:tr h="213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Educacional Pro-Retención, Ley N° 19.873 - M. de Educación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16.568.151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16.568.151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624049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1.125.979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1.125.979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12142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387740"/>
                  </a:ext>
                </a:extLst>
              </a:tr>
              <a:tr h="113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99.645.426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99.645.426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1.270.025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38685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39.929.100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39.929.100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26.392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025923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14.253.727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14.253.727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713.754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126132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261.516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261.516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980881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20.007.000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20.007.000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726504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8.070.189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8.070.189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970619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4.930.262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4.930.262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82369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3.514.791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3.514.791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452.710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954325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1.991.033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1.991.033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64.833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763767"/>
                  </a:ext>
                </a:extLst>
              </a:tr>
              <a:tr h="213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5.713.744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5.713.744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7.546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880658"/>
                  </a:ext>
                </a:extLst>
              </a:tr>
              <a:tr h="166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451.660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451.660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652521"/>
                  </a:ext>
                </a:extLst>
              </a:tr>
              <a:tr h="213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522.404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522.404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673037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76845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611899"/>
                  </a:ext>
                </a:extLst>
              </a:tr>
              <a:tr h="159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4.540.368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454036,8%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454036,8%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315514"/>
                  </a:ext>
                </a:extLst>
              </a:tr>
              <a:tr h="139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4.540.368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454036,8%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454036,8%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801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5375</TotalTime>
  <Words>5427</Words>
  <Application>Microsoft Office PowerPoint</Application>
  <PresentationFormat>Presentación en pantalla (4:3)</PresentationFormat>
  <Paragraphs>3172</Paragraphs>
  <Slides>19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2" baseType="lpstr">
      <vt:lpstr>Arial</vt:lpstr>
      <vt:lpstr>Calibri</vt:lpstr>
      <vt:lpstr>2_Tema de Office</vt:lpstr>
      <vt:lpstr>EJECUCIÓN ACUMULADA DE GASTOS PRESUPUESTARIOS AL MES DE ENERO DE 2020 PARTIDA 21:  MINISTERIO DE DESARROLLO SOCIAL</vt:lpstr>
      <vt:lpstr>EJECUCIÓN ACUMULADA DE GASTOS A ENERO DE 2020  PARTIDA 21 MINISTERIO DE DESARROLLO SOCIAL</vt:lpstr>
      <vt:lpstr>Presentación de PowerPoint</vt:lpstr>
      <vt:lpstr>Presentación de PowerPoint</vt:lpstr>
      <vt:lpstr>EJECUCIÓN ACUMULADA DE GASTOS A ENERO DE 2020  PARTIDA 21 MINISTERIO DE DESARROLLO SOCIAL</vt:lpstr>
      <vt:lpstr>EJECUCIÓN ACUMULADA DE GASTOS A ENERO DE 2020  PARTIDA 2I RESUMEN POR CAPÍTULOS</vt:lpstr>
      <vt:lpstr>EJECUCIÓN ACUMULADA DE GASTOS A ENERO DE 2020  PARTIDA 21. CAPÍTULO 01. PROGRAMA 01:  SUBSECRETARÍA DE SERVICIOS SOCIALES</vt:lpstr>
      <vt:lpstr>EJECUCIÓN ACUMULADA DE GASTOS A ENERO DE 2020  PARTIDA 21. CAPÍTULO 01. PROGRAMA 01:  SUBSECRETARÍA DE SERVICIOS SOCIALES</vt:lpstr>
      <vt:lpstr>EJECUCIÓN ACUMULADA DE GASTOS A ENERO DE 2020  PARTIDA 21. CAPÍTULO 01. PROGRAMA 05:  INGRESO ÉTICO FAMILIAR Y SISTEMA CHILE SOLIDARIO</vt:lpstr>
      <vt:lpstr>EJECUCIÓN ACUMULADA DE GASTOS A ENERO DE 2020  PARTIDA 21. CAPÍTULO 02. PROGRAMA 01:  FONDO DE SOLIDARIDAD E INVERSIÓN SOCIAL</vt:lpstr>
      <vt:lpstr>EJECUCIÓN ACUMULADA DE GASTOS A ENERO DE 2020  PARTIDA 21. CAPÍTULO 05. PROGRAMA 01:  INSTITUTO NACIONAL DE LA JUVENTUD</vt:lpstr>
      <vt:lpstr>EJECUCIÓN ACUMULADA DE GASTOS A ENERO DE 2020  PARTIDA 21. CAPÍTULO 06. PROGRAMA 01:  CORPORACIÓN NACIONAL DE DESARROLLO INDÍGENA</vt:lpstr>
      <vt:lpstr>EJECUCIÓN ACUMULADA DE GASTOS A ENERO DE 2020  PARTIDA 21. CAPÍTULO 06. PROGRAMA 01:  CORPORACIÓN NACIONAL DE DESARROLLO INDÍGENA</vt:lpstr>
      <vt:lpstr>EJECUCIÓN ACUMULADA DE GASTOS A ENERO DE 2020  PARTIDA 21. CAPÍTULO 07. PROGRAMA 01:  SERVICIO NACIONAL DE LA DISCAPACIDAD</vt:lpstr>
      <vt:lpstr>EJECUCIÓN ACUMULADA DE GASTOS A ENERO DE 2020  PARTIDA 21. CAPÍTULO 08. PROGRAMA 01:  SERVICIO NACIONAL DEL ADULTO MAYOR</vt:lpstr>
      <vt:lpstr>EJECUCIÓN ACUMULADA DE GASTOS A ENERO DE 2020  PARTIDA 21. CAPÍTULO 08. PROGRAMA 01:  SERVICIO NACIONAL DEL ADULTO ENEROR</vt:lpstr>
      <vt:lpstr>EJECUCIÓN ACUMULADA DE GASTOS A ENERO DE 2020  PARTIDA 21. CAPÍTULO 09. PROGRAMA 01:  SUBSECRETARÍA DE EVALUACIÓN SOCIAL</vt:lpstr>
      <vt:lpstr>EJECUCIÓN ACUMULADA DE GASTOS A ENERO DE 2020  PARTIDA 21. CAPÍTULO 10. PROGRAMA 01:  SUBSECRETARÍA DE LA NIÑEZ</vt:lpstr>
      <vt:lpstr>EJECUCIÓN ACUMULADA DE GASTOS A ENERO DE 2020  PARTIDA 21. CAPÍTULO 10. PROGRAMA 02:  SISTEMA DE PROTECCIÓN INTEGRAL A LA INFANCIA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310</cp:revision>
  <cp:lastPrinted>2019-10-14T14:51:48Z</cp:lastPrinted>
  <dcterms:created xsi:type="dcterms:W3CDTF">2016-06-23T13:38:47Z</dcterms:created>
  <dcterms:modified xsi:type="dcterms:W3CDTF">2020-07-11T03:46:12Z</dcterms:modified>
</cp:coreProperties>
</file>