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852734896653747"/>
          <c:w val="1"/>
          <c:h val="0.4888351878865034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layout>
                <c:manualLayout>
                  <c:x val="-0.10933476028857469"/>
                  <c:y val="-0.2061731831441732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EDB-4CF6-A49D-552E4B51F1D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2545849480413693"/>
          <c:y val="5.2970868130478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236016"/>
        <c:axId val="449239152"/>
      </c:barChart>
      <c:catAx>
        <c:axId val="44923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239152"/>
        <c:crosses val="autoZero"/>
        <c:auto val="1"/>
        <c:lblAlgn val="ctr"/>
        <c:lblOffset val="100"/>
        <c:noMultiLvlLbl val="0"/>
      </c:catAx>
      <c:valAx>
        <c:axId val="4492391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23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1-48F8-AC42-F013C5CDE40C}"/>
            </c:ext>
          </c:extLst>
        </c:ser>
        <c:ser>
          <c:idx val="1"/>
          <c:order val="2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</c:f>
              <c:numCache>
                <c:formatCode>0.0%</c:formatCode>
                <c:ptCount val="1"/>
                <c:pt idx="0">
                  <c:v>9.4812575272963703E-2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1-48F8-AC42-F013C5CDE4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6433904"/>
        <c:axId val="486436648"/>
      </c:barChart>
      <c:catAx>
        <c:axId val="48643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6436648"/>
        <c:crosses val="autoZero"/>
        <c:auto val="1"/>
        <c:lblAlgn val="ctr"/>
        <c:lblOffset val="100"/>
        <c:noMultiLvlLbl val="0"/>
      </c:catAx>
      <c:valAx>
        <c:axId val="4864366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64339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56-44AA-A75F-E62672B22983}"/>
            </c:ext>
          </c:extLst>
        </c:ser>
        <c:ser>
          <c:idx val="1"/>
          <c:order val="2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56-44AA-A75F-E62672B22983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56-44AA-A75F-E62672B22983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56-44AA-A75F-E62672B22983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56-44AA-A75F-E62672B22983}"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56-44AA-A75F-E62672B229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</c:f>
              <c:numCache>
                <c:formatCode>0.0%</c:formatCode>
                <c:ptCount val="1"/>
                <c:pt idx="0">
                  <c:v>9.4812575272963703E-2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B56-44AA-A75F-E62672B22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447232"/>
        <c:axId val="486445272"/>
      </c:lineChart>
      <c:catAx>
        <c:axId val="4864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6445272"/>
        <c:crosses val="autoZero"/>
        <c:auto val="1"/>
        <c:lblAlgn val="ctr"/>
        <c:lblOffset val="100"/>
        <c:noMultiLvlLbl val="0"/>
      </c:catAx>
      <c:valAx>
        <c:axId val="4864452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6447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255" y="5304592"/>
            <a:ext cx="8096961" cy="2846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023632"/>
              </p:ext>
            </p:extLst>
          </p:nvPr>
        </p:nvGraphicFramePr>
        <p:xfrm>
          <a:off x="386225" y="1844820"/>
          <a:ext cx="8300577" cy="3240371"/>
        </p:xfrm>
        <a:graphic>
          <a:graphicData uri="http://schemas.openxmlformats.org/drawingml/2006/table">
            <a:tbl>
              <a:tblPr/>
              <a:tblGrid>
                <a:gridCol w="83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3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8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4158" y="5733256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853532"/>
              </p:ext>
            </p:extLst>
          </p:nvPr>
        </p:nvGraphicFramePr>
        <p:xfrm>
          <a:off x="360207" y="1868110"/>
          <a:ext cx="8191341" cy="3543574"/>
        </p:xfrm>
        <a:graphic>
          <a:graphicData uri="http://schemas.openxmlformats.org/drawingml/2006/table">
            <a:tbl>
              <a:tblPr/>
              <a:tblGrid>
                <a:gridCol w="820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6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9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1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73533"/>
            <a:ext cx="8186654" cy="28098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65535"/>
              </p:ext>
            </p:extLst>
          </p:nvPr>
        </p:nvGraphicFramePr>
        <p:xfrm>
          <a:off x="414339" y="1999157"/>
          <a:ext cx="8158540" cy="3826936"/>
        </p:xfrm>
        <a:graphic>
          <a:graphicData uri="http://schemas.openxmlformats.org/drawingml/2006/table">
            <a:tbl>
              <a:tblPr/>
              <a:tblGrid>
                <a:gridCol w="81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3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5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7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285362"/>
            <a:ext cx="8242408" cy="26418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91818"/>
              </p:ext>
            </p:extLst>
          </p:nvPr>
        </p:nvGraphicFramePr>
        <p:xfrm>
          <a:off x="395536" y="1615276"/>
          <a:ext cx="8229599" cy="4670085"/>
        </p:xfrm>
        <a:graphic>
          <a:graphicData uri="http://schemas.openxmlformats.org/drawingml/2006/table">
            <a:tbl>
              <a:tblPr/>
              <a:tblGrid>
                <a:gridCol w="82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9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3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83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107.545.910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13.018.872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11704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709245"/>
              </p:ext>
            </p:extLst>
          </p:nvPr>
        </p:nvGraphicFramePr>
        <p:xfrm>
          <a:off x="414338" y="1873887"/>
          <a:ext cx="8272461" cy="3643343"/>
        </p:xfrm>
        <a:graphic>
          <a:graphicData uri="http://schemas.openxmlformats.org/drawingml/2006/table">
            <a:tbl>
              <a:tblPr/>
              <a:tblGrid>
                <a:gridCol w="82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2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6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56" y="5733256"/>
            <a:ext cx="8179767" cy="31777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36194"/>
              </p:ext>
            </p:extLst>
          </p:nvPr>
        </p:nvGraphicFramePr>
        <p:xfrm>
          <a:off x="436053" y="1940651"/>
          <a:ext cx="8179770" cy="3360556"/>
        </p:xfrm>
        <a:graphic>
          <a:graphicData uri="http://schemas.openxmlformats.org/drawingml/2006/table">
            <a:tbl>
              <a:tblPr/>
              <a:tblGrid>
                <a:gridCol w="81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9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3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8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7983" y="6108953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3308" y="120091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20841"/>
              </p:ext>
            </p:extLst>
          </p:nvPr>
        </p:nvGraphicFramePr>
        <p:xfrm>
          <a:off x="588086" y="1568145"/>
          <a:ext cx="7962898" cy="4540802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76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3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7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643" y="5658784"/>
            <a:ext cx="820148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79316F-7215-4AD5-88FF-6A0D000B9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01365"/>
              </p:ext>
            </p:extLst>
          </p:nvPr>
        </p:nvGraphicFramePr>
        <p:xfrm>
          <a:off x="425520" y="1868116"/>
          <a:ext cx="8199616" cy="2800350"/>
        </p:xfrm>
        <a:graphic>
          <a:graphicData uri="http://schemas.openxmlformats.org/drawingml/2006/table">
            <a:tbl>
              <a:tblPr/>
              <a:tblGrid>
                <a:gridCol w="828931">
                  <a:extLst>
                    <a:ext uri="{9D8B030D-6E8A-4147-A177-3AD203B41FA5}">
                      <a16:colId xmlns:a16="http://schemas.microsoft.com/office/drawing/2014/main" val="1269056314"/>
                    </a:ext>
                  </a:extLst>
                </a:gridCol>
                <a:gridCol w="306210">
                  <a:extLst>
                    <a:ext uri="{9D8B030D-6E8A-4147-A177-3AD203B41FA5}">
                      <a16:colId xmlns:a16="http://schemas.microsoft.com/office/drawing/2014/main" val="4209809867"/>
                    </a:ext>
                  </a:extLst>
                </a:gridCol>
                <a:gridCol w="306210">
                  <a:extLst>
                    <a:ext uri="{9D8B030D-6E8A-4147-A177-3AD203B41FA5}">
                      <a16:colId xmlns:a16="http://schemas.microsoft.com/office/drawing/2014/main" val="4181325655"/>
                    </a:ext>
                  </a:extLst>
                </a:gridCol>
                <a:gridCol w="2700214">
                  <a:extLst>
                    <a:ext uri="{9D8B030D-6E8A-4147-A177-3AD203B41FA5}">
                      <a16:colId xmlns:a16="http://schemas.microsoft.com/office/drawing/2014/main" val="2560353095"/>
                    </a:ext>
                  </a:extLst>
                </a:gridCol>
                <a:gridCol w="828931">
                  <a:extLst>
                    <a:ext uri="{9D8B030D-6E8A-4147-A177-3AD203B41FA5}">
                      <a16:colId xmlns:a16="http://schemas.microsoft.com/office/drawing/2014/main" val="1259313261"/>
                    </a:ext>
                  </a:extLst>
                </a:gridCol>
                <a:gridCol w="828931">
                  <a:extLst>
                    <a:ext uri="{9D8B030D-6E8A-4147-A177-3AD203B41FA5}">
                      <a16:colId xmlns:a16="http://schemas.microsoft.com/office/drawing/2014/main" val="3219266524"/>
                    </a:ext>
                  </a:extLst>
                </a:gridCol>
                <a:gridCol w="828931">
                  <a:extLst>
                    <a:ext uri="{9D8B030D-6E8A-4147-A177-3AD203B41FA5}">
                      <a16:colId xmlns:a16="http://schemas.microsoft.com/office/drawing/2014/main" val="859010425"/>
                    </a:ext>
                  </a:extLst>
                </a:gridCol>
                <a:gridCol w="828931">
                  <a:extLst>
                    <a:ext uri="{9D8B030D-6E8A-4147-A177-3AD203B41FA5}">
                      <a16:colId xmlns:a16="http://schemas.microsoft.com/office/drawing/2014/main" val="360868754"/>
                    </a:ext>
                  </a:extLst>
                </a:gridCol>
                <a:gridCol w="742327">
                  <a:extLst>
                    <a:ext uri="{9D8B030D-6E8A-4147-A177-3AD203B41FA5}">
                      <a16:colId xmlns:a16="http://schemas.microsoft.com/office/drawing/2014/main" val="190822859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24772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950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054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9291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929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375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625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03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2405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646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914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7454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3611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505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8642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0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023136"/>
              </p:ext>
            </p:extLst>
          </p:nvPr>
        </p:nvGraphicFramePr>
        <p:xfrm>
          <a:off x="414336" y="1484784"/>
          <a:ext cx="7974088" cy="4120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65530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194042"/>
              </p:ext>
            </p:extLst>
          </p:nvPr>
        </p:nvGraphicFramePr>
        <p:xfrm>
          <a:off x="467544" y="1602580"/>
          <a:ext cx="8157591" cy="391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11323" y="5496645"/>
            <a:ext cx="7416824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235188"/>
              </p:ext>
            </p:extLst>
          </p:nvPr>
        </p:nvGraphicFramePr>
        <p:xfrm>
          <a:off x="414337" y="1628800"/>
          <a:ext cx="821079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751125"/>
            <a:ext cx="7272808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087612"/>
              </p:ext>
            </p:extLst>
          </p:nvPr>
        </p:nvGraphicFramePr>
        <p:xfrm>
          <a:off x="414336" y="1914524"/>
          <a:ext cx="8210799" cy="360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78987"/>
            <a:ext cx="8033281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01730"/>
              </p:ext>
            </p:extLst>
          </p:nvPr>
        </p:nvGraphicFramePr>
        <p:xfrm>
          <a:off x="386226" y="2023914"/>
          <a:ext cx="8229598" cy="3061270"/>
        </p:xfrm>
        <a:graphic>
          <a:graphicData uri="http://schemas.openxmlformats.org/drawingml/2006/table">
            <a:tbl>
              <a:tblPr/>
              <a:tblGrid>
                <a:gridCol w="958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1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8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8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30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3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84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111.454.473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13.548.631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94.282.653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5661248"/>
            <a:ext cx="8146217" cy="31115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322095"/>
              </p:ext>
            </p:extLst>
          </p:nvPr>
        </p:nvGraphicFramePr>
        <p:xfrm>
          <a:off x="414338" y="1583718"/>
          <a:ext cx="8210798" cy="3403256"/>
        </p:xfrm>
        <a:graphic>
          <a:graphicData uri="http://schemas.openxmlformats.org/drawingml/2006/table">
            <a:tbl>
              <a:tblPr/>
              <a:tblGrid>
                <a:gridCol w="34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0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6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110.524.100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107.545.910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055" y="6021288"/>
            <a:ext cx="8088098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07892"/>
              </p:ext>
            </p:extLst>
          </p:nvPr>
        </p:nvGraphicFramePr>
        <p:xfrm>
          <a:off x="414340" y="1747315"/>
          <a:ext cx="8107529" cy="4203901"/>
        </p:xfrm>
        <a:graphic>
          <a:graphicData uri="http://schemas.openxmlformats.org/drawingml/2006/table">
            <a:tbl>
              <a:tblPr/>
              <a:tblGrid>
                <a:gridCol w="81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2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2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4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2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1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84" y="6047271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58569"/>
              </p:ext>
            </p:extLst>
          </p:nvPr>
        </p:nvGraphicFramePr>
        <p:xfrm>
          <a:off x="414339" y="1897066"/>
          <a:ext cx="8201484" cy="3476148"/>
        </p:xfrm>
        <a:graphic>
          <a:graphicData uri="http://schemas.openxmlformats.org/drawingml/2006/table">
            <a:tbl>
              <a:tblPr/>
              <a:tblGrid>
                <a:gridCol w="821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3241</Words>
  <Application>Microsoft Office PowerPoint</Application>
  <PresentationFormat>Presentación en pantalla (4:3)</PresentationFormat>
  <Paragraphs>1855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ENERO DE 2020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2020  PARTIDA 19 MINISTERIO DE TRANSPORTES Y TELECOMUNICACIONES</vt:lpstr>
      <vt:lpstr>EJECUCIÓN ACUMULADA DE GASTOS A ENERO DE 2020  PARTIDA 19 RESUMEN POR CAPÍTULOS</vt:lpstr>
      <vt:lpstr>EJECUCIÓN ACUMULADA DE GASTOS A ENERO DE 2020  PARTIDA 19. CAPÍTULO 01. PROGRAMA 01: SECRETARÍA Y ADMINISTRACIÓN GENERAL DE TRANSPORTE</vt:lpstr>
      <vt:lpstr>EJECUCIÓN ACUMULADA DE GASTOS A ENERO DE 2020  PARTIDA 19. CAPÍTULO 01. PROGRAMA 02: EMPRESA DE LOS FERROCARRILES DEL ESTADO</vt:lpstr>
      <vt:lpstr>EJECUCIÓN ACUMULADA DE GASTOS A ENERO DE 2020  PARTIDA 19. CAPÍTULO 01. PROGRAMA 03: TRANSANTIAGO</vt:lpstr>
      <vt:lpstr>EJECUCIÓN ACUMULADA DE GASTOS A ENERO DE 2020  PARTIDA 19. CAPÍTULO 01. PROGRAMA 04: UNIDAD OPERATIVA DE CONTROL DE TRÁNSITO</vt:lpstr>
      <vt:lpstr>EJECUCIÓN ACUMULADA DE GASTOS A ENERO DE 2020  PARTIDA 19. CAPÍTULO 01. PROGRAMA 05: FISCALIZACIÓN Y CONTROL</vt:lpstr>
      <vt:lpstr>EJECUCIÓN ACUMULADA DE GASTOS A ENERO DE 2020  PARTIDA 19. CAPÍTULO 01. PROGRAMA 06: SUBSIDIO NACIONAL AL TRANSPORTE PÚBLICO</vt:lpstr>
      <vt:lpstr>EJECUCIÓN ACUMULADA DE GASTOS A ENERO DE 2020  PARTIDA 19. CAPÍTULO 01. PROGRAMA 07: PROGRAMA DESARROLLO LOGÍSTICO</vt:lpstr>
      <vt:lpstr>EJECUCIÓN ACUMULADA DE GASTOS A ENERO DE 2020  PARTIDA 19. CAPÍTULO 01. PROGRAMA 08: PROGRAMA DE VIALIDAD Y TRANSPORTE URBANO: SECTRA</vt:lpstr>
      <vt:lpstr>EJECUCIÓN ACUMULADA DE GASTOS A ENERO DE 2020  PARTIDA 19. CAPÍTULO 02. PROGRAMA 01: SUBSECRETARÍA DE TELECOMUNICACIONES</vt:lpstr>
      <vt:lpstr>EJECUCIÓN ACUMULADA DE GASTOS A ENERO DE 2020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10</cp:revision>
  <dcterms:created xsi:type="dcterms:W3CDTF">2020-01-06T14:24:22Z</dcterms:created>
  <dcterms:modified xsi:type="dcterms:W3CDTF">2020-09-14T18:31:51Z</dcterms:modified>
</cp:coreProperties>
</file>