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00672400545996E-2"/>
          <c:y val="0.17506862264477813"/>
          <c:w val="0.82919865519890801"/>
          <c:h val="0.50194037421563487"/>
        </c:manualLayout>
      </c:layout>
      <c:pie3DChart>
        <c:varyColors val="1"/>
        <c:ser>
          <c:idx val="0"/>
          <c:order val="0"/>
          <c:tx>
            <c:strRef>
              <c:f>'[17.xlsx]Partida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dLbl>
              <c:idx val="0"/>
              <c:layout>
                <c:manualLayout>
                  <c:x val="-0.11303275431118319"/>
                  <c:y val="3.16103944483581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6683896825119413E-2"/>
                  <c:y val="-0.179633105899712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6240474584866731E-2"/>
                  <c:y val="3.620840717035045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'[17.xlsx]Partida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'[17.xlsx]Partida 17'!$D$58:$D$61</c:f>
              <c:numCache>
                <c:formatCode>#,##0</c:formatCode>
                <c:ptCount val="4"/>
                <c:pt idx="0">
                  <c:v>24352757</c:v>
                </c:pt>
                <c:pt idx="1">
                  <c:v>7126252</c:v>
                </c:pt>
                <c:pt idx="2">
                  <c:v>16512039</c:v>
                </c:pt>
                <c:pt idx="3">
                  <c:v>1450741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910309333399047"/>
          <c:y val="0.73276332319150128"/>
          <c:w val="0.37930592009332165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587823822491671"/>
          <c:y val="8.84346251374235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'[17.xlsx]Partida 17'!$L$57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'[17.xlsx]Partida 17'!$K$58:$K$60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'[17.xlsx]Partida 17'!$L$58:$L$60</c:f>
              <c:numCache>
                <c:formatCode>#,##0</c:formatCode>
                <c:ptCount val="3"/>
                <c:pt idx="0">
                  <c:v>15448832</c:v>
                </c:pt>
                <c:pt idx="1">
                  <c:v>5340044</c:v>
                </c:pt>
                <c:pt idx="2">
                  <c:v>28885108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77137784"/>
        <c:axId val="477138568"/>
      </c:barChart>
      <c:catAx>
        <c:axId val="47713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7138568"/>
        <c:crosses val="autoZero"/>
        <c:auto val="1"/>
        <c:lblAlgn val="ctr"/>
        <c:lblOffset val="100"/>
        <c:noMultiLvlLbl val="0"/>
      </c:catAx>
      <c:valAx>
        <c:axId val="47713856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77137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'[17.xlsx]Partida 17'!$C$25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17'!$D$25:$O$25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1"/>
          <c:tx>
            <c:strRef>
              <c:f>'[17.xlsx]Partida 17'!$C$27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17'!$D$27</c:f>
              <c:numCache>
                <c:formatCode>0.0%</c:formatCode>
                <c:ptCount val="1"/>
                <c:pt idx="0">
                  <c:v>4.6279738705878717E-2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ser>
          <c:idx val="3"/>
          <c:order val="2"/>
          <c:tx>
            <c:strRef>
              <c:f>'[17.xlsx]Partida 17'!$C$26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delete val="1"/>
          </c:dLbls>
          <c:val>
            <c:numRef>
              <c:f>'[17.xlsx]Partida 17'!$D$26:$O$26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7126808"/>
        <c:axId val="477127984"/>
      </c:barChart>
      <c:catAx>
        <c:axId val="477126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7127984"/>
        <c:crosses val="autoZero"/>
        <c:auto val="1"/>
        <c:lblAlgn val="ctr"/>
        <c:lblOffset val="100"/>
        <c:noMultiLvlLbl val="0"/>
      </c:catAx>
      <c:valAx>
        <c:axId val="4771279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712680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2018 - 2019 -2020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'[17.xlsx]Partida 17'!$C$18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17'!$D$18:$O$18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0.14487213106501362</c:v>
                </c:pt>
                <c:pt idx="2">
                  <c:v>0.22022634992342635</c:v>
                </c:pt>
                <c:pt idx="3">
                  <c:v>0.37265680105791038</c:v>
                </c:pt>
                <c:pt idx="4">
                  <c:v>0.36527651140290585</c:v>
                </c:pt>
                <c:pt idx="5">
                  <c:v>0.44172303201064195</c:v>
                </c:pt>
                <c:pt idx="6">
                  <c:v>0.55533962744311827</c:v>
                </c:pt>
                <c:pt idx="7">
                  <c:v>0.61641641345091236</c:v>
                </c:pt>
                <c:pt idx="8">
                  <c:v>0.69522638099606204</c:v>
                </c:pt>
                <c:pt idx="9">
                  <c:v>0.80008735875781478</c:v>
                </c:pt>
                <c:pt idx="10">
                  <c:v>0.86167905148134971</c:v>
                </c:pt>
                <c:pt idx="11">
                  <c:v>0.97253837123986331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1"/>
          <c:tx>
            <c:strRef>
              <c:f>'[17.xlsx]Partida 17'!$C$20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solidFill>
                  <a:srgbClr val="FF0000"/>
                </a:soli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0381463577774487E-2"/>
                  <c:y val="-7.5693437651137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63-4A77-B609-8D0C10467E5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3229491173416406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BC7-480C-8A25-B18B640E59C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3229491173416406E-2"/>
                  <c:y val="4.899386226497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852-4BB1-AC07-E3756ED46E8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3229491173416448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852-4BB1-AC07-E3756ED46E8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9460020768431983E-2"/>
                  <c:y val="3.1496054313195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852-4BB1-AC07-E3756ED46E8B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1921079958463213E-2"/>
                  <c:y val="4.5494300674616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577-4E76-AAB3-895F3EF68265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1536863966770511E-2"/>
                  <c:y val="4.1994739084261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586-4855-9916-32BDF648A3F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17'!$D$20</c:f>
              <c:numCache>
                <c:formatCode>0.0%</c:formatCode>
                <c:ptCount val="1"/>
                <c:pt idx="0">
                  <c:v>4.6279738705878717E-2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ser>
          <c:idx val="2"/>
          <c:order val="2"/>
          <c:tx>
            <c:strRef>
              <c:f>'[17.xlsx]Partida 17'!$C$19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val>
            <c:numRef>
              <c:f>'[17.xlsx]Partida 17'!$D$19:$O$19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4514624"/>
        <c:axId val="474509136"/>
      </c:lineChart>
      <c:catAx>
        <c:axId val="47451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4509136"/>
        <c:crosses val="autoZero"/>
        <c:auto val="1"/>
        <c:lblAlgn val="ctr"/>
        <c:lblOffset val="100"/>
        <c:noMultiLvlLbl val="0"/>
      </c:catAx>
      <c:valAx>
        <c:axId val="4745091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45146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0D6FE-ADAB-4A5B-95B9-60E55614941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9F09F-BD90-4DB9-B7C2-AE09F051629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9082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753B38-ACBB-48E6-ACB5-905B7B9E39BA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939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951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811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0724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24-07-2020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83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131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78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854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313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572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088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342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6578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59F1D-4F6F-4104-A474-D9B5A99971C4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7DC9B-22D8-477D-AEC7-61DC8E8B3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529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ENERO DE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17: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>
                <a:solidFill>
                  <a:prstClr val="black"/>
                </a:solidFill>
              </a:rPr>
              <a:t>Valparaíso, </a:t>
            </a:r>
            <a:r>
              <a:rPr lang="es-CL" sz="1200" b="1" dirty="0" smtClean="0">
                <a:solidFill>
                  <a:prstClr val="black"/>
                </a:solidFill>
              </a:rPr>
              <a:t>febrero 2020</a:t>
            </a:r>
            <a:endParaRPr lang="es-CL" sz="1200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20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404664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9770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013176"/>
            <a:ext cx="818906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462683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613976"/>
              </p:ext>
            </p:extLst>
          </p:nvPr>
        </p:nvGraphicFramePr>
        <p:xfrm>
          <a:off x="414338" y="1993324"/>
          <a:ext cx="8210797" cy="2659812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2325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121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52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4.471.142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4.471.142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627.468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50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991225"/>
            <a:ext cx="827246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285030"/>
              </p:ext>
            </p:extLst>
          </p:nvPr>
        </p:nvGraphicFramePr>
        <p:xfrm>
          <a:off x="414338" y="1844824"/>
          <a:ext cx="8139111" cy="3960441"/>
        </p:xfrm>
        <a:graphic>
          <a:graphicData uri="http://schemas.openxmlformats.org/drawingml/2006/table">
            <a:tbl>
              <a:tblPr/>
              <a:tblGrid>
                <a:gridCol w="815432"/>
                <a:gridCol w="301224"/>
                <a:gridCol w="301224"/>
                <a:gridCol w="2729265"/>
                <a:gridCol w="815432"/>
                <a:gridCol w="815432"/>
                <a:gridCol w="815432"/>
                <a:gridCol w="815432"/>
                <a:gridCol w="730238"/>
              </a:tblGrid>
              <a:tr h="4897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58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4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5.547.597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5.547.597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388.384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451.521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451.521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2.600.636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2.600.636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1.882.020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25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9751" y="5157192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397560"/>
              </p:ext>
            </p:extLst>
          </p:nvPr>
        </p:nvGraphicFramePr>
        <p:xfrm>
          <a:off x="414335" y="1988840"/>
          <a:ext cx="8210800" cy="2638094"/>
        </p:xfrm>
        <a:graphic>
          <a:graphicData uri="http://schemas.openxmlformats.org/drawingml/2006/table">
            <a:tbl>
              <a:tblPr/>
              <a:tblGrid>
                <a:gridCol w="889448"/>
                <a:gridCol w="328564"/>
                <a:gridCol w="328564"/>
                <a:gridCol w="2309911"/>
                <a:gridCol w="889448"/>
                <a:gridCol w="889448"/>
                <a:gridCol w="889448"/>
                <a:gridCol w="889448"/>
                <a:gridCol w="796521"/>
              </a:tblGrid>
              <a:tr h="2121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95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83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2.124.848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2.124.848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3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312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941168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386757"/>
              </p:ext>
            </p:extLst>
          </p:nvPr>
        </p:nvGraphicFramePr>
        <p:xfrm>
          <a:off x="414339" y="2049660"/>
          <a:ext cx="8210796" cy="2459464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977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55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95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345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725144"/>
            <a:ext cx="815428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366410"/>
              </p:ext>
            </p:extLst>
          </p:nvPr>
        </p:nvGraphicFramePr>
        <p:xfrm>
          <a:off x="414339" y="2076673"/>
          <a:ext cx="8154282" cy="2360438"/>
        </p:xfrm>
        <a:graphic>
          <a:graphicData uri="http://schemas.openxmlformats.org/drawingml/2006/table">
            <a:tbl>
              <a:tblPr/>
              <a:tblGrid>
                <a:gridCol w="816952"/>
                <a:gridCol w="301785"/>
                <a:gridCol w="301785"/>
                <a:gridCol w="2734353"/>
                <a:gridCol w="816952"/>
                <a:gridCol w="816952"/>
                <a:gridCol w="816952"/>
                <a:gridCol w="816952"/>
                <a:gridCol w="731599"/>
              </a:tblGrid>
              <a:tr h="2063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20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08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4.249.741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24272" y="5509603"/>
            <a:ext cx="7695456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8161796"/>
              </p:ext>
            </p:extLst>
          </p:nvPr>
        </p:nvGraphicFramePr>
        <p:xfrm>
          <a:off x="414338" y="1665551"/>
          <a:ext cx="8210797" cy="3844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05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687450"/>
            <a:ext cx="6984777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121921"/>
              </p:ext>
            </p:extLst>
          </p:nvPr>
        </p:nvGraphicFramePr>
        <p:xfrm>
          <a:off x="414338" y="1672431"/>
          <a:ext cx="8210798" cy="3758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944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5218" y="5687449"/>
            <a:ext cx="734481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1866544"/>
              </p:ext>
            </p:extLst>
          </p:nvPr>
        </p:nvGraphicFramePr>
        <p:xfrm>
          <a:off x="414338" y="1660524"/>
          <a:ext cx="8210797" cy="3856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383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687450"/>
            <a:ext cx="79020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015996"/>
              </p:ext>
            </p:extLst>
          </p:nvPr>
        </p:nvGraphicFramePr>
        <p:xfrm>
          <a:off x="414338" y="1665287"/>
          <a:ext cx="8210797" cy="3527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175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949" y="4941168"/>
            <a:ext cx="8173604" cy="29516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392386"/>
              </p:ext>
            </p:extLst>
          </p:nvPr>
        </p:nvGraphicFramePr>
        <p:xfrm>
          <a:off x="395534" y="2265210"/>
          <a:ext cx="8229604" cy="2531943"/>
        </p:xfrm>
        <a:graphic>
          <a:graphicData uri="http://schemas.openxmlformats.org/drawingml/2006/table">
            <a:tbl>
              <a:tblPr/>
              <a:tblGrid>
                <a:gridCol w="958928"/>
                <a:gridCol w="2561911"/>
                <a:gridCol w="958928"/>
                <a:gridCol w="958928"/>
                <a:gridCol w="958928"/>
                <a:gridCol w="958928"/>
                <a:gridCol w="873053"/>
              </a:tblGrid>
              <a:tr h="19291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078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4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49.673.984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49.673.984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2.298.899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24.352.757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24.352.757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16.512.039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16.512.039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9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030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8" y="4941168"/>
            <a:ext cx="8079054" cy="36512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65735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37201"/>
              </p:ext>
            </p:extLst>
          </p:nvPr>
        </p:nvGraphicFramePr>
        <p:xfrm>
          <a:off x="414338" y="1895992"/>
          <a:ext cx="8210797" cy="2613127"/>
        </p:xfrm>
        <a:graphic>
          <a:graphicData uri="http://schemas.openxmlformats.org/drawingml/2006/table">
            <a:tbl>
              <a:tblPr/>
              <a:tblGrid>
                <a:gridCol w="340838"/>
                <a:gridCol w="340838"/>
                <a:gridCol w="3057321"/>
                <a:gridCol w="913447"/>
                <a:gridCol w="913447"/>
                <a:gridCol w="913447"/>
                <a:gridCol w="913447"/>
                <a:gridCol w="818012"/>
              </a:tblGrid>
              <a:tr h="1953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83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6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15.448.832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15.448.832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28.885.108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28.885.108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901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481" y="5794381"/>
            <a:ext cx="821079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SECRETARÍA Y ADMINISTRACIÓN GENERAL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656753"/>
              </p:ext>
            </p:extLst>
          </p:nvPr>
        </p:nvGraphicFramePr>
        <p:xfrm>
          <a:off x="414339" y="1709075"/>
          <a:ext cx="8086847" cy="3886200"/>
        </p:xfrm>
        <a:graphic>
          <a:graphicData uri="http://schemas.openxmlformats.org/drawingml/2006/table">
            <a:tbl>
              <a:tblPr/>
              <a:tblGrid>
                <a:gridCol w="810196"/>
                <a:gridCol w="299289"/>
                <a:gridCol w="299289"/>
                <a:gridCol w="2711740"/>
                <a:gridCol w="810196"/>
                <a:gridCol w="810196"/>
                <a:gridCol w="810196"/>
                <a:gridCol w="810196"/>
                <a:gridCol w="725549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4.828.058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4.828.058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1.976.371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1.976.371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95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665124"/>
            <a:ext cx="833519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3224" y="630364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490606"/>
              </p:ext>
            </p:extLst>
          </p:nvPr>
        </p:nvGraphicFramePr>
        <p:xfrm>
          <a:off x="414339" y="1988840"/>
          <a:ext cx="8086847" cy="3600404"/>
        </p:xfrm>
        <a:graphic>
          <a:graphicData uri="http://schemas.openxmlformats.org/drawingml/2006/table">
            <a:tbl>
              <a:tblPr/>
              <a:tblGrid>
                <a:gridCol w="810196"/>
                <a:gridCol w="299289"/>
                <a:gridCol w="299289"/>
                <a:gridCol w="2711740"/>
                <a:gridCol w="810196"/>
                <a:gridCol w="810196"/>
                <a:gridCol w="810196"/>
                <a:gridCol w="810196"/>
                <a:gridCol w="725549"/>
              </a:tblGrid>
              <a:tr h="1679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43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5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3217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1779</Words>
  <Application>Microsoft Office PowerPoint</Application>
  <PresentationFormat>Presentación en pantalla (4:3)</PresentationFormat>
  <Paragraphs>1037</Paragraphs>
  <Slides>14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Tema de Office</vt:lpstr>
      <vt:lpstr>EJECUCIÓN ACUMULADA DE GASTOS PRESUPUESTARIOS AL MES DE ENERO DE 2020 PARTIDA 17: MINISTERIO DE MINERÍA</vt:lpstr>
      <vt:lpstr>EJECUCIÓN ACUMULADA DE GASTOS A ENERO DE 2020  PARTIDA 17 MINISTERIO DE MINERÍA</vt:lpstr>
      <vt:lpstr>EJECUCIÓN ACUMULADA DE GASTOS A ENERO DE 2020  PARTIDA 17 MINISTERIO DE MINERÍA</vt:lpstr>
      <vt:lpstr>EJECUCIÓN ACUMULADA DE GASTOS A ENERO DE 2020  PARTIDA 17 MINISTERIO DE MINERÍA</vt:lpstr>
      <vt:lpstr>EJECUCIÓN ACUMULADA DE GASTOS A ENERO DE 2020  PARTIDA 17 MINISTERIO DE MINERÍA</vt:lpstr>
      <vt:lpstr>EJECUCIÓN ACUMULADA DE GASTOS A ENERO DE 2020  PARTIDA 17 MINISTERIO DE MINERÍA</vt:lpstr>
      <vt:lpstr>EJECUCIÓN ACUMULADA DE GASTOS A ENERO DE 2020  PARTIDA 17 RESUMEN POR CAPÍTULOS</vt:lpstr>
      <vt:lpstr>EJECUCIÓN ACUMULADA DE GASTOS A ENERO DE 2020  PARTIDA 17. CAPÍTULO 01. PROGRAMA 01:  SECRETARÍA Y ADMINISTRACIÓN GENERAL</vt:lpstr>
      <vt:lpstr>EJECUCIÓN ACUMULADA DE GASTOS A ENERO DE 2020  PARTIDA 17. CAPÍTULO 01. PROGRAMA 02:  FOMENTO DE LA PEQUEÑA Y MEDIANA MINERÍA</vt:lpstr>
      <vt:lpstr>EJECUCIÓN ACUMULADA DE GASTOS A ENERO DE 2020  PARTIDA 17. CAPÍTULO 02. PROGRAMA 01:  COMISIÓN CHILENA DEL COBRE</vt:lpstr>
      <vt:lpstr>EJECUCIÓN ACUMULADA DE GASTOS A ENERO DE 2020  PARTIDA 17. CAPÍTULO 03. PROGRAMA 01:  SERVICIO NACIONAL DE GEOLOGÍA Y MINERÍA</vt:lpstr>
      <vt:lpstr>EJECUCIÓN ACUMULADA DE GASTOS A ENERO DE 2020  PARTIDA 17. CAPÍTULO 03. PROGRAMA 02:  RED NACIONAL DE VIGILANCIA VOLCÁNICA</vt:lpstr>
      <vt:lpstr>EJECUCIÓN ACUMULADA DE GASTOS A ENERO DE 2020  PARTIDA 17. CAPÍTULO 03. PROGRAMA 03:  PLAN NACIONAL DE GEOLOGÍA</vt:lpstr>
      <vt:lpstr>EJECUCIÓN ACUMULADA DE GASTOS A ENERO DE 2020  PARTIDA 17. CAPÍTULO 03. PROGRAMA 04:  PROGRAMA DE SEGURIDAD MINERA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8</cp:revision>
  <dcterms:created xsi:type="dcterms:W3CDTF">2020-01-06T15:02:18Z</dcterms:created>
  <dcterms:modified xsi:type="dcterms:W3CDTF">2020-07-24T15:04:05Z</dcterms:modified>
</cp:coreProperties>
</file>