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7" r:id="rId2"/>
    <p:sldId id="258" r:id="rId3"/>
    <p:sldId id="289" r:id="rId4"/>
    <p:sldId id="260" r:id="rId5"/>
    <p:sldId id="261" r:id="rId6"/>
    <p:sldId id="262" r:id="rId7"/>
    <p:sldId id="290" r:id="rId8"/>
    <p:sldId id="291" r:id="rId9"/>
    <p:sldId id="292" r:id="rId10"/>
    <p:sldId id="263" r:id="rId11"/>
    <p:sldId id="281" r:id="rId12"/>
    <p:sldId id="264" r:id="rId13"/>
    <p:sldId id="282" r:id="rId14"/>
    <p:sldId id="265" r:id="rId15"/>
    <p:sldId id="283" r:id="rId16"/>
    <p:sldId id="266" r:id="rId17"/>
    <p:sldId id="284" r:id="rId18"/>
    <p:sldId id="285" r:id="rId19"/>
    <p:sldId id="267" r:id="rId20"/>
    <p:sldId id="268" r:id="rId21"/>
    <p:sldId id="269" r:id="rId22"/>
    <p:sldId id="270" r:id="rId23"/>
    <p:sldId id="286" r:id="rId24"/>
    <p:sldId id="288" r:id="rId25"/>
    <p:sldId id="287" r:id="rId26"/>
    <p:sldId id="271" r:id="rId27"/>
    <p:sldId id="272" r:id="rId28"/>
    <p:sldId id="273" r:id="rId29"/>
    <p:sldId id="274" r:id="rId30"/>
    <p:sldId id="275" r:id="rId3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27772385877454E-2"/>
          <c:y val="0.21640546073774436"/>
          <c:w val="0.87416636621088206"/>
          <c:h val="0.341774199009757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211B-4C7C-A47B-3920AABFD1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11B-4C7C-A47B-3920AABFD1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11B-4C7C-A47B-3920AABFD1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11B-4C7C-A47B-3920AABFD1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11B-4C7C-A47B-3920AABFD1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11B-4C7C-A47B-3920AABFD1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211B-4C7C-A47B-3920AABFD1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11B-4C7C-A47B-3920AABFD1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211B-4C7C-A47B-3920AABFD14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11B-4C7C-A47B-3920AABFD14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211B-4C7C-A47B-3920AABFD14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11B-4C7C-A47B-3920AABFD14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'[16.xlsx]Partida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'[16.xlsx]Partida 16'!$D$53:$D$64</c:f>
              <c:numCache>
                <c:formatCode>0%</c:formatCode>
                <c:ptCount val="12"/>
                <c:pt idx="0">
                  <c:v>0.33270557680437818</c:v>
                </c:pt>
                <c:pt idx="1">
                  <c:v>0.17604282906020347</c:v>
                </c:pt>
                <c:pt idx="2">
                  <c:v>0.12859085811061649</c:v>
                </c:pt>
                <c:pt idx="3">
                  <c:v>0.23405348348898733</c:v>
                </c:pt>
                <c:pt idx="4">
                  <c:v>8.3845359959126207E-5</c:v>
                </c:pt>
                <c:pt idx="5">
                  <c:v>6.3605786014898173E-5</c:v>
                </c:pt>
                <c:pt idx="6">
                  <c:v>7.2584091241308414E-3</c:v>
                </c:pt>
                <c:pt idx="7">
                  <c:v>7.3558134373540876E-2</c:v>
                </c:pt>
                <c:pt idx="8">
                  <c:v>1.0699850278995266E-2</c:v>
                </c:pt>
                <c:pt idx="9">
                  <c:v>1.1520590373209537E-2</c:v>
                </c:pt>
                <c:pt idx="10">
                  <c:v>2.5421854451548119E-2</c:v>
                </c:pt>
                <c:pt idx="11">
                  <c:v>9.6278841588030348E-7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11B-4C7C-A47B-3920AABF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67340541070507154"/>
          <c:w val="0.77335640138408301"/>
          <c:h val="0.2994859774590174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Distribución presupuesto inicial por Instituciones</a:t>
            </a:r>
            <a:r>
              <a:rPr lang="es-ES" baseline="0"/>
              <a:t> Centralizadas </a:t>
            </a:r>
            <a:r>
              <a:rPr lang="es-ES"/>
              <a:t>(millones de 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Presupuestarios'!$AE$19:$AE$24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0C53-44E5-87D7-80591C5B8F7B}"/>
            </c:ext>
          </c:extLst>
        </c:ser>
        <c:ser>
          <c:idx val="1"/>
          <c:order val="1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Presupuestarios'!$AF$19:$AF$24</c:f>
              <c:numCache>
                <c:formatCode>#,##0_ ;[Red]\-#,##0\ </c:formatCode>
                <c:ptCount val="6"/>
                <c:pt idx="0">
                  <c:v>11806103338000</c:v>
                </c:pt>
                <c:pt idx="1">
                  <c:v>35672287000</c:v>
                </c:pt>
                <c:pt idx="2">
                  <c:v>10954781000</c:v>
                </c:pt>
                <c:pt idx="3">
                  <c:v>494398167000</c:v>
                </c:pt>
                <c:pt idx="4">
                  <c:v>1173004915000</c:v>
                </c:pt>
                <c:pt idx="5">
                  <c:v>14855910000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53-44E5-87D7-80591C5B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9991424"/>
        <c:axId val="639991816"/>
      </c:barChart>
      <c:catAx>
        <c:axId val="63999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39991816"/>
        <c:crosses val="autoZero"/>
        <c:auto val="1"/>
        <c:lblAlgn val="ctr"/>
        <c:lblOffset val="100"/>
        <c:noMultiLvlLbl val="0"/>
      </c:catAx>
      <c:valAx>
        <c:axId val="639991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39991424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7.5743557702378658E-2</c:v>
                </c:pt>
                <c:pt idx="2">
                  <c:v>9.7962198367100017E-2</c:v>
                </c:pt>
                <c:pt idx="3">
                  <c:v>9.2324649801971706E-2</c:v>
                </c:pt>
                <c:pt idx="4">
                  <c:v>8.5780761731610533E-2</c:v>
                </c:pt>
                <c:pt idx="5">
                  <c:v>9.6377017583262267E-2</c:v>
                </c:pt>
                <c:pt idx="6">
                  <c:v>8.466404364642971E-2</c:v>
                </c:pt>
                <c:pt idx="7">
                  <c:v>8.3416746798050237E-2</c:v>
                </c:pt>
                <c:pt idx="8">
                  <c:v>9.0119954062266486E-2</c:v>
                </c:pt>
                <c:pt idx="9">
                  <c:v>8.7091342995289187E-2</c:v>
                </c:pt>
                <c:pt idx="10">
                  <c:v>7.9554517931259672E-2</c:v>
                </c:pt>
                <c:pt idx="11">
                  <c:v>0.12013139173005576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</c:f>
              <c:numCache>
                <c:formatCode>0.0%</c:formatCode>
                <c:ptCount val="1"/>
                <c:pt idx="0">
                  <c:v>8.9098879803484521E-2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1128760"/>
        <c:axId val="631129152"/>
      </c:barChart>
      <c:catAx>
        <c:axId val="63112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31129152"/>
        <c:crosses val="autoZero"/>
        <c:auto val="1"/>
        <c:lblAlgn val="ctr"/>
        <c:lblOffset val="100"/>
        <c:noMultiLvlLbl val="0"/>
      </c:catAx>
      <c:valAx>
        <c:axId val="631129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311287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3481173660442956"/>
          <c:y val="0.33502060215640528"/>
          <c:w val="0.25060682255348538"/>
          <c:h val="0.39414861762073988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0.1840811336069976</c:v>
                </c:pt>
                <c:pt idx="2">
                  <c:v>0.28167545954436873</c:v>
                </c:pt>
                <c:pt idx="3">
                  <c:v>0.37249733960668791</c:v>
                </c:pt>
                <c:pt idx="4">
                  <c:v>0.45576637876179948</c:v>
                </c:pt>
                <c:pt idx="5">
                  <c:v>0.55207629858037233</c:v>
                </c:pt>
                <c:pt idx="6">
                  <c:v>0.6413722557148146</c:v>
                </c:pt>
                <c:pt idx="7">
                  <c:v>0.69985988660210674</c:v>
                </c:pt>
                <c:pt idx="8">
                  <c:v>0.78909398378536766</c:v>
                </c:pt>
                <c:pt idx="9">
                  <c:v>0.87169937981776424</c:v>
                </c:pt>
                <c:pt idx="10">
                  <c:v>0.91974118510715153</c:v>
                </c:pt>
                <c:pt idx="11">
                  <c:v>1.0188690281810886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B8-442C-B7C8-7C36A6EF2347}"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B8-442C-B7C8-7C36A6EF2347}"/>
                </c:ext>
              </c:extLst>
            </c:dLbl>
            <c:dLbl>
              <c:idx val="2"/>
              <c:layout>
                <c:manualLayout>
                  <c:x val="-4.4444444444444446E-2"/>
                  <c:y val="5.555555555555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B8-442C-B7C8-7C36A6EF2347}"/>
                </c:ext>
              </c:extLst>
            </c:dLbl>
            <c:dLbl>
              <c:idx val="3"/>
              <c:layout>
                <c:manualLayout>
                  <c:x val="-4.16666666666667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B8-442C-B7C8-7C36A6EF2347}"/>
                </c:ext>
              </c:extLst>
            </c:dLbl>
            <c:dLbl>
              <c:idx val="4"/>
              <c:layout>
                <c:manualLayout>
                  <c:x val="-4.166666666666672E-2"/>
                  <c:y val="5.5555555555555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5B8-442C-B7C8-7C36A6EF2347}"/>
                </c:ext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B8-442C-B7C8-7C36A6EF2347}"/>
                </c:ext>
              </c:extLst>
            </c:dLbl>
            <c:dLbl>
              <c:idx val="6"/>
              <c:layout>
                <c:manualLayout>
                  <c:x val="-3.3333333333333437E-2"/>
                  <c:y val="4.629629629629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5B8-442C-B7C8-7C36A6EF2347}"/>
                </c:ext>
              </c:extLst>
            </c:dLbl>
            <c:dLbl>
              <c:idx val="7"/>
              <c:layout>
                <c:manualLayout>
                  <c:x val="-4.4444444444444446E-2"/>
                  <c:y val="4.166666666666675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900" b="1" i="0" u="none" strike="noStrike" baseline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900" b="1" i="0">
                        <a:solidFill>
                          <a:schemeClr val="tx1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5B8-442C-B7C8-7C36A6EF2347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</c:f>
              <c:numCache>
                <c:formatCode>0.0%</c:formatCode>
                <c:ptCount val="1"/>
                <c:pt idx="0">
                  <c:v>8.9098879803484521E-2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1118960"/>
        <c:axId val="631118176"/>
      </c:lineChart>
      <c:catAx>
        <c:axId val="63111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31118176"/>
        <c:crosses val="autoZero"/>
        <c:auto val="1"/>
        <c:lblAlgn val="ctr"/>
        <c:lblOffset val="100"/>
        <c:noMultiLvlLbl val="0"/>
      </c:catAx>
      <c:valAx>
        <c:axId val="63111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311189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291803572191511"/>
          <c:y val="0.3819457395621052"/>
          <c:w val="0.31458397335606558"/>
          <c:h val="0.3194455276337607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31-08-2020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31-08-2020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31-08-2020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31-08-2020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31-08-2020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31-08-2020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31-08-2020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31-08-2020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31-08-2020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31-08-2020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31-08-2020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31-08-2020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31-08-2020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Febrero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069230"/>
              </p:ext>
            </p:extLst>
          </p:nvPr>
        </p:nvGraphicFramePr>
        <p:xfrm>
          <a:off x="467544" y="1861280"/>
          <a:ext cx="8030715" cy="4160014"/>
        </p:xfrm>
        <a:graphic>
          <a:graphicData uri="http://schemas.openxmlformats.org/drawingml/2006/table">
            <a:tbl>
              <a:tblPr/>
              <a:tblGrid>
                <a:gridCol w="28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6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0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40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40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34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85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85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4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751.091.314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21.371.928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21.371.928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26.678.492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26.678.492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408.014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228.617.004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228.617.004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52.367.191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176.249.813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512.470.935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15.563.789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5.091.822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806.236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490.514.373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114.465.181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100.911.823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827583" y="6356350"/>
            <a:ext cx="747174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Dipres</a:t>
            </a:r>
            <a:endParaRPr kumimoji="0" lang="es-C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03599" y="77131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052224"/>
              </p:ext>
            </p:extLst>
          </p:nvPr>
        </p:nvGraphicFramePr>
        <p:xfrm>
          <a:off x="603600" y="1861282"/>
          <a:ext cx="7911750" cy="4076434"/>
        </p:xfrm>
        <a:graphic>
          <a:graphicData uri="http://schemas.openxmlformats.org/drawingml/2006/table">
            <a:tbl>
              <a:tblPr/>
              <a:tblGrid>
                <a:gridCol w="279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3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9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3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46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80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21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263.829.369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11.308.000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6.392.773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6.392.773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2.157.086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2.157.086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222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63688" y="597776"/>
            <a:ext cx="6492147" cy="7911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670685"/>
              </p:ext>
            </p:extLst>
          </p:nvPr>
        </p:nvGraphicFramePr>
        <p:xfrm>
          <a:off x="589076" y="1988840"/>
          <a:ext cx="7886701" cy="3456388"/>
        </p:xfrm>
        <a:graphic>
          <a:graphicData uri="http://schemas.openxmlformats.org/drawingml/2006/table">
            <a:tbl>
              <a:tblPr/>
              <a:tblGrid>
                <a:gridCol w="701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1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36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0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114.465.180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114.465.180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114.465.180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2.436.028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2.503.394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3.067.807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2.024.576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5.413.299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2.967.317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6.210.154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1.518.411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6.419.759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8.334.923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3.825.598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3.608.100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2.662.403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2.838.380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63688" y="597776"/>
            <a:ext cx="6492147" cy="7911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744814"/>
              </p:ext>
            </p:extLst>
          </p:nvPr>
        </p:nvGraphicFramePr>
        <p:xfrm>
          <a:off x="506951" y="2060834"/>
          <a:ext cx="8008401" cy="3600413"/>
        </p:xfrm>
        <a:graphic>
          <a:graphicData uri="http://schemas.openxmlformats.org/drawingml/2006/table">
            <a:tbl>
              <a:tblPr/>
              <a:tblGrid>
                <a:gridCol w="71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2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9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99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7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7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94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5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989.746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1.542.234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6.089.322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6.340.163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1.848.143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3.080.174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1.111.801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4.711.318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2.222.767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8.388.761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5.177.585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8.622.128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8.466.594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2.044.295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0868" y="167392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547664" y="719478"/>
            <a:ext cx="6768751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/>
        </p:nvGraphicFramePr>
        <p:xfrm>
          <a:off x="641349" y="2162969"/>
          <a:ext cx="7861301" cy="3676650"/>
        </p:xfrm>
        <a:graphic>
          <a:graphicData uri="http://schemas.openxmlformats.org/drawingml/2006/table">
            <a:tbl>
              <a:tblPr/>
              <a:tblGrid>
                <a:gridCol w="772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4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8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100.911.823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100.911.823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100.911.823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1.660.438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3.619.550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2.493.783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5.094.233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4.821.009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4.861.426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3.519.708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3.372.413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0868" y="167392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547664" y="719478"/>
            <a:ext cx="6768751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67253"/>
              </p:ext>
            </p:extLst>
          </p:nvPr>
        </p:nvGraphicFramePr>
        <p:xfrm>
          <a:off x="410870" y="2015331"/>
          <a:ext cx="8193580" cy="4221974"/>
        </p:xfrm>
        <a:graphic>
          <a:graphicData uri="http://schemas.openxmlformats.org/drawingml/2006/table">
            <a:tbl>
              <a:tblPr/>
              <a:tblGrid>
                <a:gridCol w="80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6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06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06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4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34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19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1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2.788.163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3.935.389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3.869.126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6.002.130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3.028.018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4.290.571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585.894.691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585.894.691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2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173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735781"/>
              </p:ext>
            </p:extLst>
          </p:nvPr>
        </p:nvGraphicFramePr>
        <p:xfrm>
          <a:off x="500352" y="2012433"/>
          <a:ext cx="8014997" cy="4152870"/>
        </p:xfrm>
        <a:graphic>
          <a:graphicData uri="http://schemas.openxmlformats.org/drawingml/2006/table">
            <a:tbl>
              <a:tblPr/>
              <a:tblGrid>
                <a:gridCol w="258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57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1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6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7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94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17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09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0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263.829.370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263.829.370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263.829.370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3.195.317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4.682.641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6.809.902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2.049.845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3.771.471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1.827.620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4.429.634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4.794.009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2.898.185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5.103.140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1.486.659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1.369.564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7.131.615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2.314.958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2.028.892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2.360.790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1.868.615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6.995.032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0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1.629.416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48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1.200.210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57D2E3F-5719-444C-A4C2-ACB7C11332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688401"/>
              </p:ext>
            </p:extLst>
          </p:nvPr>
        </p:nvGraphicFramePr>
        <p:xfrm>
          <a:off x="628650" y="2224500"/>
          <a:ext cx="7886699" cy="3553587"/>
        </p:xfrm>
        <a:graphic>
          <a:graphicData uri="http://schemas.openxmlformats.org/drawingml/2006/table">
            <a:tbl>
              <a:tblPr/>
              <a:tblGrid>
                <a:gridCol w="254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9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0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07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19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9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04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22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27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3.324.788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7.938.792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2.489.772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601.938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6.880.636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1.601.061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10.715.808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1.283.262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6.651.252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7.737.216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1.826.649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1.781.495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1.886.031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1.413.708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1.741.931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1.335.841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1.143.752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10.950.130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5.671.904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4.571.098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7.800.967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7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2.693.457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4.683.453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4E5D037-B352-4CFB-9816-3FDFEFACA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471271"/>
              </p:ext>
            </p:extLst>
          </p:nvPr>
        </p:nvGraphicFramePr>
        <p:xfrm>
          <a:off x="512950" y="2017166"/>
          <a:ext cx="8064900" cy="4251664"/>
        </p:xfrm>
        <a:graphic>
          <a:graphicData uri="http://schemas.openxmlformats.org/drawingml/2006/table">
            <a:tbl>
              <a:tblPr/>
              <a:tblGrid>
                <a:gridCol w="259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07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3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19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29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53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3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6.548.302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2.682.500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3.493.536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2.939.243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2.027.463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7.093.696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5.154.504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5.141.539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8.572.734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2.636.048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933.906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3.080.169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5.868.292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2.665.278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8.317.781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4.861.325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1.396.340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1.600.310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11.021.269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5.969.738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5.065.848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4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2.087.093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167" y="1571865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34551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953174"/>
              </p:ext>
            </p:extLst>
          </p:nvPr>
        </p:nvGraphicFramePr>
        <p:xfrm>
          <a:off x="534164" y="2132860"/>
          <a:ext cx="8152635" cy="3672398"/>
        </p:xfrm>
        <a:graphic>
          <a:graphicData uri="http://schemas.openxmlformats.org/drawingml/2006/table">
            <a:tbl>
              <a:tblPr/>
              <a:tblGrid>
                <a:gridCol w="747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8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4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44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44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95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70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70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48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452110"/>
              </p:ext>
            </p:extLst>
          </p:nvPr>
        </p:nvGraphicFramePr>
        <p:xfrm>
          <a:off x="611560" y="1847850"/>
          <a:ext cx="7632848" cy="395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176" y="1578769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0423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536794"/>
              </p:ext>
            </p:extLst>
          </p:nvPr>
        </p:nvGraphicFramePr>
        <p:xfrm>
          <a:off x="683566" y="2204859"/>
          <a:ext cx="7560840" cy="3600401"/>
        </p:xfrm>
        <a:graphic>
          <a:graphicData uri="http://schemas.openxmlformats.org/drawingml/2006/table">
            <a:tbl>
              <a:tblPr/>
              <a:tblGrid>
                <a:gridCol w="748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9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5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8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85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85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85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85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79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2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4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937174"/>
              </p:ext>
            </p:extLst>
          </p:nvPr>
        </p:nvGraphicFramePr>
        <p:xfrm>
          <a:off x="667124" y="1912860"/>
          <a:ext cx="7734301" cy="367665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29.903.319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10.242.382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42.426.899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42.426.899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10.947.654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7.391.220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7.391.220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2 de 4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886868"/>
              </p:ext>
            </p:extLst>
          </p:nvPr>
        </p:nvGraphicFramePr>
        <p:xfrm>
          <a:off x="686195" y="2417515"/>
          <a:ext cx="7734301" cy="3668184"/>
        </p:xfrm>
        <a:graphic>
          <a:graphicData uri="http://schemas.openxmlformats.org/drawingml/2006/table">
            <a:tbl>
              <a:tblPr/>
              <a:tblGrid>
                <a:gridCol w="266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3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7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3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31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1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15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0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770742"/>
              </p:ext>
            </p:extLst>
          </p:nvPr>
        </p:nvGraphicFramePr>
        <p:xfrm>
          <a:off x="686194" y="1798390"/>
          <a:ext cx="7734302" cy="619125"/>
        </p:xfrm>
        <a:graphic>
          <a:graphicData uri="http://schemas.openxmlformats.org/drawingml/2006/table">
            <a:tbl>
              <a:tblPr/>
              <a:tblGrid>
                <a:gridCol w="2949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45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5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1 Título"/>
          <p:cNvSpPr txBox="1">
            <a:spLocks/>
          </p:cNvSpPr>
          <p:nvPr/>
        </p:nvSpPr>
        <p:spPr>
          <a:xfrm>
            <a:off x="1461901" y="758931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3 de 4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284718"/>
              </p:ext>
            </p:extLst>
          </p:nvPr>
        </p:nvGraphicFramePr>
        <p:xfrm>
          <a:off x="634260" y="1798390"/>
          <a:ext cx="7734300" cy="619125"/>
        </p:xfrm>
        <a:graphic>
          <a:graphicData uri="http://schemas.openxmlformats.org/drawingml/2006/table">
            <a:tbl>
              <a:tblPr/>
              <a:tblGrid>
                <a:gridCol w="2929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0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75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5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863500"/>
              </p:ext>
            </p:extLst>
          </p:nvPr>
        </p:nvGraphicFramePr>
        <p:xfrm>
          <a:off x="634259" y="2437523"/>
          <a:ext cx="7734300" cy="2731792"/>
        </p:xfrm>
        <a:graphic>
          <a:graphicData uri="http://schemas.openxmlformats.org/drawingml/2006/table">
            <a:tbl>
              <a:tblPr/>
              <a:tblGrid>
                <a:gridCol w="266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3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1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30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17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15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0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1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4 de 4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709036"/>
              </p:ext>
            </p:extLst>
          </p:nvPr>
        </p:nvGraphicFramePr>
        <p:xfrm>
          <a:off x="686194" y="1798390"/>
          <a:ext cx="7734302" cy="619125"/>
        </p:xfrm>
        <a:graphic>
          <a:graphicData uri="http://schemas.openxmlformats.org/drawingml/2006/table">
            <a:tbl>
              <a:tblPr/>
              <a:tblGrid>
                <a:gridCol w="2949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2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76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5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049870"/>
              </p:ext>
            </p:extLst>
          </p:nvPr>
        </p:nvGraphicFramePr>
        <p:xfrm>
          <a:off x="686195" y="2417515"/>
          <a:ext cx="7734301" cy="3810000"/>
        </p:xfrm>
        <a:graphic>
          <a:graphicData uri="http://schemas.openxmlformats.org/drawingml/2006/table">
            <a:tbl>
              <a:tblPr/>
              <a:tblGrid>
                <a:gridCol w="266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3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4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57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57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15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0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  1 de 3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61901" y="696948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362476"/>
              </p:ext>
            </p:extLst>
          </p:nvPr>
        </p:nvGraphicFramePr>
        <p:xfrm>
          <a:off x="529371" y="1844820"/>
          <a:ext cx="7985980" cy="4140811"/>
        </p:xfrm>
        <a:graphic>
          <a:graphicData uri="http://schemas.openxmlformats.org/drawingml/2006/table">
            <a:tbl>
              <a:tblPr/>
              <a:tblGrid>
                <a:gridCol w="712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4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78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7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8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78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22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22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85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4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1.366.420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1.176.933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182.029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7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835696" y="55217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405703"/>
              </p:ext>
            </p:extLst>
          </p:nvPr>
        </p:nvGraphicFramePr>
        <p:xfrm>
          <a:off x="395532" y="1713135"/>
          <a:ext cx="8203739" cy="617138"/>
        </p:xfrm>
        <a:graphic>
          <a:graphicData uri="http://schemas.openxmlformats.org/drawingml/2006/table">
            <a:tbl>
              <a:tblPr/>
              <a:tblGrid>
                <a:gridCol w="3528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7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6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19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2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841547"/>
              </p:ext>
            </p:extLst>
          </p:nvPr>
        </p:nvGraphicFramePr>
        <p:xfrm>
          <a:off x="395532" y="2330273"/>
          <a:ext cx="8203743" cy="3661220"/>
        </p:xfrm>
        <a:graphic>
          <a:graphicData uri="http://schemas.openxmlformats.org/drawingml/2006/table">
            <a:tbl>
              <a:tblPr/>
              <a:tblGrid>
                <a:gridCol w="315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3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28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2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2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2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49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97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139.412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32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61561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22427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883789"/>
              </p:ext>
            </p:extLst>
          </p:nvPr>
        </p:nvGraphicFramePr>
        <p:xfrm>
          <a:off x="597599" y="1836261"/>
          <a:ext cx="7773736" cy="567628"/>
        </p:xfrm>
        <a:graphic>
          <a:graphicData uri="http://schemas.openxmlformats.org/drawingml/2006/table">
            <a:tbl>
              <a:tblPr/>
              <a:tblGrid>
                <a:gridCol w="3381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33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61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43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038130"/>
              </p:ext>
            </p:extLst>
          </p:nvPr>
        </p:nvGraphicFramePr>
        <p:xfrm>
          <a:off x="597600" y="2387108"/>
          <a:ext cx="7773734" cy="3797773"/>
        </p:xfrm>
        <a:graphic>
          <a:graphicData uri="http://schemas.openxmlformats.org/drawingml/2006/table">
            <a:tbl>
              <a:tblPr/>
              <a:tblGrid>
                <a:gridCol w="305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46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28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8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28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7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299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3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3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0249" y="1628800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03647" y="76728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881493"/>
              </p:ext>
            </p:extLst>
          </p:nvPr>
        </p:nvGraphicFramePr>
        <p:xfrm>
          <a:off x="450248" y="1992592"/>
          <a:ext cx="8236552" cy="4172719"/>
        </p:xfrm>
        <a:graphic>
          <a:graphicData uri="http://schemas.openxmlformats.org/drawingml/2006/table">
            <a:tbl>
              <a:tblPr/>
              <a:tblGrid>
                <a:gridCol w="723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4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3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0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03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38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38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1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978.432.547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7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3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1608" y="1556792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41323" y="64407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834613"/>
              </p:ext>
            </p:extLst>
          </p:nvPr>
        </p:nvGraphicFramePr>
        <p:xfrm>
          <a:off x="577022" y="1916832"/>
          <a:ext cx="7886700" cy="613245"/>
        </p:xfrm>
        <a:graphic>
          <a:graphicData uri="http://schemas.openxmlformats.org/drawingml/2006/table">
            <a:tbl>
              <a:tblPr/>
              <a:tblGrid>
                <a:gridCol w="3274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4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8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83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35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35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9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57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128540"/>
              </p:ext>
            </p:extLst>
          </p:nvPr>
        </p:nvGraphicFramePr>
        <p:xfrm>
          <a:off x="577023" y="2535258"/>
          <a:ext cx="7886699" cy="3670064"/>
        </p:xfrm>
        <a:graphic>
          <a:graphicData uri="http://schemas.openxmlformats.org/drawingml/2006/table">
            <a:tbl>
              <a:tblPr/>
              <a:tblGrid>
                <a:gridCol w="296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9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2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89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02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02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23E992D-2DDA-40CC-A051-2382388D2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837501"/>
              </p:ext>
            </p:extLst>
          </p:nvPr>
        </p:nvGraphicFramePr>
        <p:xfrm>
          <a:off x="899592" y="1628800"/>
          <a:ext cx="6912767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3" y="1550982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700034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754125"/>
              </p:ext>
            </p:extLst>
          </p:nvPr>
        </p:nvGraphicFramePr>
        <p:xfrm>
          <a:off x="500353" y="1832180"/>
          <a:ext cx="8064897" cy="4261387"/>
        </p:xfrm>
        <a:graphic>
          <a:graphicData uri="http://schemas.openxmlformats.org/drawingml/2006/table">
            <a:tbl>
              <a:tblPr/>
              <a:tblGrid>
                <a:gridCol w="725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7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5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5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5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5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57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27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3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11.301.057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11.301.057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1.058.975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57776,0%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57776,0%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343579"/>
              </p:ext>
            </p:extLst>
          </p:nvPr>
        </p:nvGraphicFramePr>
        <p:xfrm>
          <a:off x="683568" y="2057400"/>
          <a:ext cx="7344816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7721109"/>
              </p:ext>
            </p:extLst>
          </p:nvPr>
        </p:nvGraphicFramePr>
        <p:xfrm>
          <a:off x="899592" y="2057400"/>
          <a:ext cx="7056784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040444"/>
              </p:ext>
            </p:extLst>
          </p:nvPr>
        </p:nvGraphicFramePr>
        <p:xfrm>
          <a:off x="683566" y="2132856"/>
          <a:ext cx="7632849" cy="3168359"/>
        </p:xfrm>
        <a:graphic>
          <a:graphicData uri="http://schemas.openxmlformats.org/drawingml/2006/table">
            <a:tbl>
              <a:tblPr/>
              <a:tblGrid>
                <a:gridCol w="32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3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3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0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3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37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8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30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4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9.991.811.120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9.991.811.120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890.259.178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3.324.331.282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3.324.331.282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290.801.736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1.758.986.697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1.758.986.697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130.717.186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1.284.855.566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1.284.855.566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246.956.592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110.541.093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72.524.653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72.524.653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2.157.086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254.010.368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254.010.368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888431"/>
              </p:ext>
            </p:extLst>
          </p:nvPr>
        </p:nvGraphicFramePr>
        <p:xfrm>
          <a:off x="395534" y="2132856"/>
          <a:ext cx="8208913" cy="2952333"/>
        </p:xfrm>
        <a:graphic>
          <a:graphicData uri="http://schemas.openxmlformats.org/drawingml/2006/table">
            <a:tbl>
              <a:tblPr/>
              <a:tblGrid>
                <a:gridCol w="256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8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25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80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26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6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36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11.806.103.338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11.806.103.338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966.468.317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8.284.041.293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751.091.314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114.465.180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100.911.823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263.829.370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35.672.287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2.886.229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10.954.781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494.398.167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29.903.319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1.173.004.915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1.080.664.915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-92.340.000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1.366.420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194.572.368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1.366.420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978.432.547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886.092.547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-92.340.000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14.855.910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2.054.459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6324" y="790445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427977"/>
              </p:ext>
            </p:extLst>
          </p:nvPr>
        </p:nvGraphicFramePr>
        <p:xfrm>
          <a:off x="539552" y="1940174"/>
          <a:ext cx="8064895" cy="3793079"/>
        </p:xfrm>
        <a:graphic>
          <a:graphicData uri="http://schemas.openxmlformats.org/drawingml/2006/table">
            <a:tbl>
              <a:tblPr/>
              <a:tblGrid>
                <a:gridCol w="358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3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8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72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24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12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82.835.345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82.835.345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7.282.627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115.505.197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115.505.197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12.142.112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203.033.883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203.033.883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28.390.669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102.962.230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102.962.230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11.073.241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227.129.038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227.129.038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22.606.260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182.977.737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182.977.737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16.802.868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276.854.380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276.854.380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21.927.555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98.167.507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98.167.507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8.717.219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274.335.639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274.335.639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26.302.920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351.687.684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351.687.684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30.175.758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168.919.053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168.919.053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17.071.338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273.066.631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273.066.631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30.037.386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158.903.260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158.903.260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14.659.267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165.482.170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165.482.170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12.929.097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66.910.640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66.910.640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6.012.155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88.232.671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88.232.671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11.176.519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6324" y="790445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883720"/>
              </p:ext>
            </p:extLst>
          </p:nvPr>
        </p:nvGraphicFramePr>
        <p:xfrm>
          <a:off x="592023" y="1940174"/>
          <a:ext cx="7886700" cy="4153115"/>
        </p:xfrm>
        <a:graphic>
          <a:graphicData uri="http://schemas.openxmlformats.org/drawingml/2006/table">
            <a:tbl>
              <a:tblPr/>
              <a:tblGrid>
                <a:gridCol w="35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7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0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09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0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6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315.348.988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315.348.988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39.611.587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162.143.804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162.143.804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16.541.942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11.927.862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15.983.907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6.690.997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101.797.294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101.797.294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10.915.260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27.201.320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26.419.418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384.712.562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384.712.562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23.106.135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19.299.205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56.414.856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32.629.212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7.667.910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552.070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1.814.507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86.981.137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86.981.137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18.249.786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</TotalTime>
  <Words>8581</Words>
  <Application>Microsoft Office PowerPoint</Application>
  <PresentationFormat>Presentación en pantalla (4:3)</PresentationFormat>
  <Paragraphs>4789</Paragraphs>
  <Slides>30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3" baseType="lpstr">
      <vt:lpstr>Arial</vt:lpstr>
      <vt:lpstr>Calibri</vt:lpstr>
      <vt:lpstr>1_Tema de Office</vt:lpstr>
      <vt:lpstr>EJECUCIÓN ACUMULADA DE GASTOS PRESUPUESTARIOS AL MES DE ENERO DE 2020 PARTIDA 16: MINISTERIO DE SALUD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ENERO DE 2020  PARTIDA 16 MINISTERIO DE  SALUD</vt:lpstr>
      <vt:lpstr>Presentación de PowerPoint</vt:lpstr>
      <vt:lpstr>Presentación de PowerPoint</vt:lpstr>
      <vt:lpstr>Presentación de PowerPoint</vt:lpstr>
      <vt:lpstr>EJECUCIÓN ACUMULADA DE GASTOS A ENERO DE 2020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39</cp:revision>
  <dcterms:created xsi:type="dcterms:W3CDTF">2020-01-06T19:24:32Z</dcterms:created>
  <dcterms:modified xsi:type="dcterms:W3CDTF">2020-08-31T16:21:23Z</dcterms:modified>
</cp:coreProperties>
</file>