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2"/>
  </p:notesMasterIdLst>
  <p:sldIdLst>
    <p:sldId id="257" r:id="rId2"/>
    <p:sldId id="258" r:id="rId3"/>
    <p:sldId id="289" r:id="rId4"/>
    <p:sldId id="260" r:id="rId5"/>
    <p:sldId id="261" r:id="rId6"/>
    <p:sldId id="262" r:id="rId7"/>
    <p:sldId id="290" r:id="rId8"/>
    <p:sldId id="291" r:id="rId9"/>
    <p:sldId id="292" r:id="rId10"/>
    <p:sldId id="263" r:id="rId11"/>
    <p:sldId id="281" r:id="rId12"/>
    <p:sldId id="264" r:id="rId13"/>
    <p:sldId id="282" r:id="rId14"/>
    <p:sldId id="265" r:id="rId15"/>
    <p:sldId id="283" r:id="rId16"/>
    <p:sldId id="266" r:id="rId17"/>
    <p:sldId id="284" r:id="rId18"/>
    <p:sldId id="285" r:id="rId19"/>
    <p:sldId id="267" r:id="rId20"/>
    <p:sldId id="268" r:id="rId21"/>
    <p:sldId id="269" r:id="rId22"/>
    <p:sldId id="270" r:id="rId23"/>
    <p:sldId id="286" r:id="rId24"/>
    <p:sldId id="288" r:id="rId25"/>
    <p:sldId id="287" r:id="rId26"/>
    <p:sldId id="271" r:id="rId27"/>
    <p:sldId id="272" r:id="rId28"/>
    <p:sldId id="273" r:id="rId29"/>
    <p:sldId id="274" r:id="rId30"/>
    <p:sldId id="275" r:id="rId3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27772385877454E-2"/>
          <c:y val="0.21640546073774436"/>
          <c:w val="0.87416636621088206"/>
          <c:h val="0.3417741990097573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211B-4C7C-A47B-3920AABFD1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11B-4C7C-A47B-3920AABFD1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211B-4C7C-A47B-3920AABFD1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11B-4C7C-A47B-3920AABFD14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211B-4C7C-A47B-3920AABFD14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11B-4C7C-A47B-3920AABFD14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211B-4C7C-A47B-3920AABFD14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11B-4C7C-A47B-3920AABFD14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211B-4C7C-A47B-3920AABFD14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11B-4C7C-A47B-3920AABFD143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211B-4C7C-A47B-3920AABFD143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11B-4C7C-A47B-3920AABFD143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'[16.xlsx]Partida 16'!$B$53:$C$64</c:f>
              <c:multiLvlStrCache>
                <c:ptCount val="12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INTEGROS AL FISCO</c:v>
                  </c:pt>
                  <c:pt idx="5">
                    <c:v>OTROS GASTOS CORRIENTES</c:v>
                  </c:pt>
                  <c:pt idx="6">
                    <c:v>ADQUISICIÓN DE ACTIVOS NO FINANCIEROS</c:v>
                  </c:pt>
                  <c:pt idx="7">
                    <c:v>INICIATIVAS DE INVERSIÓN</c:v>
                  </c:pt>
                  <c:pt idx="8">
                    <c:v>PRÉSTAMOS</c:v>
                  </c:pt>
                  <c:pt idx="9">
                    <c:v>TRANSFERENCIAS DE CAPITAL</c:v>
                  </c:pt>
                  <c:pt idx="10">
                    <c:v>SERVICIO DE LA DEUDA</c:v>
                  </c:pt>
                  <c:pt idx="11">
                    <c:v>SALDO FINAL DE CAJA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25</c:v>
                  </c:pt>
                  <c:pt idx="5">
                    <c:v>26</c:v>
                  </c:pt>
                  <c:pt idx="6">
                    <c:v>29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</c:lvl>
              </c:multiLvlStrCache>
            </c:multiLvlStrRef>
          </c:cat>
          <c:val>
            <c:numRef>
              <c:f>'[16.xlsx]Partida 16'!$D$53:$D$64</c:f>
              <c:numCache>
                <c:formatCode>0%</c:formatCode>
                <c:ptCount val="12"/>
                <c:pt idx="0">
                  <c:v>0.33270557680437818</c:v>
                </c:pt>
                <c:pt idx="1">
                  <c:v>0.17604282906020347</c:v>
                </c:pt>
                <c:pt idx="2">
                  <c:v>0.12859085811061649</c:v>
                </c:pt>
                <c:pt idx="3">
                  <c:v>0.23405348348898733</c:v>
                </c:pt>
                <c:pt idx="4">
                  <c:v>8.3845359959126207E-5</c:v>
                </c:pt>
                <c:pt idx="5">
                  <c:v>6.3605786014898173E-5</c:v>
                </c:pt>
                <c:pt idx="6">
                  <c:v>7.2584091241308414E-3</c:v>
                </c:pt>
                <c:pt idx="7">
                  <c:v>7.3558134373540876E-2</c:v>
                </c:pt>
                <c:pt idx="8">
                  <c:v>1.0699850278995266E-2</c:v>
                </c:pt>
                <c:pt idx="9">
                  <c:v>1.1520590373209537E-2</c:v>
                </c:pt>
                <c:pt idx="10">
                  <c:v>2.5421854451548119E-2</c:v>
                </c:pt>
                <c:pt idx="11">
                  <c:v>9.6278841588030348E-7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11B-4C7C-A47B-3920AABFD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1245674740484429"/>
          <c:y val="0.67340541070507154"/>
          <c:w val="0.77335640138408301"/>
          <c:h val="0.2994859774590174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ES"/>
              <a:t>Distribución presupuesto inicial por Instituciones</a:t>
            </a:r>
            <a:r>
              <a:rPr lang="es-ES" baseline="0"/>
              <a:t> Centralizadas </a:t>
            </a:r>
            <a:r>
              <a:rPr lang="es-ES"/>
              <a:t>(millones de $)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'[16.xlsx]Programas Presupuestarios'!$AD$19:$AD$24</c:f>
              <c:strCache>
                <c:ptCount val="6"/>
                <c:pt idx="0">
                  <c:v>FONASA</c:v>
                </c:pt>
                <c:pt idx="1">
                  <c:v>ISP</c:v>
                </c:pt>
                <c:pt idx="2">
                  <c:v>CENABAST</c:v>
                </c:pt>
                <c:pt idx="3">
                  <c:v>SUBS. DE SALUD</c:v>
                </c:pt>
                <c:pt idx="4">
                  <c:v>SUBS. DE REDES</c:v>
                </c:pt>
                <c:pt idx="5">
                  <c:v>SUPERINTENDENCIA</c:v>
                </c:pt>
              </c:strCache>
            </c:strRef>
          </c:cat>
          <c:val>
            <c:numRef>
              <c:f>'[16.xlsx]Programas Presupuestarios'!$AE$19:$AE$24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0C53-44E5-87D7-80591C5B8F7B}"/>
            </c:ext>
          </c:extLst>
        </c:ser>
        <c:ser>
          <c:idx val="1"/>
          <c:order val="1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'[16.xlsx]Programas Presupuestarios'!$AD$19:$AD$24</c:f>
              <c:strCache>
                <c:ptCount val="6"/>
                <c:pt idx="0">
                  <c:v>FONASA</c:v>
                </c:pt>
                <c:pt idx="1">
                  <c:v>ISP</c:v>
                </c:pt>
                <c:pt idx="2">
                  <c:v>CENABAST</c:v>
                </c:pt>
                <c:pt idx="3">
                  <c:v>SUBS. DE SALUD</c:v>
                </c:pt>
                <c:pt idx="4">
                  <c:v>SUBS. DE REDES</c:v>
                </c:pt>
                <c:pt idx="5">
                  <c:v>SUPERINTENDENCIA</c:v>
                </c:pt>
              </c:strCache>
            </c:strRef>
          </c:cat>
          <c:val>
            <c:numRef>
              <c:f>'[16.xlsx]Programas Presupuestarios'!$AF$19:$AF$24</c:f>
              <c:numCache>
                <c:formatCode>#,##0_ ;[Red]\-#,##0\ </c:formatCode>
                <c:ptCount val="6"/>
                <c:pt idx="0">
                  <c:v>11806103338000</c:v>
                </c:pt>
                <c:pt idx="1">
                  <c:v>35672287000</c:v>
                </c:pt>
                <c:pt idx="2">
                  <c:v>10954781000</c:v>
                </c:pt>
                <c:pt idx="3">
                  <c:v>494398167000</c:v>
                </c:pt>
                <c:pt idx="4">
                  <c:v>1173004915000</c:v>
                </c:pt>
                <c:pt idx="5">
                  <c:v>14855910000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53-44E5-87D7-80591C5B8F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9991424"/>
        <c:axId val="639991816"/>
      </c:barChart>
      <c:catAx>
        <c:axId val="63999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vert="horz"/>
          <a:lstStyle/>
          <a:p>
            <a:pPr>
              <a:defRPr sz="9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39991816"/>
        <c:crosses val="autoZero"/>
        <c:auto val="1"/>
        <c:lblAlgn val="ctr"/>
        <c:lblOffset val="100"/>
        <c:noMultiLvlLbl val="0"/>
      </c:catAx>
      <c:valAx>
        <c:axId val="6399918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39991424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2018 - 2019 - 2020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'[16.xlsx]Partida 16'!$C$29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16'!$D$29:$O$29</c:f>
              <c:numCache>
                <c:formatCode>0.0%</c:formatCode>
                <c:ptCount val="12"/>
                <c:pt idx="0">
                  <c:v>0.10833365012255509</c:v>
                </c:pt>
                <c:pt idx="1">
                  <c:v>7.5743557702378658E-2</c:v>
                </c:pt>
                <c:pt idx="2">
                  <c:v>9.7962198367100017E-2</c:v>
                </c:pt>
                <c:pt idx="3">
                  <c:v>9.2324649801971706E-2</c:v>
                </c:pt>
                <c:pt idx="4">
                  <c:v>8.5780761731610533E-2</c:v>
                </c:pt>
                <c:pt idx="5">
                  <c:v>9.6377017583262267E-2</c:v>
                </c:pt>
                <c:pt idx="6">
                  <c:v>8.466404364642971E-2</c:v>
                </c:pt>
                <c:pt idx="7">
                  <c:v>8.3416746798050237E-2</c:v>
                </c:pt>
                <c:pt idx="8">
                  <c:v>9.0119954062266486E-2</c:v>
                </c:pt>
                <c:pt idx="9">
                  <c:v>8.7091342995289187E-2</c:v>
                </c:pt>
                <c:pt idx="10">
                  <c:v>7.9554517931259672E-2</c:v>
                </c:pt>
                <c:pt idx="11">
                  <c:v>0.12013139173005576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C9-4A9D-BC1C-A7919E0B30A7}"/>
            </c:ext>
          </c:extLst>
        </c:ser>
        <c:ser>
          <c:idx val="1"/>
          <c:order val="1"/>
          <c:tx>
            <c:strRef>
              <c:f>'[16.xlsx]Partida 16'!$C$28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16'!$D$28:$O$28</c:f>
              <c:numCache>
                <c:formatCode>0.0%</c:formatCode>
                <c:ptCount val="12"/>
                <c:pt idx="0">
                  <c:v>0.1179396252300373</c:v>
                </c:pt>
                <c:pt idx="1">
                  <c:v>7.2676308633486286E-2</c:v>
                </c:pt>
                <c:pt idx="2">
                  <c:v>9.9409531213983868E-2</c:v>
                </c:pt>
                <c:pt idx="3">
                  <c:v>8.6780612336783511E-2</c:v>
                </c:pt>
                <c:pt idx="4">
                  <c:v>8.5391384097668041E-2</c:v>
                </c:pt>
                <c:pt idx="5">
                  <c:v>9.0901638035631283E-2</c:v>
                </c:pt>
                <c:pt idx="6">
                  <c:v>7.9801565177953185E-2</c:v>
                </c:pt>
                <c:pt idx="7">
                  <c:v>7.9741600401003088E-2</c:v>
                </c:pt>
                <c:pt idx="8">
                  <c:v>9.0182596236752177E-2</c:v>
                </c:pt>
                <c:pt idx="9">
                  <c:v>8.2999924913579673E-2</c:v>
                </c:pt>
                <c:pt idx="10">
                  <c:v>7.5472993453801665E-2</c:v>
                </c:pt>
                <c:pt idx="11">
                  <c:v>0.11180318960094475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C9-4A9D-BC1C-A7919E0B30A7}"/>
            </c:ext>
          </c:extLst>
        </c:ser>
        <c:ser>
          <c:idx val="2"/>
          <c:order val="2"/>
          <c:tx>
            <c:strRef>
              <c:f>'[16.xlsx]Partida 16'!$C$27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9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16'!$D$27</c:f>
              <c:numCache>
                <c:formatCode>0.0%</c:formatCode>
                <c:ptCount val="1"/>
                <c:pt idx="0">
                  <c:v>8.9098879803484521E-2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C9-4A9D-BC1C-A7919E0B3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1128760"/>
        <c:axId val="631129152"/>
      </c:barChart>
      <c:catAx>
        <c:axId val="631128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31129152"/>
        <c:crosses val="autoZero"/>
        <c:auto val="1"/>
        <c:lblAlgn val="ctr"/>
        <c:lblOffset val="100"/>
        <c:noMultiLvlLbl val="0"/>
      </c:catAx>
      <c:valAx>
        <c:axId val="631129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311287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3481173660442956"/>
          <c:y val="0.33502060215640528"/>
          <c:w val="0.25060682255348538"/>
          <c:h val="0.39414861762073988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2018 - 2019 - 2020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'[16.xlsx]Partida 16'!$C$23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16'!$D$23:$O$23</c:f>
              <c:numCache>
                <c:formatCode>0.0%</c:formatCode>
                <c:ptCount val="12"/>
                <c:pt idx="0">
                  <c:v>0.10833365012255509</c:v>
                </c:pt>
                <c:pt idx="1">
                  <c:v>0.1840811336069976</c:v>
                </c:pt>
                <c:pt idx="2">
                  <c:v>0.28167545954436873</c:v>
                </c:pt>
                <c:pt idx="3">
                  <c:v>0.37249733960668791</c:v>
                </c:pt>
                <c:pt idx="4">
                  <c:v>0.45576637876179948</c:v>
                </c:pt>
                <c:pt idx="5">
                  <c:v>0.55207629858037233</c:v>
                </c:pt>
                <c:pt idx="6">
                  <c:v>0.6413722557148146</c:v>
                </c:pt>
                <c:pt idx="7">
                  <c:v>0.69985988660210674</c:v>
                </c:pt>
                <c:pt idx="8">
                  <c:v>0.78909398378536766</c:v>
                </c:pt>
                <c:pt idx="9">
                  <c:v>0.87169937981776424</c:v>
                </c:pt>
                <c:pt idx="10">
                  <c:v>0.91974118510715153</c:v>
                </c:pt>
                <c:pt idx="11">
                  <c:v>1.0188690281810886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5B8-442C-B7C8-7C36A6EF2347}"/>
            </c:ext>
          </c:extLst>
        </c:ser>
        <c:ser>
          <c:idx val="1"/>
          <c:order val="1"/>
          <c:tx>
            <c:strRef>
              <c:f>'[16.xlsx]Partida 16'!$C$22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16'!$D$22:$O$22</c:f>
              <c:numCache>
                <c:formatCode>0.0%</c:formatCode>
                <c:ptCount val="12"/>
                <c:pt idx="0">
                  <c:v>0.1179396252300373</c:v>
                </c:pt>
                <c:pt idx="1">
                  <c:v>0.19061593386352357</c:v>
                </c:pt>
                <c:pt idx="2">
                  <c:v>0.29000786540898532</c:v>
                </c:pt>
                <c:pt idx="3">
                  <c:v>0.37456320391854991</c:v>
                </c:pt>
                <c:pt idx="4">
                  <c:v>0.45692565063311591</c:v>
                </c:pt>
                <c:pt idx="5">
                  <c:v>0.54591238851091084</c:v>
                </c:pt>
                <c:pt idx="6">
                  <c:v>0.61673027638429234</c:v>
                </c:pt>
                <c:pt idx="7">
                  <c:v>0.67451041928993505</c:v>
                </c:pt>
                <c:pt idx="8">
                  <c:v>0.76465071475219271</c:v>
                </c:pt>
                <c:pt idx="9">
                  <c:v>0.84765063966577237</c:v>
                </c:pt>
                <c:pt idx="10">
                  <c:v>0.87269541192036049</c:v>
                </c:pt>
                <c:pt idx="11">
                  <c:v>0.97520540761423458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5B8-442C-B7C8-7C36A6EF2347}"/>
            </c:ext>
          </c:extLst>
        </c:ser>
        <c:ser>
          <c:idx val="2"/>
          <c:order val="2"/>
          <c:tx>
            <c:strRef>
              <c:f>'[16.xlsx]Partida 16'!$C$21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3333333333333333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B8-442C-B7C8-7C36A6EF2347}"/>
                </c:ext>
              </c:extLst>
            </c:dLbl>
            <c:dLbl>
              <c:idx val="1"/>
              <c:layout>
                <c:manualLayout>
                  <c:x val="-4.1666666666666692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B8-442C-B7C8-7C36A6EF2347}"/>
                </c:ext>
              </c:extLst>
            </c:dLbl>
            <c:dLbl>
              <c:idx val="2"/>
              <c:layout>
                <c:manualLayout>
                  <c:x val="-4.4444444444444446E-2"/>
                  <c:y val="5.55555555555556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5B8-442C-B7C8-7C36A6EF2347}"/>
                </c:ext>
              </c:extLst>
            </c:dLbl>
            <c:dLbl>
              <c:idx val="3"/>
              <c:layout>
                <c:manualLayout>
                  <c:x val="-4.166666666666672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5B8-442C-B7C8-7C36A6EF2347}"/>
                </c:ext>
              </c:extLst>
            </c:dLbl>
            <c:dLbl>
              <c:idx val="4"/>
              <c:layout>
                <c:manualLayout>
                  <c:x val="-4.166666666666672E-2"/>
                  <c:y val="5.55555555555554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5B8-442C-B7C8-7C36A6EF2347}"/>
                </c:ext>
              </c:extLst>
            </c:dLbl>
            <c:dLbl>
              <c:idx val="5"/>
              <c:layout>
                <c:manualLayout>
                  <c:x val="-2.5000000000000102E-2"/>
                  <c:y val="4.1666666666666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5B8-442C-B7C8-7C36A6EF2347}"/>
                </c:ext>
              </c:extLst>
            </c:dLbl>
            <c:dLbl>
              <c:idx val="6"/>
              <c:layout>
                <c:manualLayout>
                  <c:x val="-3.3333333333333437E-2"/>
                  <c:y val="4.6296296296296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5B8-442C-B7C8-7C36A6EF2347}"/>
                </c:ext>
              </c:extLst>
            </c:dLbl>
            <c:dLbl>
              <c:idx val="7"/>
              <c:layout>
                <c:manualLayout>
                  <c:x val="-4.4444444444444446E-2"/>
                  <c:y val="4.166666666666675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900" b="1" i="0" u="none" strike="noStrike" baseline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900" b="1" i="0">
                        <a:solidFill>
                          <a:schemeClr val="tx1"/>
                        </a:solidFill>
                      </a:rPr>
                      <a:t>67,5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5B8-442C-B7C8-7C36A6EF2347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16'!$D$21</c:f>
              <c:numCache>
                <c:formatCode>0.0%</c:formatCode>
                <c:ptCount val="1"/>
                <c:pt idx="0">
                  <c:v>8.9098879803484521E-2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55B8-442C-B7C8-7C36A6EF2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1118960"/>
        <c:axId val="631118176"/>
      </c:lineChart>
      <c:catAx>
        <c:axId val="63111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31118176"/>
        <c:crosses val="autoZero"/>
        <c:auto val="1"/>
        <c:lblAlgn val="ctr"/>
        <c:lblOffset val="100"/>
        <c:noMultiLvlLbl val="0"/>
      </c:catAx>
      <c:valAx>
        <c:axId val="631118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311189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7291803572191511"/>
          <c:y val="0.3819457395621052"/>
          <c:w val="0.31458397335606558"/>
          <c:h val="0.3194455276337607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7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31-08-2020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31-08-2020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31-08-2020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31-08-2020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31-08-2020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31-08-2020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31-08-2020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31-08-2020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31-08-2020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31-08-2020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31-08-2020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31-08-2020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1584176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ENERO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16: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SALUD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Febrero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069230"/>
              </p:ext>
            </p:extLst>
          </p:nvPr>
        </p:nvGraphicFramePr>
        <p:xfrm>
          <a:off x="467544" y="1861280"/>
          <a:ext cx="8030715" cy="4160014"/>
        </p:xfrm>
        <a:graphic>
          <a:graphicData uri="http://schemas.openxmlformats.org/drawingml/2006/table">
            <a:tbl>
              <a:tblPr/>
              <a:tblGrid>
                <a:gridCol w="283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6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05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4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4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4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34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85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85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4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8.284.041.293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8.284.041.293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751.091.314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21.371.928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21.371.928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1.872.000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26.678.492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26.678.492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408.014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1.037.552.757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1.037.552.757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228.617.004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1.037.552.757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1.037.552.757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228.617.004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613.797.628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613.797.628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52.367.191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Cajas de Compensación de Asignación Familiar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423.755.129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423.755.129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176.249.813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7.182.200.138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7.182.200.138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512.470.935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294.389.857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294.389.857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15.563.789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282.863.187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282.863.187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5.091.822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8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Auge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11.526.670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11.526.670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806.236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8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6.801.653.121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6.801.653.121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490.514.373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8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 de Chile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681.120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681.120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8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114.465.181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8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100.911.823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827583" y="6356350"/>
            <a:ext cx="7471741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Dipres</a:t>
            </a:r>
            <a:endParaRPr kumimoji="0" lang="es-C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03599" y="771315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052224"/>
              </p:ext>
            </p:extLst>
          </p:nvPr>
        </p:nvGraphicFramePr>
        <p:xfrm>
          <a:off x="603600" y="1861282"/>
          <a:ext cx="7911750" cy="4076434"/>
        </p:xfrm>
        <a:graphic>
          <a:graphicData uri="http://schemas.openxmlformats.org/drawingml/2006/table">
            <a:tbl>
              <a:tblPr/>
              <a:tblGrid>
                <a:gridCol w="279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34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91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3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46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80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21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por Grupo Relacionado de Diagnóstico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263.829.369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11.308.000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6.392.773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N°20.850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6.392.773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1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2.157.086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2.157.086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556627,5%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556627,5%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556627,5%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556627,5%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222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51" y="1488045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763688" y="597776"/>
            <a:ext cx="6492147" cy="7911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670685"/>
              </p:ext>
            </p:extLst>
          </p:nvPr>
        </p:nvGraphicFramePr>
        <p:xfrm>
          <a:off x="589076" y="1988840"/>
          <a:ext cx="7886701" cy="3456388"/>
        </p:xfrm>
        <a:graphic>
          <a:graphicData uri="http://schemas.openxmlformats.org/drawingml/2006/table">
            <a:tbl>
              <a:tblPr/>
              <a:tblGrid>
                <a:gridCol w="701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1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37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37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94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94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71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71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36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0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114.465.180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114.465.180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114.465.180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25.279.509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25.279.509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2.436.028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38.045.920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38.045.920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2.503.394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3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46.622.900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46.622.900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3.067.807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29.715.810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29.715.810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2.024.576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82.480.715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82.480.715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5.413.299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3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49.820.985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49.820.985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2.967.317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93.317.927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93.317.927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6.210.154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25.421.124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25.421.124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1.518.411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3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96.362.846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96.362.846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6.419.759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133.497.187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133.497.187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8.334.923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3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60.853.229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60.853.229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3.825.598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63.126.113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63.126.113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3.608.100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3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44.982.215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44.982.215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2.662.403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3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54.148.276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54.148.276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2.838.380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51" y="1488045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763688" y="597776"/>
            <a:ext cx="6492147" cy="7911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744814"/>
              </p:ext>
            </p:extLst>
          </p:nvPr>
        </p:nvGraphicFramePr>
        <p:xfrm>
          <a:off x="506951" y="2060834"/>
          <a:ext cx="8008401" cy="3600413"/>
        </p:xfrm>
        <a:graphic>
          <a:graphicData uri="http://schemas.openxmlformats.org/drawingml/2006/table">
            <a:tbl>
              <a:tblPr/>
              <a:tblGrid>
                <a:gridCol w="711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2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5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99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99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7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71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94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5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19.784.256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19.784.256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989.746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29.335.466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29.335.466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1.542.234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100.850.765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100.850.765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6.089.322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54.131.585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54.131.585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6.340.163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31.368.887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31.368.887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1.848.143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49.607.310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49.607.310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3.080.174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9.342.080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9.342.080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19.369.636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19.369.636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1.111.801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72.656.019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72.656.019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4.711.318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60.578.402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60.578.402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2.222.767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129.536.294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129.536.294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8.388.761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81.694.830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81.694.830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5.177.585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130.662.418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130.662.418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8.622.128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132.619.726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132.619.726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8.466.594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193.693.764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193.693.764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34.179.575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34.179.575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2.044.295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295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0868" y="167392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547664" y="719478"/>
            <a:ext cx="6768751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03: PROGRAMA DE PRESTACIONES VALORADAS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/>
        </p:nvGraphicFramePr>
        <p:xfrm>
          <a:off x="641349" y="2162969"/>
          <a:ext cx="7861301" cy="3676650"/>
        </p:xfrm>
        <a:graphic>
          <a:graphicData uri="http://schemas.openxmlformats.org/drawingml/2006/table">
            <a:tbl>
              <a:tblPr/>
              <a:tblGrid>
                <a:gridCol w="772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4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8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5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57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89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89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33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33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100.911.823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100.911.823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100.911.823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9.325.403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9.325.403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1.660.438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25.915.505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25.915.505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10.657.721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10.657.721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19.893.810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19.893.810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3.619.550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20.078.734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20.078.734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2.493.783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41.269.767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41.269.767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5.094.233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25.132.301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25.132.301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44.544.637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44.544.637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41.832.536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41.832.536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4.821.009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24.134.920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24.134.920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3.601.347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47.130.437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47.130.437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4.861.426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33.560.146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33.560.146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3.519.708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23.915.037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23.915.037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3.372.413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29.350.410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29.350.410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39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0868" y="167392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547664" y="719478"/>
            <a:ext cx="6768751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03: PROGRAMA DE PRESTACIONES VALORADAS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67253"/>
              </p:ext>
            </p:extLst>
          </p:nvPr>
        </p:nvGraphicFramePr>
        <p:xfrm>
          <a:off x="410870" y="2015331"/>
          <a:ext cx="8193580" cy="4221974"/>
        </p:xfrm>
        <a:graphic>
          <a:graphicData uri="http://schemas.openxmlformats.org/drawingml/2006/table">
            <a:tbl>
              <a:tblPr/>
              <a:tblGrid>
                <a:gridCol w="805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60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5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85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06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06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34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34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19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10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19.853.303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19.853.303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2.788.163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31.540.485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31.540.485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3.935.389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32.502.429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32.502.429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3.533.924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19.187.349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19.187.349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2.485.723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39.157.737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39.157.737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3.816.001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29.206.467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29.206.467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3.869.126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23.208.292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23.208.292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2.472.222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29.436.470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29.436.470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2.386.149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67.358.948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67.358.948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6.002.130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45.415.675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45.415.675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3.028.018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54.560.633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54.560.633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5.195.037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51.070.019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51.070.019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4.202.573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56.715.843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56.715.843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4.290.571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585.894.691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585.894.691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9.930.972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9.930.972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8.079.893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8.079.893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26.729.397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26.729.397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3.094.695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173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53752" y="692696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735781"/>
              </p:ext>
            </p:extLst>
          </p:nvPr>
        </p:nvGraphicFramePr>
        <p:xfrm>
          <a:off x="500352" y="2012433"/>
          <a:ext cx="8014997" cy="4152870"/>
        </p:xfrm>
        <a:graphic>
          <a:graphicData uri="http://schemas.openxmlformats.org/drawingml/2006/table">
            <a:tbl>
              <a:tblPr/>
              <a:tblGrid>
                <a:gridCol w="258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857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19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9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6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77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94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17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09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8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0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263.829.370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263.829.370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263.829.370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0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- Hospital Juan Noé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50.299.385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50.299.385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3.195.317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- Hospital de Iquique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63.181.379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63.181.379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4.682.641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0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Antofagasta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97.046.222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97.046.222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6.809.902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0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Calama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27.440.569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27.440.569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2.049.845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0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Regional de Copiapó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39.757.906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39.757.906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3.771.471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0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de Vallenar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16.948.513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16.948.513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1.827.620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0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La Serena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43.901.386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43.901.386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4.429.634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0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San Pablo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45.204.517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45.204.517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4.794.009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0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Ovalle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24.357.195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24.357.195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2.898.185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0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Carlos Van Buren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72.973.235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72.973.235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5.103.140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0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Doctor Eduardo Pereira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17.259.546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17.259.546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1.486.659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0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Claudio Vicuña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16.681.568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16.681.568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1.369.564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0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Doctor Gustavo Fricke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87.101.365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87.101.365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7.131.615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0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Quillota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26.545.625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26.545.625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2.314.958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0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Quilpué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21.924.397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21.924.397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2.028.892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0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Camilo de San Felipe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23.878.546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23.878.546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2.360.790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0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Juan de Dios de los Andes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18.571.848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18.571.848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1.868.615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0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Rancagua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85.825.212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85.825.212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6.995.032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0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San Fernando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24.613.352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24.613.352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1.629.416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48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Santa Cruz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14.093.799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14.093.799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1.200.210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2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53752" y="692696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D57D2E3F-5719-444C-A4C2-ACB7C11332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688401"/>
              </p:ext>
            </p:extLst>
          </p:nvPr>
        </p:nvGraphicFramePr>
        <p:xfrm>
          <a:off x="628650" y="2224500"/>
          <a:ext cx="7886699" cy="3553587"/>
        </p:xfrm>
        <a:graphic>
          <a:graphicData uri="http://schemas.openxmlformats.org/drawingml/2006/table">
            <a:tbl>
              <a:tblPr/>
              <a:tblGrid>
                <a:gridCol w="254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9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07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07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19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9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04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22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272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Curicó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40.479.606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40.479.606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3.324.788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Talca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89.135.266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89.135.266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7.938.792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Linares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27.911.704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27.911.704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2.489.772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Parral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5.998.571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5.998.571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601.938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Chillán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62.808.514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62.808.514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6.880.636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San Carlos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16.289.798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16.289.798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1.601.061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Guillermo Grant Benavente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137.306.462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137.306.462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10.715.808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de Coronel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15.675.996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15.675.996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1.283.262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- Hospital Higueras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74.215.206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74.215.206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6.651.252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 - Hospital de los Ángeles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81.853.591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81.853.591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7.737.216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- Hospital de Curanilahue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15.824.526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15.824.526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1.826.649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Angol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16.945.803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16.945.803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1.781.495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Victoria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18.626.968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18.626.968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1.886.031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Dr. Abraham Godoy Peña de Lautaro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15.903.587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15.903.587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1.413.708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Intercultural de Nueva Imperial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20.385.400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20.385.400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1.741.931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Pitrufquén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16.136.409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16.136.409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1.335.841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Villarrica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12.102.175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12.102.175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1.143.752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Temuco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107.975.949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107.975.949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10.950.130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- Hospital de Valdivia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69.976.193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69.976.193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5.671.904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- Hospital de Osorno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55.180.158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55.180.158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4.571.098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- Hospital de Puerto Montt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92.741.986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92.741.986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7.800.967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- Hospital de Coyhaique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40.342.408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40.342.408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2.693.457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- Hospital Regional de Punta Arenas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54.837.954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54.837.954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4.683.453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362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3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53752" y="692696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84E5D037-B352-4CFB-9816-3FDFEFACAA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471271"/>
              </p:ext>
            </p:extLst>
          </p:nvPr>
        </p:nvGraphicFramePr>
        <p:xfrm>
          <a:off x="512950" y="2017166"/>
          <a:ext cx="8064900" cy="4251664"/>
        </p:xfrm>
        <a:graphic>
          <a:graphicData uri="http://schemas.openxmlformats.org/drawingml/2006/table">
            <a:tbl>
              <a:tblPr/>
              <a:tblGrid>
                <a:gridCol w="259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07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3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3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3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19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29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53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34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4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Salvador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92.458.652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92.458.652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6.548.302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Santiago Oriente Luis Tisné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35.437.845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35.437.845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2.682.500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Luis Calvo Mackenna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50.449.102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50.449.102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3.493.536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del Tórax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37.349.177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37.349.177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2.939.243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Instituto de Neurocirugía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23.423.824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23.423.824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2.027.463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Clínico San Borja Arriarán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86.148.317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86.148.317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7.093.696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El Carmen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58.664.343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58.664.343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5.154.504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de Urgencia Asistencia Pública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43.278.909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43.278.909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5.141.539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Barros Luco Trudeau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114.825.474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114.825.474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8.572.734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4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Exequiel González Cortés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33.612.087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33.612.087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2.636.048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4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 Luis de Buin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11.348.464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11.348.464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933.906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4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Sanatorio El Pino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39.515.647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39.515.647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3.080.169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4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San José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92.520.910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92.520.910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5.868.292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4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Roberto del Río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38.848.338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38.848.338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2.665.278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4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San Juan de Dios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93.531.247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93.531.247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8.317.781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4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Félix Bulnes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62.539.997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62.539.997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4.861.325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4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Talagante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16.944.273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16.944.273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1.396.340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4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Melipilla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18.232.475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18.232.475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1.600.310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4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Sótero del Río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154.499.811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154.499.811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11.021.269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4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La Florida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77.966.282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77.966.282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5.969.738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4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54.884.531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54.884.531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5.065.848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4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- Hospital Castro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23.212.934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23.212.934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2.087.093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159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4167" y="1571865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61901" y="734551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04. PROGRAMA 01: INSTITUTO DE SALUD PÚBLICA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953174"/>
              </p:ext>
            </p:extLst>
          </p:nvPr>
        </p:nvGraphicFramePr>
        <p:xfrm>
          <a:off x="534164" y="2132860"/>
          <a:ext cx="8152635" cy="3672398"/>
        </p:xfrm>
        <a:graphic>
          <a:graphicData uri="http://schemas.openxmlformats.org/drawingml/2006/table">
            <a:tbl>
              <a:tblPr/>
              <a:tblGrid>
                <a:gridCol w="747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8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4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44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44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95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70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70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48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6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35.672.287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35.672.287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2.886.229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21.018.826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21.018.826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12.480.886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12.480.886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1.120.574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1.120.574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5414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D28882F6-F8AD-4BD7-B773-03227FF22D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4452110"/>
              </p:ext>
            </p:extLst>
          </p:nvPr>
        </p:nvGraphicFramePr>
        <p:xfrm>
          <a:off x="611560" y="1847850"/>
          <a:ext cx="7632848" cy="3957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07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176" y="1578769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61901" y="704230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05. PROGRAMA 01: CENTRAL NACIONAL DE ABASTECIMIENTO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536794"/>
              </p:ext>
            </p:extLst>
          </p:nvPr>
        </p:nvGraphicFramePr>
        <p:xfrm>
          <a:off x="683566" y="2204859"/>
          <a:ext cx="7560840" cy="3600401"/>
        </p:xfrm>
        <a:graphic>
          <a:graphicData uri="http://schemas.openxmlformats.org/drawingml/2006/table">
            <a:tbl>
              <a:tblPr/>
              <a:tblGrid>
                <a:gridCol w="748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9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85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85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85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85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85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85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79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25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10.954.781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10.954.781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4.889.819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4.889.819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5.136.885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5.136.885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7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7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7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0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5" y="1562864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1 de 4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55224" y="796024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937174"/>
              </p:ext>
            </p:extLst>
          </p:nvPr>
        </p:nvGraphicFramePr>
        <p:xfrm>
          <a:off x="667124" y="1912860"/>
          <a:ext cx="7734301" cy="3676650"/>
        </p:xfrm>
        <a:graphic>
          <a:graphicData uri="http://schemas.openxmlformats.org/drawingml/2006/table">
            <a:tbl>
              <a:tblPr/>
              <a:tblGrid>
                <a:gridCol w="706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9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16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494.398.167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494.398.167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29.903.319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108.004.793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108.004.793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10.242.382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42.426.899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42.426.899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1.306.350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184.517.854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184.517.854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10.947.654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Preventivo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Enfermedad y Medicina Curativa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105.290.880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105.290.880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10.620.499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Maternal, Artículo 196 Código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7.646.729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7.646.729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7.391.220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 y Cuidado del Niño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7.391.220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158.472.200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158.472.200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139.296.584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139.296.584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Alimentación Complementaria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44.937.770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44.937.770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69.795.848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69.795.848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Complementaria para el Adulto Mayor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24.562.966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24.562.966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2 de 4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886868"/>
              </p:ext>
            </p:extLst>
          </p:nvPr>
        </p:nvGraphicFramePr>
        <p:xfrm>
          <a:off x="686195" y="2417515"/>
          <a:ext cx="7734301" cy="3668184"/>
        </p:xfrm>
        <a:graphic>
          <a:graphicData uri="http://schemas.openxmlformats.org/drawingml/2006/table">
            <a:tbl>
              <a:tblPr/>
              <a:tblGrid>
                <a:gridCol w="266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3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37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3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31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17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15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10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2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11.339.587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11.339.587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1.792.280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1.792.280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641.310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462.228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2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2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2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2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912.911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2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2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770742"/>
              </p:ext>
            </p:extLst>
          </p:nvPr>
        </p:nvGraphicFramePr>
        <p:xfrm>
          <a:off x="686194" y="1798390"/>
          <a:ext cx="7734302" cy="619125"/>
        </p:xfrm>
        <a:graphic>
          <a:graphicData uri="http://schemas.openxmlformats.org/drawingml/2006/table">
            <a:tbl>
              <a:tblPr/>
              <a:tblGrid>
                <a:gridCol w="2949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45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5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5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2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1 Título"/>
          <p:cNvSpPr txBox="1">
            <a:spLocks/>
          </p:cNvSpPr>
          <p:nvPr/>
        </p:nvSpPr>
        <p:spPr>
          <a:xfrm>
            <a:off x="1461901" y="758931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3 de 4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284718"/>
              </p:ext>
            </p:extLst>
          </p:nvPr>
        </p:nvGraphicFramePr>
        <p:xfrm>
          <a:off x="634260" y="1798390"/>
          <a:ext cx="7734300" cy="619125"/>
        </p:xfrm>
        <a:graphic>
          <a:graphicData uri="http://schemas.openxmlformats.org/drawingml/2006/table">
            <a:tbl>
              <a:tblPr/>
              <a:tblGrid>
                <a:gridCol w="2929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0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4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75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5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5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2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863500"/>
              </p:ext>
            </p:extLst>
          </p:nvPr>
        </p:nvGraphicFramePr>
        <p:xfrm>
          <a:off x="634259" y="2437523"/>
          <a:ext cx="7734300" cy="2731792"/>
        </p:xfrm>
        <a:graphic>
          <a:graphicData uri="http://schemas.openxmlformats.org/drawingml/2006/table">
            <a:tbl>
              <a:tblPr/>
              <a:tblGrid>
                <a:gridCol w="266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31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11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3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17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15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10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1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437.327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389.896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1455224" y="796024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</p:spTree>
    <p:extLst>
      <p:ext uri="{BB962C8B-B14F-4D97-AF65-F5344CB8AC3E}">
        <p14:creationId xmlns:p14="http://schemas.microsoft.com/office/powerpoint/2010/main" val="23055267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4 de 4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709036"/>
              </p:ext>
            </p:extLst>
          </p:nvPr>
        </p:nvGraphicFramePr>
        <p:xfrm>
          <a:off x="686194" y="1798390"/>
          <a:ext cx="7734302" cy="619125"/>
        </p:xfrm>
        <a:graphic>
          <a:graphicData uri="http://schemas.openxmlformats.org/drawingml/2006/table">
            <a:tbl>
              <a:tblPr/>
              <a:tblGrid>
                <a:gridCol w="2949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1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25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76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5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2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049870"/>
              </p:ext>
            </p:extLst>
          </p:nvPr>
        </p:nvGraphicFramePr>
        <p:xfrm>
          <a:off x="686195" y="2417515"/>
          <a:ext cx="7734301" cy="3810000"/>
        </p:xfrm>
        <a:graphic>
          <a:graphicData uri="http://schemas.openxmlformats.org/drawingml/2006/table">
            <a:tbl>
              <a:tblPr/>
              <a:tblGrid>
                <a:gridCol w="266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3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14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57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57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91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15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10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7.836.029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Especiales, Atención Primaria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4.387.946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4.387.946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Enfermedades Emergentes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2.426.153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2.426.153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Investigación y Desarrollo en Salud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562.834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Modernización del Estado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459.096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718.899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1455224" y="796024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</p:spTree>
    <p:extLst>
      <p:ext uri="{BB962C8B-B14F-4D97-AF65-F5344CB8AC3E}">
        <p14:creationId xmlns:p14="http://schemas.microsoft.com/office/powerpoint/2010/main" val="1037727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   1 de 3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61901" y="696948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362476"/>
              </p:ext>
            </p:extLst>
          </p:nvPr>
        </p:nvGraphicFramePr>
        <p:xfrm>
          <a:off x="529371" y="1844820"/>
          <a:ext cx="7985980" cy="4140811"/>
        </p:xfrm>
        <a:graphic>
          <a:graphicData uri="http://schemas.openxmlformats.org/drawingml/2006/table">
            <a:tbl>
              <a:tblPr/>
              <a:tblGrid>
                <a:gridCol w="712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4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78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78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7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78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22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22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85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4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194.572.368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194.572.368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1.366.420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16.056.424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16.056.424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1.176.933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24.746.344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24.746.344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38.656.037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38.656.037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182.029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8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8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8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8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8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7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8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8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8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8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8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9932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335" y="1389484"/>
            <a:ext cx="8057941" cy="3648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2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835696" y="552170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405703"/>
              </p:ext>
            </p:extLst>
          </p:nvPr>
        </p:nvGraphicFramePr>
        <p:xfrm>
          <a:off x="395532" y="1713135"/>
          <a:ext cx="8203739" cy="617138"/>
        </p:xfrm>
        <a:graphic>
          <a:graphicData uri="http://schemas.openxmlformats.org/drawingml/2006/table">
            <a:tbl>
              <a:tblPr/>
              <a:tblGrid>
                <a:gridCol w="3528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5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6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6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19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22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841547"/>
              </p:ext>
            </p:extLst>
          </p:nvPr>
        </p:nvGraphicFramePr>
        <p:xfrm>
          <a:off x="395532" y="2330273"/>
          <a:ext cx="8203743" cy="3661220"/>
        </p:xfrm>
        <a:graphic>
          <a:graphicData uri="http://schemas.openxmlformats.org/drawingml/2006/table">
            <a:tbl>
              <a:tblPr/>
              <a:tblGrid>
                <a:gridCol w="315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0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3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28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2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92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92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49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97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6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6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6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6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23.194.546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23.194.546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6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Campaña de Invierno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4.777.935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4.777.935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6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Primaria, Ley N° 20.645 Trato Usuario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11.760.611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11.760.611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6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Digital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139.412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32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Pañales para adulto mayor y personas en situación de discapacidad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1.526.000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1.526.000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61561"/>
            <a:ext cx="7831782" cy="274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 3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61901" y="722427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883789"/>
              </p:ext>
            </p:extLst>
          </p:nvPr>
        </p:nvGraphicFramePr>
        <p:xfrm>
          <a:off x="597599" y="1836261"/>
          <a:ext cx="7773736" cy="567628"/>
        </p:xfrm>
        <a:graphic>
          <a:graphicData uri="http://schemas.openxmlformats.org/drawingml/2006/table">
            <a:tbl>
              <a:tblPr/>
              <a:tblGrid>
                <a:gridCol w="3381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7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5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11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33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61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43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038130"/>
              </p:ext>
            </p:extLst>
          </p:nvPr>
        </p:nvGraphicFramePr>
        <p:xfrm>
          <a:off x="597600" y="2387108"/>
          <a:ext cx="7773734" cy="3797773"/>
        </p:xfrm>
        <a:graphic>
          <a:graphicData uri="http://schemas.openxmlformats.org/drawingml/2006/table">
            <a:tbl>
              <a:tblPr/>
              <a:tblGrid>
                <a:gridCol w="305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5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46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28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28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28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70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299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Concesiones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12.244.238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12.244.238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 la Construcción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87.944.404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87.944.404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Equipamiento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13.140.249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13.140.249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al Mobiliario no Clínico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284.459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284.459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Modificación Contratos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1.498.213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1.498.213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3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3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0249" y="1628800"/>
            <a:ext cx="8064896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2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03647" y="767289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881493"/>
              </p:ext>
            </p:extLst>
          </p:nvPr>
        </p:nvGraphicFramePr>
        <p:xfrm>
          <a:off x="450248" y="1992592"/>
          <a:ext cx="8236552" cy="4172719"/>
        </p:xfrm>
        <a:graphic>
          <a:graphicData uri="http://schemas.openxmlformats.org/drawingml/2006/table">
            <a:tbl>
              <a:tblPr/>
              <a:tblGrid>
                <a:gridCol w="723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4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8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03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03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8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8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38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1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978.432.547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886.092.547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58.306.578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58.306.578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733.952.985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733.952.985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733.952.985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733.952.985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3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3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3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 Contratista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3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3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3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3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3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3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3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3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3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7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3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3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3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3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1608" y="1556792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41323" y="644070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834613"/>
              </p:ext>
            </p:extLst>
          </p:nvPr>
        </p:nvGraphicFramePr>
        <p:xfrm>
          <a:off x="577022" y="1916832"/>
          <a:ext cx="7886700" cy="613245"/>
        </p:xfrm>
        <a:graphic>
          <a:graphicData uri="http://schemas.openxmlformats.org/drawingml/2006/table">
            <a:tbl>
              <a:tblPr/>
              <a:tblGrid>
                <a:gridCol w="3274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4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8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3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35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35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96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57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128540"/>
              </p:ext>
            </p:extLst>
          </p:nvPr>
        </p:nvGraphicFramePr>
        <p:xfrm>
          <a:off x="577023" y="2535258"/>
          <a:ext cx="7886699" cy="3670064"/>
        </p:xfrm>
        <a:graphic>
          <a:graphicData uri="http://schemas.openxmlformats.org/drawingml/2006/table">
            <a:tbl>
              <a:tblPr/>
              <a:tblGrid>
                <a:gridCol w="296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92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12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89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02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02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1.492.984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1.492.984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971599" y="6356350"/>
            <a:ext cx="6840759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923E992D-2DDA-40CC-A051-2382388D29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4837501"/>
              </p:ext>
            </p:extLst>
          </p:nvPr>
        </p:nvGraphicFramePr>
        <p:xfrm>
          <a:off x="899592" y="1628800"/>
          <a:ext cx="6912767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871514" y="733675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</p:spTree>
    <p:extLst>
      <p:ext uri="{BB962C8B-B14F-4D97-AF65-F5344CB8AC3E}">
        <p14:creationId xmlns:p14="http://schemas.microsoft.com/office/powerpoint/2010/main" val="23424225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3" y="1550982"/>
            <a:ext cx="8064896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53752" y="700034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11. PROGRAMA 01: SUPERINTENDENCIA DE SALUD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754125"/>
              </p:ext>
            </p:extLst>
          </p:nvPr>
        </p:nvGraphicFramePr>
        <p:xfrm>
          <a:off x="500353" y="1832180"/>
          <a:ext cx="8064897" cy="4261387"/>
        </p:xfrm>
        <a:graphic>
          <a:graphicData uri="http://schemas.openxmlformats.org/drawingml/2006/table">
            <a:tbl>
              <a:tblPr/>
              <a:tblGrid>
                <a:gridCol w="725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77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5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5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5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5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7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57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27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3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14.855.910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14.855.910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2.054.459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11.301.057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11.301.057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914.858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2.766.565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2.766.565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80.626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2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Modernización del Estado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2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2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95.559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2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2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2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486.384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486.384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1.058.975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2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219.575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2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261.640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2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57776,0%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57776,0%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2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52EFE38F-1FE1-428A-9BF4-C545346F84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9343579"/>
              </p:ext>
            </p:extLst>
          </p:nvPr>
        </p:nvGraphicFramePr>
        <p:xfrm>
          <a:off x="683568" y="2057400"/>
          <a:ext cx="7344816" cy="345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160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2C13B57-C247-4154-9BDC-3D33CFC6C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7721109"/>
              </p:ext>
            </p:extLst>
          </p:nvPr>
        </p:nvGraphicFramePr>
        <p:xfrm>
          <a:off x="899592" y="2057400"/>
          <a:ext cx="7056784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040444"/>
              </p:ext>
            </p:extLst>
          </p:nvPr>
        </p:nvGraphicFramePr>
        <p:xfrm>
          <a:off x="683566" y="2132856"/>
          <a:ext cx="7632849" cy="3168359"/>
        </p:xfrm>
        <a:graphic>
          <a:graphicData uri="http://schemas.openxmlformats.org/drawingml/2006/table">
            <a:tbl>
              <a:tblPr/>
              <a:tblGrid>
                <a:gridCol w="321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7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3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09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37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37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30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4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9.991.811.120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9.991.811.120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890.259.178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3.324.331.282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3.324.331.282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290.801.736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1.758.986.697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1.758.986.697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130.717.186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1.284.855.566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1.284.855.566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246.956.592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2.338.618.199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2.338.618.199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110.541.093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72.524.653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72.524.653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734.978.985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734.978.985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106.910.883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106.910.883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2.157.086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254.010.368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254.010.368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108.789.249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3" y="819753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 RESUMEN POR CAPÍTULOS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888431"/>
              </p:ext>
            </p:extLst>
          </p:nvPr>
        </p:nvGraphicFramePr>
        <p:xfrm>
          <a:off x="395534" y="2132856"/>
          <a:ext cx="8208913" cy="2952333"/>
        </p:xfrm>
        <a:graphic>
          <a:graphicData uri="http://schemas.openxmlformats.org/drawingml/2006/table">
            <a:tbl>
              <a:tblPr/>
              <a:tblGrid>
                <a:gridCol w="256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90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80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25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80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26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6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367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</a:t>
                      </a:r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11.806.103.338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11.806.103.338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966.468.317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8.284.041.293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8.284.041.293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751.091.314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1.993.085.769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114.465.180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1.528.976.276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100.911.823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GRD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3.165.952.434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263.829.370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35.672.287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35.672.287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2.886.229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 NACIONAL DE ABASTECIMIENTOS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10.954.781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10.954.781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494.398.167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494.398.167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29.903.319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REDES ASISTENCIALES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1.173.004.915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1.080.664.915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-92.340.000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1.366.420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8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Subsecretaría de Redes Asistenciales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194.572.368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194.572.368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1.366.420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8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Sectorial de Salud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978.432.547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886.092.547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-92.340.000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SUPRINTENDENCIA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14.855.910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14.855.910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2.054.459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</p:spTree>
    <p:extLst>
      <p:ext uri="{BB962C8B-B14F-4D97-AF65-F5344CB8AC3E}">
        <p14:creationId xmlns:p14="http://schemas.microsoft.com/office/powerpoint/2010/main" val="1271347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6324" y="790445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427977"/>
              </p:ext>
            </p:extLst>
          </p:nvPr>
        </p:nvGraphicFramePr>
        <p:xfrm>
          <a:off x="539552" y="1940174"/>
          <a:ext cx="8064895" cy="3793079"/>
        </p:xfrm>
        <a:graphic>
          <a:graphicData uri="http://schemas.openxmlformats.org/drawingml/2006/table">
            <a:tbl>
              <a:tblPr/>
              <a:tblGrid>
                <a:gridCol w="358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3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8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72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24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12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8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1620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Servicio de Salud de Arica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82.835.345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82.835.345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7.282.627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Iquique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115.505.197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115.505.197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12.142.112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1622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Antofagasta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203.033.883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203.033.883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28.390.669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1623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Atacama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102.962.230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102.962.230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11.073.241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1624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Coquimbo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227.129.038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227.129.038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22.606.260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1625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182.977.737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182.977.737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16.802.868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1626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276.854.380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276.854.380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21.927.555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1627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98.167.507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98.167.507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8.717.219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Ohiggins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274.335.639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274.335.639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26.302.920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1629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351.687.684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351.687.684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30.175.758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168.919.053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168.919.053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17.071.338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273.066.631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273.066.631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30.037.386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158.903.260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158.903.260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14.659.267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8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1633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165.482.170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165.482.170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12.929.097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8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1634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66.910.640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66.910.640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6.012.155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8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1635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88.232.671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88.232.671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11.176.519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999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6324" y="790445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883720"/>
              </p:ext>
            </p:extLst>
          </p:nvPr>
        </p:nvGraphicFramePr>
        <p:xfrm>
          <a:off x="592023" y="1940174"/>
          <a:ext cx="7886700" cy="4153115"/>
        </p:xfrm>
        <a:graphic>
          <a:graphicData uri="http://schemas.openxmlformats.org/drawingml/2006/table">
            <a:tbl>
              <a:tblPr/>
              <a:tblGrid>
                <a:gridCol w="35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7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34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0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09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60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6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7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1636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315.348.988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315.348.988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39.611.587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7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1637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162.143.804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162.143.804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16.541.942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7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1638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109.752.607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109.752.607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11.927.862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7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1639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184.813.894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184.813.894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15.983.907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7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1640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82.120.365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82.120.365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6.690.997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7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101.797.294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101.797.294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10.915.260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7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1642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352.538.016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352.538.016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27.201.320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7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1643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324.012.727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324.012.727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26.419.418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57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1644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384.712.562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384.712.562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23.106.135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57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1645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277.242.552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277.242.552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19.299.205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57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1646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381.713.629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381.713.629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56.414.856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57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1647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430.059.800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430.059.800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32.629.212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57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1649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779.588.455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779.588.455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57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1650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55.018.109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55.018.109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7.667.910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57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10.408.134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10.408.134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552.070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57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1652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9.987.338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9.987.338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1.814.507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57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1653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86.981.137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86.981.137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18.249.786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35915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</TotalTime>
  <Words>8581</Words>
  <Application>Microsoft Office PowerPoint</Application>
  <PresentationFormat>Presentación en pantalla (4:3)</PresentationFormat>
  <Paragraphs>4789</Paragraphs>
  <Slides>30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3" baseType="lpstr">
      <vt:lpstr>Arial</vt:lpstr>
      <vt:lpstr>Calibri</vt:lpstr>
      <vt:lpstr>1_Tema de Office</vt:lpstr>
      <vt:lpstr>EJECUCIÓN ACUMULADA DE GASTOS PRESUPUESTARIOS AL MES DE ENERO DE 2020 PARTIDA 16: MINISTERIO DE SALUD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ENERO DE 2020  PARTIDA 16 MINISTERIO DE  SALUD</vt:lpstr>
      <vt:lpstr>Presentación de PowerPoint</vt:lpstr>
      <vt:lpstr>Presentación de PowerPoint</vt:lpstr>
      <vt:lpstr>Presentación de PowerPoint</vt:lpstr>
      <vt:lpstr>EJECUCIÓN ACUMULADA DE GASTOS A ENERO DE 2020  PARTIDA 16.CAPITULO 02. PROGRAMA 01: FONDO NACIONAL DE SALUD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39</cp:revision>
  <dcterms:created xsi:type="dcterms:W3CDTF">2020-01-06T19:24:32Z</dcterms:created>
  <dcterms:modified xsi:type="dcterms:W3CDTF">2020-08-31T16:21:23Z</dcterms:modified>
</cp:coreProperties>
</file>