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5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Distribución presupuesto inicial por Subtítulo de gasto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7F70-44A7-BA6C-7787BE0EE28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F70-44A7-BA6C-7787BE0EE28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F70-44A7-BA6C-7787BE0EE28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F70-44A7-BA6C-7787BE0EE28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7F70-44A7-BA6C-7787BE0EE28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7F70-44A7-BA6C-7787BE0EE28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7F70-44A7-BA6C-7787BE0EE28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7F70-44A7-BA6C-7787BE0EE28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7F70-44A7-BA6C-7787BE0EE28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'Partida 15'!$B$54:$C$62</c:f>
              <c:multiLvlStrCache>
                <c:ptCount val="9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INTEGROS AL FISCO</c:v>
                  </c:pt>
                  <c:pt idx="5">
                    <c:v>ADQUISICIÓN DE ACTIVOS NO FINANCIEROS</c:v>
                  </c:pt>
                  <c:pt idx="6">
                    <c:v>ADQUISICIÓN DE ACTIVOS FINANCIEROS</c:v>
                  </c:pt>
                  <c:pt idx="7">
                    <c:v>PRÉSTAMOS</c:v>
                  </c:pt>
                  <c:pt idx="8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25</c:v>
                  </c:pt>
                  <c:pt idx="5">
                    <c:v>29</c:v>
                  </c:pt>
                  <c:pt idx="6">
                    <c:v>30</c:v>
                  </c:pt>
                  <c:pt idx="7">
                    <c:v>32</c:v>
                  </c:pt>
                  <c:pt idx="8">
                    <c:v>34</c:v>
                  </c:pt>
                </c:lvl>
              </c:multiLvlStrCache>
            </c:multiLvlStrRef>
          </c:cat>
          <c:val>
            <c:numRef>
              <c:f>'Partida 15'!$D$54:$D$62</c:f>
              <c:numCache>
                <c:formatCode>0.0%</c:formatCode>
                <c:ptCount val="9"/>
                <c:pt idx="0">
                  <c:v>2.4065138729882529E-2</c:v>
                </c:pt>
                <c:pt idx="1">
                  <c:v>1.4882969323008838E-2</c:v>
                </c:pt>
                <c:pt idx="2">
                  <c:v>0.77180471748746926</c:v>
                </c:pt>
                <c:pt idx="3">
                  <c:v>0.16351386548223662</c:v>
                </c:pt>
                <c:pt idx="4">
                  <c:v>1.9912066245899488E-5</c:v>
                </c:pt>
                <c:pt idx="5">
                  <c:v>0</c:v>
                </c:pt>
                <c:pt idx="6">
                  <c:v>1.0339627169340631E-3</c:v>
                </c:pt>
                <c:pt idx="7">
                  <c:v>9.6010424324414999E-3</c:v>
                </c:pt>
                <c:pt idx="8">
                  <c:v>1.3501579393308889E-2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F70-44A7-BA6C-7787BE0EE2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09986235558904"/>
          <c:y val="0.18773289575459531"/>
          <c:w val="0.31278949433453501"/>
          <c:h val="0.77323648152387781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 i="0" baseline="0">
                <a:effectLst/>
              </a:rPr>
              <a:t>% de Ejecución Mensual 2018 - 2019 - 2020 </a:t>
            </a:r>
            <a:endParaRPr lang="es-CL" sz="14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15'!$C$28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15'!$D$28:$O$28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7.6883845031952169E-2</c:v>
                </c:pt>
                <c:pt idx="2">
                  <c:v>9.7417739331395262E-2</c:v>
                </c:pt>
                <c:pt idx="3">
                  <c:v>7.8382485187010714E-2</c:v>
                </c:pt>
                <c:pt idx="4">
                  <c:v>8.7295112231233235E-2</c:v>
                </c:pt>
                <c:pt idx="5">
                  <c:v>8.1892884491471973E-2</c:v>
                </c:pt>
                <c:pt idx="6">
                  <c:v>7.880680280956856E-2</c:v>
                </c:pt>
                <c:pt idx="7">
                  <c:v>9.3913695538875921E-2</c:v>
                </c:pt>
                <c:pt idx="8">
                  <c:v>8.6807342943868979E-2</c:v>
                </c:pt>
                <c:pt idx="9">
                  <c:v>8.1093304812691072E-2</c:v>
                </c:pt>
                <c:pt idx="10">
                  <c:v>7.9995164285164164E-2</c:v>
                </c:pt>
                <c:pt idx="11">
                  <c:v>0.10379985026202497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9A-47E7-A81A-3EB9C3768049}"/>
            </c:ext>
          </c:extLst>
        </c:ser>
        <c:ser>
          <c:idx val="1"/>
          <c:order val="1"/>
          <c:tx>
            <c:strRef>
              <c:f>'Partida 15'!$C$27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15'!$D$27:$O$27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8.2650430080738579E-2</c:v>
                </c:pt>
                <c:pt idx="2">
                  <c:v>9.1285689290615105E-2</c:v>
                </c:pt>
                <c:pt idx="3">
                  <c:v>7.8521643894309837E-2</c:v>
                </c:pt>
                <c:pt idx="4">
                  <c:v>8.8293065638009427E-2</c:v>
                </c:pt>
                <c:pt idx="5">
                  <c:v>8.0370643042380605E-2</c:v>
                </c:pt>
                <c:pt idx="6">
                  <c:v>7.9066923465858988E-2</c:v>
                </c:pt>
                <c:pt idx="7">
                  <c:v>9.0644318280493741E-2</c:v>
                </c:pt>
                <c:pt idx="8">
                  <c:v>8.4702666686255534E-2</c:v>
                </c:pt>
                <c:pt idx="9">
                  <c:v>7.8809370234264667E-2</c:v>
                </c:pt>
                <c:pt idx="10">
                  <c:v>7.8818035976230161E-2</c:v>
                </c:pt>
                <c:pt idx="11">
                  <c:v>0.12375627577781001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9A-47E7-A81A-3EB9C3768049}"/>
            </c:ext>
          </c:extLst>
        </c:ser>
        <c:ser>
          <c:idx val="2"/>
          <c:order val="2"/>
          <c:tx>
            <c:strRef>
              <c:f>'Partida 15'!$C$26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15'!$D$25:$O$25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15'!$D$26</c:f>
              <c:numCache>
                <c:formatCode>0.0%</c:formatCode>
                <c:ptCount val="1"/>
                <c:pt idx="0">
                  <c:v>8.0071807007647516E-2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19A-47E7-A81A-3EB9C37680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100"/>
        <c:axId val="203589504"/>
        <c:axId val="203591040"/>
      </c:barChart>
      <c:catAx>
        <c:axId val="20358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91040"/>
        <c:crosses val="autoZero"/>
        <c:auto val="1"/>
        <c:lblAlgn val="ctr"/>
        <c:lblOffset val="100"/>
        <c:noMultiLvlLbl val="0"/>
      </c:catAx>
      <c:valAx>
        <c:axId val="203591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358950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>
      <a:softEdge rad="0"/>
    </a:effectLst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400" b="1"/>
              <a:t>% de Ejecución</a:t>
            </a:r>
            <a:r>
              <a:rPr lang="es-CL" sz="1400" b="1" baseline="0"/>
              <a:t> Acumulada 2018 - 2019 - 2020 </a:t>
            </a:r>
            <a:endParaRPr lang="es-CL" sz="1400" b="1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'Partida 15'!$C$22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'Partida 15'!$D$22:$O$22</c:f>
              <c:numCache>
                <c:formatCode>0.0%</c:formatCode>
                <c:ptCount val="12"/>
                <c:pt idx="0">
                  <c:v>7.837183696429191E-2</c:v>
                </c:pt>
                <c:pt idx="1">
                  <c:v>0.15496113292872177</c:v>
                </c:pt>
                <c:pt idx="2">
                  <c:v>0.25228677182283649</c:v>
                </c:pt>
                <c:pt idx="3">
                  <c:v>0.33050455886015273</c:v>
                </c:pt>
                <c:pt idx="4">
                  <c:v>0.41668684933770556</c:v>
                </c:pt>
                <c:pt idx="5">
                  <c:v>0.49854764345065222</c:v>
                </c:pt>
                <c:pt idx="6">
                  <c:v>0.57726923571416422</c:v>
                </c:pt>
                <c:pt idx="7">
                  <c:v>0.67071746402428911</c:v>
                </c:pt>
                <c:pt idx="8">
                  <c:v>0.75747938538166204</c:v>
                </c:pt>
                <c:pt idx="9">
                  <c:v>0.83813728154680045</c:v>
                </c:pt>
                <c:pt idx="10">
                  <c:v>0.91811378293724633</c:v>
                </c:pt>
                <c:pt idx="11">
                  <c:v>0.99539824344701122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44-49A5-851C-BF0DAF9ED72D}"/>
            </c:ext>
          </c:extLst>
        </c:ser>
        <c:ser>
          <c:idx val="1"/>
          <c:order val="1"/>
          <c:tx>
            <c:strRef>
              <c:f>'Partida 15'!$C$21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val>
            <c:numRef>
              <c:f>'Partida 15'!$D$21:$O$21</c:f>
              <c:numCache>
                <c:formatCode>0.0%</c:formatCode>
                <c:ptCount val="12"/>
                <c:pt idx="0">
                  <c:v>7.8423376923033875E-2</c:v>
                </c:pt>
                <c:pt idx="1">
                  <c:v>0.16078050897129081</c:v>
                </c:pt>
                <c:pt idx="2">
                  <c:v>0.25193486281034483</c:v>
                </c:pt>
                <c:pt idx="3">
                  <c:v>0.33044208331804903</c:v>
                </c:pt>
                <c:pt idx="4">
                  <c:v>0.41858713731120833</c:v>
                </c:pt>
                <c:pt idx="5">
                  <c:v>0.4984707902827844</c:v>
                </c:pt>
                <c:pt idx="6">
                  <c:v>0.56381297681070963</c:v>
                </c:pt>
                <c:pt idx="7">
                  <c:v>0.65377578414949189</c:v>
                </c:pt>
                <c:pt idx="8">
                  <c:v>0.73798561005411956</c:v>
                </c:pt>
                <c:pt idx="9">
                  <c:v>0.81679498028838426</c:v>
                </c:pt>
                <c:pt idx="10">
                  <c:v>0.89557673270365101</c:v>
                </c:pt>
                <c:pt idx="11">
                  <c:v>0.99116982920401264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44-49A5-851C-BF0DAF9ED72D}"/>
            </c:ext>
          </c:extLst>
        </c:ser>
        <c:ser>
          <c:idx val="2"/>
          <c:order val="2"/>
          <c:tx>
            <c:strRef>
              <c:f>'Partida 15'!$C$20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'Partida 15'!$D$20</c:f>
              <c:numCache>
                <c:formatCode>0.0%</c:formatCode>
                <c:ptCount val="1"/>
                <c:pt idx="0">
                  <c:v>8.0071807007647516E-2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844-49A5-851C-BF0DAF9ED7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4300160"/>
        <c:axId val="194310144"/>
      </c:lineChart>
      <c:catAx>
        <c:axId val="194300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10144"/>
        <c:crosses val="autoZero"/>
        <c:auto val="1"/>
        <c:lblAlgn val="ctr"/>
        <c:lblOffset val="100"/>
        <c:noMultiLvlLbl val="0"/>
      </c:catAx>
      <c:valAx>
        <c:axId val="19431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43001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E7684-AF66-4E81-8EAA-5D79CA3506C9}" type="datetimeFigureOut">
              <a:rPr lang="es-CL" smtClean="0"/>
              <a:t>27-07-2020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5993-5356-4E85-89FB-69CAF2114D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5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16142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549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933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3096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27-07-2020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51654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970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602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5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1870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9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06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27-07-2020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5933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52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60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38944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15: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DEL TRABAJO Y PREVISIÓN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4742638" y="5661248"/>
            <a:ext cx="34023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Febrero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112060" y="0"/>
            <a:ext cx="288894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044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80740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03. PROGRAMA 01: SUBSECRETARÍA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26618"/>
            <a:ext cx="6129212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01F1101-25BE-4BE9-B900-43E4C1591B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880742"/>
              </p:ext>
            </p:extLst>
          </p:nvPr>
        </p:nvGraphicFramePr>
        <p:xfrm>
          <a:off x="539550" y="1775035"/>
          <a:ext cx="8074095" cy="3307930"/>
        </p:xfrm>
        <a:graphic>
          <a:graphicData uri="http://schemas.openxmlformats.org/drawingml/2006/table">
            <a:tbl>
              <a:tblPr/>
              <a:tblGrid>
                <a:gridCol w="724405">
                  <a:extLst>
                    <a:ext uri="{9D8B030D-6E8A-4147-A177-3AD203B41FA5}">
                      <a16:colId xmlns:a16="http://schemas.microsoft.com/office/drawing/2014/main" val="3276441540"/>
                    </a:ext>
                  </a:extLst>
                </a:gridCol>
                <a:gridCol w="271651">
                  <a:extLst>
                    <a:ext uri="{9D8B030D-6E8A-4147-A177-3AD203B41FA5}">
                      <a16:colId xmlns:a16="http://schemas.microsoft.com/office/drawing/2014/main" val="4190755844"/>
                    </a:ext>
                  </a:extLst>
                </a:gridCol>
                <a:gridCol w="280707">
                  <a:extLst>
                    <a:ext uri="{9D8B030D-6E8A-4147-A177-3AD203B41FA5}">
                      <a16:colId xmlns:a16="http://schemas.microsoft.com/office/drawing/2014/main" val="3753695116"/>
                    </a:ext>
                  </a:extLst>
                </a:gridCol>
                <a:gridCol w="2450902">
                  <a:extLst>
                    <a:ext uri="{9D8B030D-6E8A-4147-A177-3AD203B41FA5}">
                      <a16:colId xmlns:a16="http://schemas.microsoft.com/office/drawing/2014/main" val="2763922631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710943820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360946718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999865721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136752515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762697154"/>
                    </a:ext>
                  </a:extLst>
                </a:gridCol>
                <a:gridCol w="724405">
                  <a:extLst>
                    <a:ext uri="{9D8B030D-6E8A-4147-A177-3AD203B41FA5}">
                      <a16:colId xmlns:a16="http://schemas.microsoft.com/office/drawing/2014/main" val="853782991"/>
                    </a:ext>
                  </a:extLst>
                </a:gridCol>
              </a:tblGrid>
              <a:tr h="14951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747989"/>
                  </a:ext>
                </a:extLst>
              </a:tr>
              <a:tr h="4578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278797"/>
                  </a:ext>
                </a:extLst>
              </a:tr>
              <a:tr h="1588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7.074.048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307.619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689083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3.329.235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235.944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026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1.733.635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38.488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14956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1.841.868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9574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085865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1.570.876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894452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062303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 Previsional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251.277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989156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811877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19.715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943970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167.810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908071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61041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58.681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632280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641661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30417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595124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26.134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5226,8%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7218"/>
                  </a:ext>
                </a:extLst>
              </a:tr>
              <a:tr h="149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6747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113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6001" y="701954"/>
            <a:ext cx="80519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04. PROGRAMA 01: DIRECCIÓN DE CRÉDITO PRENDARIO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02" y="1364865"/>
            <a:ext cx="8073646" cy="27068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C1DF11-F098-4652-9401-A0A88EF75A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4423790"/>
              </p:ext>
            </p:extLst>
          </p:nvPr>
        </p:nvGraphicFramePr>
        <p:xfrm>
          <a:off x="530802" y="1707363"/>
          <a:ext cx="8073646" cy="3676650"/>
        </p:xfrm>
        <a:graphic>
          <a:graphicData uri="http://schemas.openxmlformats.org/drawingml/2006/table">
            <a:tbl>
              <a:tblPr/>
              <a:tblGrid>
                <a:gridCol w="736199">
                  <a:extLst>
                    <a:ext uri="{9D8B030D-6E8A-4147-A177-3AD203B41FA5}">
                      <a16:colId xmlns:a16="http://schemas.microsoft.com/office/drawing/2014/main" val="777507671"/>
                    </a:ext>
                  </a:extLst>
                </a:gridCol>
                <a:gridCol w="257670">
                  <a:extLst>
                    <a:ext uri="{9D8B030D-6E8A-4147-A177-3AD203B41FA5}">
                      <a16:colId xmlns:a16="http://schemas.microsoft.com/office/drawing/2014/main" val="2048146809"/>
                    </a:ext>
                  </a:extLst>
                </a:gridCol>
                <a:gridCol w="257670">
                  <a:extLst>
                    <a:ext uri="{9D8B030D-6E8A-4147-A177-3AD203B41FA5}">
                      <a16:colId xmlns:a16="http://schemas.microsoft.com/office/drawing/2014/main" val="3565575050"/>
                    </a:ext>
                  </a:extLst>
                </a:gridCol>
                <a:gridCol w="2269945">
                  <a:extLst>
                    <a:ext uri="{9D8B030D-6E8A-4147-A177-3AD203B41FA5}">
                      <a16:colId xmlns:a16="http://schemas.microsoft.com/office/drawing/2014/main" val="2355390611"/>
                    </a:ext>
                  </a:extLst>
                </a:gridCol>
                <a:gridCol w="773009">
                  <a:extLst>
                    <a:ext uri="{9D8B030D-6E8A-4147-A177-3AD203B41FA5}">
                      <a16:colId xmlns:a16="http://schemas.microsoft.com/office/drawing/2014/main" val="925160715"/>
                    </a:ext>
                  </a:extLst>
                </a:gridCol>
                <a:gridCol w="773009">
                  <a:extLst>
                    <a:ext uri="{9D8B030D-6E8A-4147-A177-3AD203B41FA5}">
                      <a16:colId xmlns:a16="http://schemas.microsoft.com/office/drawing/2014/main" val="4272024994"/>
                    </a:ext>
                  </a:extLst>
                </a:gridCol>
                <a:gridCol w="773009">
                  <a:extLst>
                    <a:ext uri="{9D8B030D-6E8A-4147-A177-3AD203B41FA5}">
                      <a16:colId xmlns:a16="http://schemas.microsoft.com/office/drawing/2014/main" val="645516044"/>
                    </a:ext>
                  </a:extLst>
                </a:gridCol>
                <a:gridCol w="748468">
                  <a:extLst>
                    <a:ext uri="{9D8B030D-6E8A-4147-A177-3AD203B41FA5}">
                      <a16:colId xmlns:a16="http://schemas.microsoft.com/office/drawing/2014/main" val="3212848235"/>
                    </a:ext>
                  </a:extLst>
                </a:gridCol>
                <a:gridCol w="748468">
                  <a:extLst>
                    <a:ext uri="{9D8B030D-6E8A-4147-A177-3AD203B41FA5}">
                      <a16:colId xmlns:a16="http://schemas.microsoft.com/office/drawing/2014/main" val="65992598"/>
                    </a:ext>
                  </a:extLst>
                </a:gridCol>
                <a:gridCol w="736199">
                  <a:extLst>
                    <a:ext uri="{9D8B030D-6E8A-4147-A177-3AD203B41FA5}">
                      <a16:colId xmlns:a16="http://schemas.microsoft.com/office/drawing/2014/main" val="149685489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535914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2746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54.312.432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3.797.984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99416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11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4.104.963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83548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8569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0785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1082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90636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541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39740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4793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0702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18051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44762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8563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979.942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2571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4007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Pignoraticios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39.989.515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3.099.243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071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24860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6762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142.583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395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1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299" y="715041"/>
            <a:ext cx="7996323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CAPACITACIÓN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A18772DC-1E36-4569-8538-D4F5C000A000}"/>
              </a:ext>
            </a:extLst>
          </p:cNvPr>
          <p:cNvSpPr txBox="1">
            <a:spLocks/>
          </p:cNvSpPr>
          <p:nvPr/>
        </p:nvSpPr>
        <p:spPr>
          <a:xfrm>
            <a:off x="536115" y="1562864"/>
            <a:ext cx="7996323" cy="3264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6AD738C-3D78-4C41-AB6D-559F079FB6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292121"/>
              </p:ext>
            </p:extLst>
          </p:nvPr>
        </p:nvGraphicFramePr>
        <p:xfrm>
          <a:off x="505299" y="1889336"/>
          <a:ext cx="7996323" cy="4096369"/>
        </p:xfrm>
        <a:graphic>
          <a:graphicData uri="http://schemas.openxmlformats.org/drawingml/2006/table">
            <a:tbl>
              <a:tblPr/>
              <a:tblGrid>
                <a:gridCol w="668449">
                  <a:extLst>
                    <a:ext uri="{9D8B030D-6E8A-4147-A177-3AD203B41FA5}">
                      <a16:colId xmlns:a16="http://schemas.microsoft.com/office/drawing/2014/main" val="2515363258"/>
                    </a:ext>
                  </a:extLst>
                </a:gridCol>
                <a:gridCol w="250668">
                  <a:extLst>
                    <a:ext uri="{9D8B030D-6E8A-4147-A177-3AD203B41FA5}">
                      <a16:colId xmlns:a16="http://schemas.microsoft.com/office/drawing/2014/main" val="469492264"/>
                    </a:ext>
                  </a:extLst>
                </a:gridCol>
                <a:gridCol w="259024">
                  <a:extLst>
                    <a:ext uri="{9D8B030D-6E8A-4147-A177-3AD203B41FA5}">
                      <a16:colId xmlns:a16="http://schemas.microsoft.com/office/drawing/2014/main" val="4259584975"/>
                    </a:ext>
                  </a:extLst>
                </a:gridCol>
                <a:gridCol w="2662656">
                  <a:extLst>
                    <a:ext uri="{9D8B030D-6E8A-4147-A177-3AD203B41FA5}">
                      <a16:colId xmlns:a16="http://schemas.microsoft.com/office/drawing/2014/main" val="3639121003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2795915766"/>
                    </a:ext>
                  </a:extLst>
                </a:gridCol>
                <a:gridCol w="646168">
                  <a:extLst>
                    <a:ext uri="{9D8B030D-6E8A-4147-A177-3AD203B41FA5}">
                      <a16:colId xmlns:a16="http://schemas.microsoft.com/office/drawing/2014/main" val="3262236464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866570159"/>
                    </a:ext>
                  </a:extLst>
                </a:gridCol>
                <a:gridCol w="746435">
                  <a:extLst>
                    <a:ext uri="{9D8B030D-6E8A-4147-A177-3AD203B41FA5}">
                      <a16:colId xmlns:a16="http://schemas.microsoft.com/office/drawing/2014/main" val="3027909140"/>
                    </a:ext>
                  </a:extLst>
                </a:gridCol>
                <a:gridCol w="679590">
                  <a:extLst>
                    <a:ext uri="{9D8B030D-6E8A-4147-A177-3AD203B41FA5}">
                      <a16:colId xmlns:a16="http://schemas.microsoft.com/office/drawing/2014/main" val="3449641016"/>
                    </a:ext>
                  </a:extLst>
                </a:gridCol>
                <a:gridCol w="668449">
                  <a:extLst>
                    <a:ext uri="{9D8B030D-6E8A-4147-A177-3AD203B41FA5}">
                      <a16:colId xmlns:a16="http://schemas.microsoft.com/office/drawing/2014/main" val="205356896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19152"/>
                  </a:ext>
                </a:extLst>
              </a:tr>
              <a:tr h="42376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00937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230.813.110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3.974.261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02762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17.693.953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1.206.279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56395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9.759.659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25641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200.540.910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1.397.065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625104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196.756.700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1.397.065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2475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1.071.294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1040978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Capacitación para Micro y Pequeños Empresarios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5.425.766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70537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Más Capaz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1.219.971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19562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Capacitación en Oficios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34.034.010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32803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 en el Puesto de Trabajo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2.637.999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84972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Intermediación Laboral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7.815.764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3347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1.418.095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086173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189.549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559022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Empleo, Ley N° 20.338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61.418.664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1.397.065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9798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961299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Reconversión Laboral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2.794.588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82593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3.773.150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300166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Becas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3.311.450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130997"/>
                  </a:ext>
                </a:extLst>
              </a:tr>
              <a:tr h="2825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461.700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701986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8806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396191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49287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357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817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9368" y="838689"/>
            <a:ext cx="805794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05. PROGRAMA 01: SERVICIO NACIONAL DE CPACITACIÓN Y 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E7CB1C63-A6E0-4973-9D25-EE4590044139}"/>
              </a:ext>
            </a:extLst>
          </p:cNvPr>
          <p:cNvSpPr txBox="1">
            <a:spLocks/>
          </p:cNvSpPr>
          <p:nvPr/>
        </p:nvSpPr>
        <p:spPr>
          <a:xfrm>
            <a:off x="529368" y="1534262"/>
            <a:ext cx="8057944" cy="31056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49B05ACE-C453-4506-BD72-8B863AA57A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20746"/>
              </p:ext>
            </p:extLst>
          </p:nvPr>
        </p:nvGraphicFramePr>
        <p:xfrm>
          <a:off x="529368" y="2000289"/>
          <a:ext cx="8057943" cy="1977557"/>
        </p:xfrm>
        <a:graphic>
          <a:graphicData uri="http://schemas.openxmlformats.org/drawingml/2006/table">
            <a:tbl>
              <a:tblPr/>
              <a:tblGrid>
                <a:gridCol w="673600">
                  <a:extLst>
                    <a:ext uri="{9D8B030D-6E8A-4147-A177-3AD203B41FA5}">
                      <a16:colId xmlns:a16="http://schemas.microsoft.com/office/drawing/2014/main" val="1131415013"/>
                    </a:ext>
                  </a:extLst>
                </a:gridCol>
                <a:gridCol w="252600">
                  <a:extLst>
                    <a:ext uri="{9D8B030D-6E8A-4147-A177-3AD203B41FA5}">
                      <a16:colId xmlns:a16="http://schemas.microsoft.com/office/drawing/2014/main" val="2834907460"/>
                    </a:ext>
                  </a:extLst>
                </a:gridCol>
                <a:gridCol w="261020">
                  <a:extLst>
                    <a:ext uri="{9D8B030D-6E8A-4147-A177-3AD203B41FA5}">
                      <a16:colId xmlns:a16="http://schemas.microsoft.com/office/drawing/2014/main" val="1540479934"/>
                    </a:ext>
                  </a:extLst>
                </a:gridCol>
                <a:gridCol w="2683175">
                  <a:extLst>
                    <a:ext uri="{9D8B030D-6E8A-4147-A177-3AD203B41FA5}">
                      <a16:colId xmlns:a16="http://schemas.microsoft.com/office/drawing/2014/main" val="1458580701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2622794291"/>
                    </a:ext>
                  </a:extLst>
                </a:gridCol>
                <a:gridCol w="651147">
                  <a:extLst>
                    <a:ext uri="{9D8B030D-6E8A-4147-A177-3AD203B41FA5}">
                      <a16:colId xmlns:a16="http://schemas.microsoft.com/office/drawing/2014/main" val="602563414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1859770724"/>
                    </a:ext>
                  </a:extLst>
                </a:gridCol>
                <a:gridCol w="752187">
                  <a:extLst>
                    <a:ext uri="{9D8B030D-6E8A-4147-A177-3AD203B41FA5}">
                      <a16:colId xmlns:a16="http://schemas.microsoft.com/office/drawing/2014/main" val="4067475736"/>
                    </a:ext>
                  </a:extLst>
                </a:gridCol>
                <a:gridCol w="684827">
                  <a:extLst>
                    <a:ext uri="{9D8B030D-6E8A-4147-A177-3AD203B41FA5}">
                      <a16:colId xmlns:a16="http://schemas.microsoft.com/office/drawing/2014/main" val="2645224365"/>
                    </a:ext>
                  </a:extLst>
                </a:gridCol>
                <a:gridCol w="673600">
                  <a:extLst>
                    <a:ext uri="{9D8B030D-6E8A-4147-A177-3AD203B41FA5}">
                      <a16:colId xmlns:a16="http://schemas.microsoft.com/office/drawing/2014/main" val="3765052741"/>
                    </a:ext>
                  </a:extLst>
                </a:gridCol>
              </a:tblGrid>
              <a:tr h="1412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28" marR="8828" marT="882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996920"/>
                  </a:ext>
                </a:extLst>
              </a:tr>
              <a:tr h="2825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79560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1.346.821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34825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555446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71.317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7373028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212.792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250182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155.138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286030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853.278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586835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1.461.767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13251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1.392.857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207341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9979127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1.322.050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66102,5%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66102,5%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346672"/>
                  </a:ext>
                </a:extLst>
              </a:tr>
              <a:tr h="141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8828" marR="8828" marT="882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28" marR="8828" marT="882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284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628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338" y="719550"/>
            <a:ext cx="805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06. PROGRAMA 01: SUPERINTENDENCIA DE SEGURIDAD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1335" y="1389484"/>
            <a:ext cx="8057941" cy="3648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1375EC-8552-45AA-8B07-BA0F80776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266994"/>
              </p:ext>
            </p:extLst>
          </p:nvPr>
        </p:nvGraphicFramePr>
        <p:xfrm>
          <a:off x="537952" y="1792089"/>
          <a:ext cx="8061324" cy="2867025"/>
        </p:xfrm>
        <a:graphic>
          <a:graphicData uri="http://schemas.openxmlformats.org/drawingml/2006/table">
            <a:tbl>
              <a:tblPr/>
              <a:tblGrid>
                <a:gridCol w="731186">
                  <a:extLst>
                    <a:ext uri="{9D8B030D-6E8A-4147-A177-3AD203B41FA5}">
                      <a16:colId xmlns:a16="http://schemas.microsoft.com/office/drawing/2014/main" val="329864709"/>
                    </a:ext>
                  </a:extLst>
                </a:gridCol>
                <a:gridCol w="265055">
                  <a:extLst>
                    <a:ext uri="{9D8B030D-6E8A-4147-A177-3AD203B41FA5}">
                      <a16:colId xmlns:a16="http://schemas.microsoft.com/office/drawing/2014/main" val="2831604830"/>
                    </a:ext>
                  </a:extLst>
                </a:gridCol>
                <a:gridCol w="265055">
                  <a:extLst>
                    <a:ext uri="{9D8B030D-6E8A-4147-A177-3AD203B41FA5}">
                      <a16:colId xmlns:a16="http://schemas.microsoft.com/office/drawing/2014/main" val="2592884675"/>
                    </a:ext>
                  </a:extLst>
                </a:gridCol>
                <a:gridCol w="2303236">
                  <a:extLst>
                    <a:ext uri="{9D8B030D-6E8A-4147-A177-3AD203B41FA5}">
                      <a16:colId xmlns:a16="http://schemas.microsoft.com/office/drawing/2014/main" val="415577766"/>
                    </a:ext>
                  </a:extLst>
                </a:gridCol>
                <a:gridCol w="767745">
                  <a:extLst>
                    <a:ext uri="{9D8B030D-6E8A-4147-A177-3AD203B41FA5}">
                      <a16:colId xmlns:a16="http://schemas.microsoft.com/office/drawing/2014/main" val="3331128911"/>
                    </a:ext>
                  </a:extLst>
                </a:gridCol>
                <a:gridCol w="767745">
                  <a:extLst>
                    <a:ext uri="{9D8B030D-6E8A-4147-A177-3AD203B41FA5}">
                      <a16:colId xmlns:a16="http://schemas.microsoft.com/office/drawing/2014/main" val="4091151762"/>
                    </a:ext>
                  </a:extLst>
                </a:gridCol>
                <a:gridCol w="743372">
                  <a:extLst>
                    <a:ext uri="{9D8B030D-6E8A-4147-A177-3AD203B41FA5}">
                      <a16:colId xmlns:a16="http://schemas.microsoft.com/office/drawing/2014/main" val="2526623378"/>
                    </a:ext>
                  </a:extLst>
                </a:gridCol>
                <a:gridCol w="743372">
                  <a:extLst>
                    <a:ext uri="{9D8B030D-6E8A-4147-A177-3AD203B41FA5}">
                      <a16:colId xmlns:a16="http://schemas.microsoft.com/office/drawing/2014/main" val="2484587820"/>
                    </a:ext>
                  </a:extLst>
                </a:gridCol>
                <a:gridCol w="743372">
                  <a:extLst>
                    <a:ext uri="{9D8B030D-6E8A-4147-A177-3AD203B41FA5}">
                      <a16:colId xmlns:a16="http://schemas.microsoft.com/office/drawing/2014/main" val="253872444"/>
                    </a:ext>
                  </a:extLst>
                </a:gridCol>
                <a:gridCol w="731186">
                  <a:extLst>
                    <a:ext uri="{9D8B030D-6E8A-4147-A177-3AD203B41FA5}">
                      <a16:colId xmlns:a16="http://schemas.microsoft.com/office/drawing/2014/main" val="213147648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228446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700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14.825.195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84334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11.790.258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902.262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65087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112.448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34536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15535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31740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1890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43908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1482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4531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628162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72979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41807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214385,6%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3528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113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12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7686" y="648285"/>
            <a:ext cx="80470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07. PROGRAMA 01: SUPERINTENDENCIA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7686" y="1286408"/>
            <a:ext cx="7831782" cy="2747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BC0FBED-29F3-436A-A02E-E33092350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690925"/>
              </p:ext>
            </p:extLst>
          </p:nvPr>
        </p:nvGraphicFramePr>
        <p:xfrm>
          <a:off x="547686" y="1589700"/>
          <a:ext cx="8047039" cy="3676650"/>
        </p:xfrm>
        <a:graphic>
          <a:graphicData uri="http://schemas.openxmlformats.org/drawingml/2006/table">
            <a:tbl>
              <a:tblPr/>
              <a:tblGrid>
                <a:gridCol w="724959">
                  <a:extLst>
                    <a:ext uri="{9D8B030D-6E8A-4147-A177-3AD203B41FA5}">
                      <a16:colId xmlns:a16="http://schemas.microsoft.com/office/drawing/2014/main" val="3355071798"/>
                    </a:ext>
                  </a:extLst>
                </a:gridCol>
                <a:gridCol w="344355">
                  <a:extLst>
                    <a:ext uri="{9D8B030D-6E8A-4147-A177-3AD203B41FA5}">
                      <a16:colId xmlns:a16="http://schemas.microsoft.com/office/drawing/2014/main" val="2574872421"/>
                    </a:ext>
                  </a:extLst>
                </a:gridCol>
                <a:gridCol w="344355">
                  <a:extLst>
                    <a:ext uri="{9D8B030D-6E8A-4147-A177-3AD203B41FA5}">
                      <a16:colId xmlns:a16="http://schemas.microsoft.com/office/drawing/2014/main" val="1832088217"/>
                    </a:ext>
                  </a:extLst>
                </a:gridCol>
                <a:gridCol w="2319865">
                  <a:extLst>
                    <a:ext uri="{9D8B030D-6E8A-4147-A177-3AD203B41FA5}">
                      <a16:colId xmlns:a16="http://schemas.microsoft.com/office/drawing/2014/main" val="2439155606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998680487"/>
                    </a:ext>
                  </a:extLst>
                </a:gridCol>
                <a:gridCol w="688710">
                  <a:extLst>
                    <a:ext uri="{9D8B030D-6E8A-4147-A177-3AD203B41FA5}">
                      <a16:colId xmlns:a16="http://schemas.microsoft.com/office/drawing/2014/main" val="1530917267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1988319126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716372188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879800618"/>
                    </a:ext>
                  </a:extLst>
                </a:gridCol>
                <a:gridCol w="724959">
                  <a:extLst>
                    <a:ext uri="{9D8B030D-6E8A-4147-A177-3AD203B41FA5}">
                      <a16:colId xmlns:a16="http://schemas.microsoft.com/office/drawing/2014/main" val="2369558631"/>
                    </a:ext>
                  </a:extLst>
                </a:gridCol>
              </a:tblGrid>
              <a:tr h="152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19711"/>
                  </a:ext>
                </a:extLst>
              </a:tr>
              <a:tr h="4667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2753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16.607.145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7613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785.837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8470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1.730.170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125.454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2028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4.685.120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5227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8098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Peritajes Ley N° 19.404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8535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18431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4.600.662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5578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69464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71672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4902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62371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21877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39583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4238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7039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69555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26283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0184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974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6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53340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30185"/>
            <a:ext cx="8064896" cy="3716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36E1317-061D-4706-B762-246D6784F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9081739"/>
              </p:ext>
            </p:extLst>
          </p:nvPr>
        </p:nvGraphicFramePr>
        <p:xfrm>
          <a:off x="539552" y="1759342"/>
          <a:ext cx="8040866" cy="3899069"/>
        </p:xfrm>
        <a:graphic>
          <a:graphicData uri="http://schemas.openxmlformats.org/drawingml/2006/table">
            <a:tbl>
              <a:tblPr/>
              <a:tblGrid>
                <a:gridCol w="599133">
                  <a:extLst>
                    <a:ext uri="{9D8B030D-6E8A-4147-A177-3AD203B41FA5}">
                      <a16:colId xmlns:a16="http://schemas.microsoft.com/office/drawing/2014/main" val="2146895056"/>
                    </a:ext>
                  </a:extLst>
                </a:gridCol>
                <a:gridCol w="224675">
                  <a:extLst>
                    <a:ext uri="{9D8B030D-6E8A-4147-A177-3AD203B41FA5}">
                      <a16:colId xmlns:a16="http://schemas.microsoft.com/office/drawing/2014/main" val="2764848446"/>
                    </a:ext>
                  </a:extLst>
                </a:gridCol>
                <a:gridCol w="232164">
                  <a:extLst>
                    <a:ext uri="{9D8B030D-6E8A-4147-A177-3AD203B41FA5}">
                      <a16:colId xmlns:a16="http://schemas.microsoft.com/office/drawing/2014/main" val="127658010"/>
                    </a:ext>
                  </a:extLst>
                </a:gridCol>
                <a:gridCol w="2838394">
                  <a:extLst>
                    <a:ext uri="{9D8B030D-6E8A-4147-A177-3AD203B41FA5}">
                      <a16:colId xmlns:a16="http://schemas.microsoft.com/office/drawing/2014/main" val="782749756"/>
                    </a:ext>
                  </a:extLst>
                </a:gridCol>
                <a:gridCol w="748916">
                  <a:extLst>
                    <a:ext uri="{9D8B030D-6E8A-4147-A177-3AD203B41FA5}">
                      <a16:colId xmlns:a16="http://schemas.microsoft.com/office/drawing/2014/main" val="407951528"/>
                    </a:ext>
                  </a:extLst>
                </a:gridCol>
                <a:gridCol w="748916">
                  <a:extLst>
                    <a:ext uri="{9D8B030D-6E8A-4147-A177-3AD203B41FA5}">
                      <a16:colId xmlns:a16="http://schemas.microsoft.com/office/drawing/2014/main" val="1962059245"/>
                    </a:ext>
                  </a:extLst>
                </a:gridCol>
                <a:gridCol w="748916">
                  <a:extLst>
                    <a:ext uri="{9D8B030D-6E8A-4147-A177-3AD203B41FA5}">
                      <a16:colId xmlns:a16="http://schemas.microsoft.com/office/drawing/2014/main" val="2156566482"/>
                    </a:ext>
                  </a:extLst>
                </a:gridCol>
                <a:gridCol w="679018">
                  <a:extLst>
                    <a:ext uri="{9D8B030D-6E8A-4147-A177-3AD203B41FA5}">
                      <a16:colId xmlns:a16="http://schemas.microsoft.com/office/drawing/2014/main" val="3308227455"/>
                    </a:ext>
                  </a:extLst>
                </a:gridCol>
                <a:gridCol w="621601">
                  <a:extLst>
                    <a:ext uri="{9D8B030D-6E8A-4147-A177-3AD203B41FA5}">
                      <a16:colId xmlns:a16="http://schemas.microsoft.com/office/drawing/2014/main" val="679727345"/>
                    </a:ext>
                  </a:extLst>
                </a:gridCol>
                <a:gridCol w="599133">
                  <a:extLst>
                    <a:ext uri="{9D8B030D-6E8A-4147-A177-3AD203B41FA5}">
                      <a16:colId xmlns:a16="http://schemas.microsoft.com/office/drawing/2014/main" val="69739622"/>
                    </a:ext>
                  </a:extLst>
                </a:gridCol>
              </a:tblGrid>
              <a:tr h="1273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645226"/>
                  </a:ext>
                </a:extLst>
              </a:tr>
              <a:tr h="3899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500300"/>
                  </a:ext>
                </a:extLst>
              </a:tr>
              <a:tr h="135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5.568.195.402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465.165.799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454498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59.290.952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4.175.054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7168662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74.058.336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541.619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33694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4.462.908.350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381.310.208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490123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3.018.465.988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260.383.911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225623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2.431.945.879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210.350.108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462309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244.975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15.952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75086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405.061.775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33.982.374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041772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24.200.278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1.696.126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21263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28.220.830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2.576.180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7592360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 de Vida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24.706.244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1.895.475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798639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208786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Hijo para las Mujeres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103.791.285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9.864.713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2285159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1.444.442.362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119.926.046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883842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28.100.283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2.564.947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170820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Cesantía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6933232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Vejez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654.284.037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61.813.025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381147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296.295.153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25.671.303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0865868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de Discapacidad Mental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16.947.407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1.458.626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189913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Cónyuges que cumplan cincuenta años de matrimonio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6.482.135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603.146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9155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Ley N° 20.531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287.156.446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27.109.309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874146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Familiar Permanente de Marzo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155.172.379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190.112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863034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Artículo 82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8528233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1.000.251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858064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337.855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111131"/>
                  </a:ext>
                </a:extLst>
              </a:tr>
              <a:tr h="12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Retiro Funcionarios Públicos  Ley N° 19.882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662.396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0141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310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6920" y="770878"/>
            <a:ext cx="8097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09. PROGRAMA 01: INSTITUTO DE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920" y="1465827"/>
            <a:ext cx="8097528" cy="3069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7D385C5-2F70-4027-AA39-24CD401A94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7295225"/>
              </p:ext>
            </p:extLst>
          </p:nvPr>
        </p:nvGraphicFramePr>
        <p:xfrm>
          <a:off x="523236" y="1779990"/>
          <a:ext cx="8097527" cy="3747495"/>
        </p:xfrm>
        <a:graphic>
          <a:graphicData uri="http://schemas.openxmlformats.org/drawingml/2006/table">
            <a:tbl>
              <a:tblPr/>
              <a:tblGrid>
                <a:gridCol w="603355">
                  <a:extLst>
                    <a:ext uri="{9D8B030D-6E8A-4147-A177-3AD203B41FA5}">
                      <a16:colId xmlns:a16="http://schemas.microsoft.com/office/drawing/2014/main" val="1475056259"/>
                    </a:ext>
                  </a:extLst>
                </a:gridCol>
                <a:gridCol w="226258">
                  <a:extLst>
                    <a:ext uri="{9D8B030D-6E8A-4147-A177-3AD203B41FA5}">
                      <a16:colId xmlns:a16="http://schemas.microsoft.com/office/drawing/2014/main" val="2057842640"/>
                    </a:ext>
                  </a:extLst>
                </a:gridCol>
                <a:gridCol w="233800">
                  <a:extLst>
                    <a:ext uri="{9D8B030D-6E8A-4147-A177-3AD203B41FA5}">
                      <a16:colId xmlns:a16="http://schemas.microsoft.com/office/drawing/2014/main" val="1161578055"/>
                    </a:ext>
                  </a:extLst>
                </a:gridCol>
                <a:gridCol w="2858396">
                  <a:extLst>
                    <a:ext uri="{9D8B030D-6E8A-4147-A177-3AD203B41FA5}">
                      <a16:colId xmlns:a16="http://schemas.microsoft.com/office/drawing/2014/main" val="3498086960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296299843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510907759"/>
                    </a:ext>
                  </a:extLst>
                </a:gridCol>
                <a:gridCol w="754193">
                  <a:extLst>
                    <a:ext uri="{9D8B030D-6E8A-4147-A177-3AD203B41FA5}">
                      <a16:colId xmlns:a16="http://schemas.microsoft.com/office/drawing/2014/main" val="2655630083"/>
                    </a:ext>
                  </a:extLst>
                </a:gridCol>
                <a:gridCol w="683803">
                  <a:extLst>
                    <a:ext uri="{9D8B030D-6E8A-4147-A177-3AD203B41FA5}">
                      <a16:colId xmlns:a16="http://schemas.microsoft.com/office/drawing/2014/main" val="1038934337"/>
                    </a:ext>
                  </a:extLst>
                </a:gridCol>
                <a:gridCol w="625981">
                  <a:extLst>
                    <a:ext uri="{9D8B030D-6E8A-4147-A177-3AD203B41FA5}">
                      <a16:colId xmlns:a16="http://schemas.microsoft.com/office/drawing/2014/main" val="1544391323"/>
                    </a:ext>
                  </a:extLst>
                </a:gridCol>
                <a:gridCol w="603355">
                  <a:extLst>
                    <a:ext uri="{9D8B030D-6E8A-4147-A177-3AD203B41FA5}">
                      <a16:colId xmlns:a16="http://schemas.microsoft.com/office/drawing/2014/main" val="1908479414"/>
                    </a:ext>
                  </a:extLst>
                </a:gridCol>
              </a:tblGrid>
              <a:tr h="1255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5" marR="7845" marT="78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73668"/>
                  </a:ext>
                </a:extLst>
              </a:tr>
              <a:tr h="25103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13308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899.701.608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78.608.819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98362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889.397.870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77.169.866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810136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188.010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3.271.073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1739,8%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66435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Previsional Solidario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885.832.009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73.674.319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513256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Traslados y Hospedajes Pensiones Básicas Solidarias de Invalidez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175.274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81905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Previsional a los Trabajadores Jóvenes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3.142.341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214.451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5100163"/>
                  </a:ext>
                </a:extLst>
              </a:tr>
              <a:tr h="251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Derechos Previsionales y de Seguridad Social para mujeres en territorios rurales de difícil conectividad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60.236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33391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10.299.095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1.438.953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854910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6.414.117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1.103.824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3397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Comisiones Médicas, D.L. N° 3.500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3.884.978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335.129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55807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9533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4.643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9214420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999209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086887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556.919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5696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106.376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926142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77.489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711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373.054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30596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507075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60.650.215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833751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64338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19.022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946744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262647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529.273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5292,7%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801193"/>
                  </a:ext>
                </a:extLst>
              </a:tr>
              <a:tr h="125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845" marR="7845" marT="784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11.000.000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5" marR="7845" marT="784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781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2140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7766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10. PROGRAMA 01: INSTITUTO  DE SEGURIDAD LABORAL 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888" y="1268760"/>
            <a:ext cx="8064896" cy="2491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FBCAC76-2D97-4E54-9C44-BB8CBA24AD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540753"/>
              </p:ext>
            </p:extLst>
          </p:nvPr>
        </p:nvGraphicFramePr>
        <p:xfrm>
          <a:off x="539552" y="1602702"/>
          <a:ext cx="8064896" cy="4736528"/>
        </p:xfrm>
        <a:graphic>
          <a:graphicData uri="http://schemas.openxmlformats.org/drawingml/2006/table">
            <a:tbl>
              <a:tblPr/>
              <a:tblGrid>
                <a:gridCol w="767505">
                  <a:extLst>
                    <a:ext uri="{9D8B030D-6E8A-4147-A177-3AD203B41FA5}">
                      <a16:colId xmlns:a16="http://schemas.microsoft.com/office/drawing/2014/main" val="494016802"/>
                    </a:ext>
                  </a:extLst>
                </a:gridCol>
                <a:gridCol w="274109">
                  <a:extLst>
                    <a:ext uri="{9D8B030D-6E8A-4147-A177-3AD203B41FA5}">
                      <a16:colId xmlns:a16="http://schemas.microsoft.com/office/drawing/2014/main" val="3536433374"/>
                    </a:ext>
                  </a:extLst>
                </a:gridCol>
                <a:gridCol w="283245">
                  <a:extLst>
                    <a:ext uri="{9D8B030D-6E8A-4147-A177-3AD203B41FA5}">
                      <a16:colId xmlns:a16="http://schemas.microsoft.com/office/drawing/2014/main" val="1257066613"/>
                    </a:ext>
                  </a:extLst>
                </a:gridCol>
                <a:gridCol w="2183735">
                  <a:extLst>
                    <a:ext uri="{9D8B030D-6E8A-4147-A177-3AD203B41FA5}">
                      <a16:colId xmlns:a16="http://schemas.microsoft.com/office/drawing/2014/main" val="3773082177"/>
                    </a:ext>
                  </a:extLst>
                </a:gridCol>
                <a:gridCol w="779689">
                  <a:extLst>
                    <a:ext uri="{9D8B030D-6E8A-4147-A177-3AD203B41FA5}">
                      <a16:colId xmlns:a16="http://schemas.microsoft.com/office/drawing/2014/main" val="3648903289"/>
                    </a:ext>
                  </a:extLst>
                </a:gridCol>
                <a:gridCol w="779689">
                  <a:extLst>
                    <a:ext uri="{9D8B030D-6E8A-4147-A177-3AD203B41FA5}">
                      <a16:colId xmlns:a16="http://schemas.microsoft.com/office/drawing/2014/main" val="3131654159"/>
                    </a:ext>
                  </a:extLst>
                </a:gridCol>
                <a:gridCol w="779689">
                  <a:extLst>
                    <a:ext uri="{9D8B030D-6E8A-4147-A177-3AD203B41FA5}">
                      <a16:colId xmlns:a16="http://schemas.microsoft.com/office/drawing/2014/main" val="1102584108"/>
                    </a:ext>
                  </a:extLst>
                </a:gridCol>
                <a:gridCol w="755323">
                  <a:extLst>
                    <a:ext uri="{9D8B030D-6E8A-4147-A177-3AD203B41FA5}">
                      <a16:colId xmlns:a16="http://schemas.microsoft.com/office/drawing/2014/main" val="2902718509"/>
                    </a:ext>
                  </a:extLst>
                </a:gridCol>
                <a:gridCol w="730956">
                  <a:extLst>
                    <a:ext uri="{9D8B030D-6E8A-4147-A177-3AD203B41FA5}">
                      <a16:colId xmlns:a16="http://schemas.microsoft.com/office/drawing/2014/main" val="961616543"/>
                    </a:ext>
                  </a:extLst>
                </a:gridCol>
                <a:gridCol w="730956">
                  <a:extLst>
                    <a:ext uri="{9D8B030D-6E8A-4147-A177-3AD203B41FA5}">
                      <a16:colId xmlns:a16="http://schemas.microsoft.com/office/drawing/2014/main" val="1682008257"/>
                    </a:ext>
                  </a:extLst>
                </a:gridCol>
              </a:tblGrid>
              <a:tr h="1355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29" marR="7729" marT="7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0657593"/>
                  </a:ext>
                </a:extLst>
              </a:tr>
              <a:tr h="39589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719879"/>
                  </a:ext>
                </a:extLst>
              </a:tr>
              <a:tr h="13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121.140.560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4.982.733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07374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13.901.522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870.823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563326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8.995.594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140.861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589426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83.307.826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3.935.236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3799786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82.723.458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3.892.469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034327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23.064.329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1.823.515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487675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1.095.039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24.710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211915"/>
                  </a:ext>
                </a:extLst>
              </a:tr>
              <a:tr h="1373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387499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1.226.485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211445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44.214.018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577.211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402531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por Accidentes del Trabajo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13.115.236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1.464.776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331380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584.368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42.767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039118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246.847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19.548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260382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Pensiones Asistenciales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337.521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982926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6.033.589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17749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581985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Concurrencias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1.028.596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300837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474393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Salud Pública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4.999.035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341578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654350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319135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332.308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198646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64.543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850587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21.451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066745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54559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239.850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626559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70868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8.404.490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169058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949043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35.813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21032"/>
                  </a:ext>
                </a:extLst>
              </a:tr>
              <a:tr h="1355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7729" marR="7729" marT="77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115.231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29" marR="7729" marT="772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3165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6105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3548" y="701472"/>
            <a:ext cx="813690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548" y="1359040"/>
            <a:ext cx="8136904" cy="2515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4979F18-E7C0-4D2B-AB53-C7F5A8CBF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089008"/>
              </p:ext>
            </p:extLst>
          </p:nvPr>
        </p:nvGraphicFramePr>
        <p:xfrm>
          <a:off x="499020" y="1719217"/>
          <a:ext cx="8136905" cy="3685942"/>
        </p:xfrm>
        <a:graphic>
          <a:graphicData uri="http://schemas.openxmlformats.org/drawingml/2006/table">
            <a:tbl>
              <a:tblPr/>
              <a:tblGrid>
                <a:gridCol w="707557">
                  <a:extLst>
                    <a:ext uri="{9D8B030D-6E8A-4147-A177-3AD203B41FA5}">
                      <a16:colId xmlns:a16="http://schemas.microsoft.com/office/drawing/2014/main" val="838613410"/>
                    </a:ext>
                  </a:extLst>
                </a:gridCol>
                <a:gridCol w="269831">
                  <a:extLst>
                    <a:ext uri="{9D8B030D-6E8A-4147-A177-3AD203B41FA5}">
                      <a16:colId xmlns:a16="http://schemas.microsoft.com/office/drawing/2014/main" val="3819140381"/>
                    </a:ext>
                  </a:extLst>
                </a:gridCol>
                <a:gridCol w="278825">
                  <a:extLst>
                    <a:ext uri="{9D8B030D-6E8A-4147-A177-3AD203B41FA5}">
                      <a16:colId xmlns:a16="http://schemas.microsoft.com/office/drawing/2014/main" val="2364553171"/>
                    </a:ext>
                  </a:extLst>
                </a:gridCol>
                <a:gridCol w="2473452">
                  <a:extLst>
                    <a:ext uri="{9D8B030D-6E8A-4147-A177-3AD203B41FA5}">
                      <a16:colId xmlns:a16="http://schemas.microsoft.com/office/drawing/2014/main" val="4011928077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3195365610"/>
                    </a:ext>
                  </a:extLst>
                </a:gridCol>
                <a:gridCol w="755527">
                  <a:extLst>
                    <a:ext uri="{9D8B030D-6E8A-4147-A177-3AD203B41FA5}">
                      <a16:colId xmlns:a16="http://schemas.microsoft.com/office/drawing/2014/main" val="1528556694"/>
                    </a:ext>
                  </a:extLst>
                </a:gridCol>
                <a:gridCol w="746533">
                  <a:extLst>
                    <a:ext uri="{9D8B030D-6E8A-4147-A177-3AD203B41FA5}">
                      <a16:colId xmlns:a16="http://schemas.microsoft.com/office/drawing/2014/main" val="4290956541"/>
                    </a:ext>
                  </a:extLst>
                </a:gridCol>
                <a:gridCol w="710555">
                  <a:extLst>
                    <a:ext uri="{9D8B030D-6E8A-4147-A177-3AD203B41FA5}">
                      <a16:colId xmlns:a16="http://schemas.microsoft.com/office/drawing/2014/main" val="1509589665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1380496467"/>
                    </a:ext>
                  </a:extLst>
                </a:gridCol>
                <a:gridCol w="719549">
                  <a:extLst>
                    <a:ext uri="{9D8B030D-6E8A-4147-A177-3AD203B41FA5}">
                      <a16:colId xmlns:a16="http://schemas.microsoft.com/office/drawing/2014/main" val="818424364"/>
                    </a:ext>
                  </a:extLst>
                </a:gridCol>
              </a:tblGrid>
              <a:tr h="15939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4294831"/>
                  </a:ext>
                </a:extLst>
              </a:tr>
              <a:tr h="4881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77707"/>
                  </a:ext>
                </a:extLst>
              </a:tr>
              <a:tr h="1693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1.324.322.719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110.927.689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52446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9.912.617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832.090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7508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3.392.043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136.507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57735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1.134.451.524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94.939.081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934859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1.134.149.983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94.913.444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385230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1.113.347.766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92.984.020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126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87.661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51330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19.339.574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1.808.062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667648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99145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70967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301.541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25.637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347039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174.814.753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14.995.226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8,6%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434269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5.742.544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862.223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208014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Ubicación Menores, Ancianos e Incapacitados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777.334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56.951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894139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Cotización Isapres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3.349.586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303.691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917061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Salud Capredena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1.615.624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501.581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563416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20.770.268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1.648.593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27235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18.570.471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1.461.350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52004"/>
                  </a:ext>
                </a:extLst>
              </a:tr>
              <a:tr h="1593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Salud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2.199.797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187.243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9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45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25414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40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547771"/>
              </p:ext>
            </p:extLst>
          </p:nvPr>
        </p:nvGraphicFramePr>
        <p:xfrm>
          <a:off x="2185293" y="1772816"/>
          <a:ext cx="4428491" cy="3454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00705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8144" y="722841"/>
            <a:ext cx="808635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01: CAJA DE PREVISIÓN DE LA DEFENSA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88224" y="6336127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144" y="1427331"/>
            <a:ext cx="8086352" cy="2734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00A21C48-9977-4076-9855-F59F625D63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77758"/>
              </p:ext>
            </p:extLst>
          </p:nvPr>
        </p:nvGraphicFramePr>
        <p:xfrm>
          <a:off x="472464" y="1792502"/>
          <a:ext cx="8086350" cy="3611087"/>
        </p:xfrm>
        <a:graphic>
          <a:graphicData uri="http://schemas.openxmlformats.org/drawingml/2006/table">
            <a:tbl>
              <a:tblPr/>
              <a:tblGrid>
                <a:gridCol w="703161">
                  <a:extLst>
                    <a:ext uri="{9D8B030D-6E8A-4147-A177-3AD203B41FA5}">
                      <a16:colId xmlns:a16="http://schemas.microsoft.com/office/drawing/2014/main" val="3295539180"/>
                    </a:ext>
                  </a:extLst>
                </a:gridCol>
                <a:gridCol w="268155">
                  <a:extLst>
                    <a:ext uri="{9D8B030D-6E8A-4147-A177-3AD203B41FA5}">
                      <a16:colId xmlns:a16="http://schemas.microsoft.com/office/drawing/2014/main" val="3124424744"/>
                    </a:ext>
                  </a:extLst>
                </a:gridCol>
                <a:gridCol w="277092">
                  <a:extLst>
                    <a:ext uri="{9D8B030D-6E8A-4147-A177-3AD203B41FA5}">
                      <a16:colId xmlns:a16="http://schemas.microsoft.com/office/drawing/2014/main" val="2321936204"/>
                    </a:ext>
                  </a:extLst>
                </a:gridCol>
                <a:gridCol w="2458084">
                  <a:extLst>
                    <a:ext uri="{9D8B030D-6E8A-4147-A177-3AD203B41FA5}">
                      <a16:colId xmlns:a16="http://schemas.microsoft.com/office/drawing/2014/main" val="2580241431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162563844"/>
                    </a:ext>
                  </a:extLst>
                </a:gridCol>
                <a:gridCol w="750833">
                  <a:extLst>
                    <a:ext uri="{9D8B030D-6E8A-4147-A177-3AD203B41FA5}">
                      <a16:colId xmlns:a16="http://schemas.microsoft.com/office/drawing/2014/main" val="34232865"/>
                    </a:ext>
                  </a:extLst>
                </a:gridCol>
                <a:gridCol w="741895">
                  <a:extLst>
                    <a:ext uri="{9D8B030D-6E8A-4147-A177-3AD203B41FA5}">
                      <a16:colId xmlns:a16="http://schemas.microsoft.com/office/drawing/2014/main" val="2087519278"/>
                    </a:ext>
                  </a:extLst>
                </a:gridCol>
                <a:gridCol w="706141">
                  <a:extLst>
                    <a:ext uri="{9D8B030D-6E8A-4147-A177-3AD203B41FA5}">
                      <a16:colId xmlns:a16="http://schemas.microsoft.com/office/drawing/2014/main" val="1563399149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161562502"/>
                    </a:ext>
                  </a:extLst>
                </a:gridCol>
                <a:gridCol w="715078">
                  <a:extLst>
                    <a:ext uri="{9D8B030D-6E8A-4147-A177-3AD203B41FA5}">
                      <a16:colId xmlns:a16="http://schemas.microsoft.com/office/drawing/2014/main" val="1670288374"/>
                    </a:ext>
                  </a:extLst>
                </a:gridCol>
              </a:tblGrid>
              <a:tr h="1504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04" marR="9404" marT="94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549940"/>
                  </a:ext>
                </a:extLst>
              </a:tr>
              <a:tr h="4513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11146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148.295.387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12.484.410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42424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3.118.982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264.506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4882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Caja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416.266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54539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2.050.982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167.285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76431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5.253.816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325.216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60562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34.988.475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3.040.604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5378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34.542.027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2.996.841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98333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Revalorizador de Pensiones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5.225.568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415.780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1467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62.699.271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5.249.007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653084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8059310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6.554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503487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782.945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17912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36.222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53968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220.180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510040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526.543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212569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50611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866.287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24.629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5343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362905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663576"/>
                  </a:ext>
                </a:extLst>
              </a:tr>
              <a:tr h="150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404" marR="9404" marT="94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04" marR="9404" marT="940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39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4487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5112" y="737900"/>
            <a:ext cx="795495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13. PROGRAMA 02: FONDO DE MEDICINA CURATIVA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7167" y="1405852"/>
            <a:ext cx="7962900" cy="3232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4A1A13-5F99-477B-AF3D-EF490DE18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933989"/>
              </p:ext>
            </p:extLst>
          </p:nvPr>
        </p:nvGraphicFramePr>
        <p:xfrm>
          <a:off x="566280" y="1805984"/>
          <a:ext cx="7953786" cy="2919413"/>
        </p:xfrm>
        <a:graphic>
          <a:graphicData uri="http://schemas.openxmlformats.org/drawingml/2006/table">
            <a:tbl>
              <a:tblPr/>
              <a:tblGrid>
                <a:gridCol w="739314">
                  <a:extLst>
                    <a:ext uri="{9D8B030D-6E8A-4147-A177-3AD203B41FA5}">
                      <a16:colId xmlns:a16="http://schemas.microsoft.com/office/drawing/2014/main" val="3897467294"/>
                    </a:ext>
                  </a:extLst>
                </a:gridCol>
                <a:gridCol w="286484">
                  <a:extLst>
                    <a:ext uri="{9D8B030D-6E8A-4147-A177-3AD203B41FA5}">
                      <a16:colId xmlns:a16="http://schemas.microsoft.com/office/drawing/2014/main" val="778285104"/>
                    </a:ext>
                  </a:extLst>
                </a:gridCol>
                <a:gridCol w="286484">
                  <a:extLst>
                    <a:ext uri="{9D8B030D-6E8A-4147-A177-3AD203B41FA5}">
                      <a16:colId xmlns:a16="http://schemas.microsoft.com/office/drawing/2014/main" val="2041690388"/>
                    </a:ext>
                  </a:extLst>
                </a:gridCol>
                <a:gridCol w="2205620">
                  <a:extLst>
                    <a:ext uri="{9D8B030D-6E8A-4147-A177-3AD203B41FA5}">
                      <a16:colId xmlns:a16="http://schemas.microsoft.com/office/drawing/2014/main" val="2146580479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4216963157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2724742420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2382657063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955641929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1854103865"/>
                    </a:ext>
                  </a:extLst>
                </a:gridCol>
                <a:gridCol w="739314">
                  <a:extLst>
                    <a:ext uri="{9D8B030D-6E8A-4147-A177-3AD203B41FA5}">
                      <a16:colId xmlns:a16="http://schemas.microsoft.com/office/drawing/2014/main" val="2180568985"/>
                    </a:ext>
                  </a:extLst>
                </a:gridCol>
              </a:tblGrid>
              <a:tr h="15264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525004"/>
                  </a:ext>
                </a:extLst>
              </a:tr>
              <a:tr h="4674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908265"/>
                  </a:ext>
                </a:extLst>
              </a:tr>
              <a:tr h="162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26.074.647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26011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4260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61483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813956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de Salud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6.836.777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460.911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832645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405774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797351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de Salud de las Fuerzas Armadas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1.375.746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7592514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755253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6.886.638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896630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025371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1.068.986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640327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310049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21940"/>
                  </a:ext>
                </a:extLst>
              </a:tr>
              <a:tr h="152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84862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74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0170"/>
            <a:ext cx="799288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556792"/>
            <a:ext cx="7992888" cy="2861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1 de 2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88507AA-8807-49EE-9A4E-37327219A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067611"/>
              </p:ext>
            </p:extLst>
          </p:nvPr>
        </p:nvGraphicFramePr>
        <p:xfrm>
          <a:off x="539552" y="1882274"/>
          <a:ext cx="7992888" cy="4033544"/>
        </p:xfrm>
        <a:graphic>
          <a:graphicData uri="http://schemas.openxmlformats.org/drawingml/2006/table">
            <a:tbl>
              <a:tblPr/>
              <a:tblGrid>
                <a:gridCol w="727176">
                  <a:extLst>
                    <a:ext uri="{9D8B030D-6E8A-4147-A177-3AD203B41FA5}">
                      <a16:colId xmlns:a16="http://schemas.microsoft.com/office/drawing/2014/main" val="211193534"/>
                    </a:ext>
                  </a:extLst>
                </a:gridCol>
                <a:gridCol w="278752">
                  <a:extLst>
                    <a:ext uri="{9D8B030D-6E8A-4147-A177-3AD203B41FA5}">
                      <a16:colId xmlns:a16="http://schemas.microsoft.com/office/drawing/2014/main" val="3155840710"/>
                    </a:ext>
                  </a:extLst>
                </a:gridCol>
                <a:gridCol w="281781">
                  <a:extLst>
                    <a:ext uri="{9D8B030D-6E8A-4147-A177-3AD203B41FA5}">
                      <a16:colId xmlns:a16="http://schemas.microsoft.com/office/drawing/2014/main" val="1941251524"/>
                    </a:ext>
                  </a:extLst>
                </a:gridCol>
                <a:gridCol w="2027007">
                  <a:extLst>
                    <a:ext uri="{9D8B030D-6E8A-4147-A177-3AD203B41FA5}">
                      <a16:colId xmlns:a16="http://schemas.microsoft.com/office/drawing/2014/main" val="4252704205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2316648468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650682114"/>
                    </a:ext>
                  </a:extLst>
                </a:gridCol>
                <a:gridCol w="824134">
                  <a:extLst>
                    <a:ext uri="{9D8B030D-6E8A-4147-A177-3AD203B41FA5}">
                      <a16:colId xmlns:a16="http://schemas.microsoft.com/office/drawing/2014/main" val="1192951881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915928712"/>
                    </a:ext>
                  </a:extLst>
                </a:gridCol>
                <a:gridCol w="739297">
                  <a:extLst>
                    <a:ext uri="{9D8B030D-6E8A-4147-A177-3AD203B41FA5}">
                      <a16:colId xmlns:a16="http://schemas.microsoft.com/office/drawing/2014/main" val="3314069296"/>
                    </a:ext>
                  </a:extLst>
                </a:gridCol>
                <a:gridCol w="727176">
                  <a:extLst>
                    <a:ext uri="{9D8B030D-6E8A-4147-A177-3AD203B41FA5}">
                      <a16:colId xmlns:a16="http://schemas.microsoft.com/office/drawing/2014/main" val="1579593439"/>
                    </a:ext>
                  </a:extLst>
                </a:gridCol>
              </a:tblGrid>
              <a:tr h="1605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821123"/>
                  </a:ext>
                </a:extLst>
              </a:tr>
              <a:tr h="4916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299347"/>
                  </a:ext>
                </a:extLst>
              </a:tr>
              <a:tr h="170573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955.848.894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73.948.243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789890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4.991.783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384.664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88091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3.388.061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9305032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800.021.287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65.296.472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877234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755.271.703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62.515.680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317460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744.482.140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61.672.156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224826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207538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Reconocimiento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8.021.508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660.735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575023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Desahucios e Indemnizaciones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167.672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262939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por Muerte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1.213.394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91.808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03175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Devolución de Imposiciones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417.789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086506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23984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Asignación Familiar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326.409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9878713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84410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Beneficios Médicos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44.423.175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2.756.485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935661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045112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81.123.793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3.913.768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68891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Auxilio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15.491.112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724.452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070914"/>
                  </a:ext>
                </a:extLst>
              </a:tr>
              <a:tr h="3210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Desahucio Mutualidad de Carabineros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051455"/>
                  </a:ext>
                </a:extLst>
              </a:tr>
              <a:tr h="16053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Medicina Preventiva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6.487.937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1609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01500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0626" y="641706"/>
            <a:ext cx="80468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14. PROGRAMA 01: DIRECCIÓN DE PREVISIÓN DE CARABINEROS DE CHILE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626" y="1563163"/>
            <a:ext cx="8046892" cy="2869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2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36D51DE2-EC0D-4AB2-A5DD-F085C4268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5376276"/>
              </p:ext>
            </p:extLst>
          </p:nvPr>
        </p:nvGraphicFramePr>
        <p:xfrm>
          <a:off x="520626" y="1867979"/>
          <a:ext cx="8046892" cy="4351334"/>
        </p:xfrm>
        <a:graphic>
          <a:graphicData uri="http://schemas.openxmlformats.org/drawingml/2006/table">
            <a:tbl>
              <a:tblPr/>
              <a:tblGrid>
                <a:gridCol w="732090">
                  <a:extLst>
                    <a:ext uri="{9D8B030D-6E8A-4147-A177-3AD203B41FA5}">
                      <a16:colId xmlns:a16="http://schemas.microsoft.com/office/drawing/2014/main" val="337217471"/>
                    </a:ext>
                  </a:extLst>
                </a:gridCol>
                <a:gridCol w="280635">
                  <a:extLst>
                    <a:ext uri="{9D8B030D-6E8A-4147-A177-3AD203B41FA5}">
                      <a16:colId xmlns:a16="http://schemas.microsoft.com/office/drawing/2014/main" val="435100505"/>
                    </a:ext>
                  </a:extLst>
                </a:gridCol>
                <a:gridCol w="283686">
                  <a:extLst>
                    <a:ext uri="{9D8B030D-6E8A-4147-A177-3AD203B41FA5}">
                      <a16:colId xmlns:a16="http://schemas.microsoft.com/office/drawing/2014/main" val="1852837649"/>
                    </a:ext>
                  </a:extLst>
                </a:gridCol>
                <a:gridCol w="2040701">
                  <a:extLst>
                    <a:ext uri="{9D8B030D-6E8A-4147-A177-3AD203B41FA5}">
                      <a16:colId xmlns:a16="http://schemas.microsoft.com/office/drawing/2014/main" val="2534119488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3162742366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3422884926"/>
                    </a:ext>
                  </a:extLst>
                </a:gridCol>
                <a:gridCol w="829702">
                  <a:extLst>
                    <a:ext uri="{9D8B030D-6E8A-4147-A177-3AD203B41FA5}">
                      <a16:colId xmlns:a16="http://schemas.microsoft.com/office/drawing/2014/main" val="843707128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210811449"/>
                    </a:ext>
                  </a:extLst>
                </a:gridCol>
                <a:gridCol w="744292">
                  <a:extLst>
                    <a:ext uri="{9D8B030D-6E8A-4147-A177-3AD203B41FA5}">
                      <a16:colId xmlns:a16="http://schemas.microsoft.com/office/drawing/2014/main" val="978246638"/>
                    </a:ext>
                  </a:extLst>
                </a:gridCol>
                <a:gridCol w="732090">
                  <a:extLst>
                    <a:ext uri="{9D8B030D-6E8A-4147-A177-3AD203B41FA5}">
                      <a16:colId xmlns:a16="http://schemas.microsoft.com/office/drawing/2014/main" val="1862277853"/>
                    </a:ext>
                  </a:extLst>
                </a:gridCol>
              </a:tblGrid>
              <a:tr h="1500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78" marR="9378" marT="93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3472051"/>
                  </a:ext>
                </a:extLst>
              </a:tr>
              <a:tr h="3000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718863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Desahucio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50.340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570849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178.600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038118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Medicina Preventiva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8.737.360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694328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Hospital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10.558.368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801.018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453058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Hospital Dirección de Previsión de Carabineros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22.693.333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1.500.299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547087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Revalorizadora de Pensiones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14.330.439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767.580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371730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Desahucio Policía de Investigaciones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679.924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39263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Servicio Odontológico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1.286.693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62.195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457109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15641"/>
                  </a:ext>
                </a:extLst>
              </a:tr>
              <a:tr h="30009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717840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188.883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190677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361.152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14249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55926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3.781.785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46499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61.852.150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4.343.968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651884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1121983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Médicos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61.845.322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4.343.968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0013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18652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3237941"/>
                  </a:ext>
                </a:extLst>
              </a:tr>
              <a:tr h="1500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78" marR="9378" marT="9378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3713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56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693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F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2672041"/>
              </p:ext>
            </p:extLst>
          </p:nvPr>
        </p:nvGraphicFramePr>
        <p:xfrm>
          <a:off x="2267744" y="1844824"/>
          <a:ext cx="5112568" cy="292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4962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799160"/>
            <a:ext cx="77048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DEL TRABAJO Y PREVISIÓN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0000000-0008-0000-0000-00003EC71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8935853"/>
              </p:ext>
            </p:extLst>
          </p:nvPr>
        </p:nvGraphicFramePr>
        <p:xfrm>
          <a:off x="1871700" y="1844824"/>
          <a:ext cx="5400600" cy="2981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551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3" y="819753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MINISTERIO DE TRABAJO Y PREVISIÓN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508177"/>
            <a:ext cx="7920879" cy="33664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F514C1-940E-46A0-BA5A-4BDDD88AA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5702736"/>
              </p:ext>
            </p:extLst>
          </p:nvPr>
        </p:nvGraphicFramePr>
        <p:xfrm>
          <a:off x="541855" y="1942155"/>
          <a:ext cx="7918575" cy="2476500"/>
        </p:xfrm>
        <a:graphic>
          <a:graphicData uri="http://schemas.openxmlformats.org/drawingml/2006/table">
            <a:tbl>
              <a:tblPr/>
              <a:tblGrid>
                <a:gridCol w="771916">
                  <a:extLst>
                    <a:ext uri="{9D8B030D-6E8A-4147-A177-3AD203B41FA5}">
                      <a16:colId xmlns:a16="http://schemas.microsoft.com/office/drawing/2014/main" val="3532402285"/>
                    </a:ext>
                  </a:extLst>
                </a:gridCol>
                <a:gridCol w="2470133">
                  <a:extLst>
                    <a:ext uri="{9D8B030D-6E8A-4147-A177-3AD203B41FA5}">
                      <a16:colId xmlns:a16="http://schemas.microsoft.com/office/drawing/2014/main" val="3107343420"/>
                    </a:ext>
                  </a:extLst>
                </a:gridCol>
                <a:gridCol w="771916">
                  <a:extLst>
                    <a:ext uri="{9D8B030D-6E8A-4147-A177-3AD203B41FA5}">
                      <a16:colId xmlns:a16="http://schemas.microsoft.com/office/drawing/2014/main" val="730147187"/>
                    </a:ext>
                  </a:extLst>
                </a:gridCol>
                <a:gridCol w="797647">
                  <a:extLst>
                    <a:ext uri="{9D8B030D-6E8A-4147-A177-3AD203B41FA5}">
                      <a16:colId xmlns:a16="http://schemas.microsoft.com/office/drawing/2014/main" val="3585044843"/>
                    </a:ext>
                  </a:extLst>
                </a:gridCol>
                <a:gridCol w="800863">
                  <a:extLst>
                    <a:ext uri="{9D8B030D-6E8A-4147-A177-3AD203B41FA5}">
                      <a16:colId xmlns:a16="http://schemas.microsoft.com/office/drawing/2014/main" val="4074512831"/>
                    </a:ext>
                  </a:extLst>
                </a:gridCol>
                <a:gridCol w="762268">
                  <a:extLst>
                    <a:ext uri="{9D8B030D-6E8A-4147-A177-3AD203B41FA5}">
                      <a16:colId xmlns:a16="http://schemas.microsoft.com/office/drawing/2014/main" val="128200368"/>
                    </a:ext>
                  </a:extLst>
                </a:gridCol>
                <a:gridCol w="771916">
                  <a:extLst>
                    <a:ext uri="{9D8B030D-6E8A-4147-A177-3AD203B41FA5}">
                      <a16:colId xmlns:a16="http://schemas.microsoft.com/office/drawing/2014/main" val="2854011036"/>
                    </a:ext>
                  </a:extLst>
                </a:gridCol>
                <a:gridCol w="771916">
                  <a:extLst>
                    <a:ext uri="{9D8B030D-6E8A-4147-A177-3AD203B41FA5}">
                      <a16:colId xmlns:a16="http://schemas.microsoft.com/office/drawing/2014/main" val="525793048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9915301"/>
                  </a:ext>
                </a:extLst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314125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8.405.657.049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673.056.149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5170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202.283.303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14.540.647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08685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125.101.136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2458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6.487.525.764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545.941.908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45265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1.374.441.476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98.894.967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42565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31388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1508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8.691.136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39246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80.703.070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1744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113.489.646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8.537.652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30207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1.733.817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2.985.354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3829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306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386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03599" y="771315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59" y="1442644"/>
            <a:ext cx="7687766" cy="3384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49DE8B2-52BA-4A4E-82C8-77C49A5E30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53887"/>
              </p:ext>
            </p:extLst>
          </p:nvPr>
        </p:nvGraphicFramePr>
        <p:xfrm>
          <a:off x="603599" y="1781044"/>
          <a:ext cx="7886699" cy="3170233"/>
        </p:xfrm>
        <a:graphic>
          <a:graphicData uri="http://schemas.openxmlformats.org/drawingml/2006/table">
            <a:tbl>
              <a:tblPr/>
              <a:tblGrid>
                <a:gridCol w="249899">
                  <a:extLst>
                    <a:ext uri="{9D8B030D-6E8A-4147-A177-3AD203B41FA5}">
                      <a16:colId xmlns:a16="http://schemas.microsoft.com/office/drawing/2014/main" val="982183884"/>
                    </a:ext>
                  </a:extLst>
                </a:gridCol>
                <a:gridCol w="321299">
                  <a:extLst>
                    <a:ext uri="{9D8B030D-6E8A-4147-A177-3AD203B41FA5}">
                      <a16:colId xmlns:a16="http://schemas.microsoft.com/office/drawing/2014/main" val="2918397154"/>
                    </a:ext>
                  </a:extLst>
                </a:gridCol>
                <a:gridCol w="2382967">
                  <a:extLst>
                    <a:ext uri="{9D8B030D-6E8A-4147-A177-3AD203B41FA5}">
                      <a16:colId xmlns:a16="http://schemas.microsoft.com/office/drawing/2014/main" val="3507328833"/>
                    </a:ext>
                  </a:extLst>
                </a:gridCol>
                <a:gridCol w="919272">
                  <a:extLst>
                    <a:ext uri="{9D8B030D-6E8A-4147-A177-3AD203B41FA5}">
                      <a16:colId xmlns:a16="http://schemas.microsoft.com/office/drawing/2014/main" val="3745034698"/>
                    </a:ext>
                  </a:extLst>
                </a:gridCol>
                <a:gridCol w="904397">
                  <a:extLst>
                    <a:ext uri="{9D8B030D-6E8A-4147-A177-3AD203B41FA5}">
                      <a16:colId xmlns:a16="http://schemas.microsoft.com/office/drawing/2014/main" val="3230458818"/>
                    </a:ext>
                  </a:extLst>
                </a:gridCol>
                <a:gridCol w="776472">
                  <a:extLst>
                    <a:ext uri="{9D8B030D-6E8A-4147-A177-3AD203B41FA5}">
                      <a16:colId xmlns:a16="http://schemas.microsoft.com/office/drawing/2014/main" val="3893523187"/>
                    </a:ext>
                  </a:extLst>
                </a:gridCol>
                <a:gridCol w="904397">
                  <a:extLst>
                    <a:ext uri="{9D8B030D-6E8A-4147-A177-3AD203B41FA5}">
                      <a16:colId xmlns:a16="http://schemas.microsoft.com/office/drawing/2014/main" val="759405602"/>
                    </a:ext>
                  </a:extLst>
                </a:gridCol>
                <a:gridCol w="713998">
                  <a:extLst>
                    <a:ext uri="{9D8B030D-6E8A-4147-A177-3AD203B41FA5}">
                      <a16:colId xmlns:a16="http://schemas.microsoft.com/office/drawing/2014/main" val="2602582496"/>
                    </a:ext>
                  </a:extLst>
                </a:gridCol>
                <a:gridCol w="713998">
                  <a:extLst>
                    <a:ext uri="{9D8B030D-6E8A-4147-A177-3AD203B41FA5}">
                      <a16:colId xmlns:a16="http://schemas.microsoft.com/office/drawing/2014/main" val="4084974339"/>
                    </a:ext>
                  </a:extLst>
                </a:gridCol>
              </a:tblGrid>
              <a:tr h="4583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67451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31.933.087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31.933.087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1.592.016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090695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Trabajo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12.162.539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511.077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948119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19.770.548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19.770.548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1.080.939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28292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del Trabajo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73.080.281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4.904.854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922032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7.074.048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307.619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31441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Crédito Prendario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54.312.432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3.797.984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547721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230.813.110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3.974.261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1384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Seguridad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14.825.195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2.086.638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21206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Pensiones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16.607.145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1.201.837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55826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Previsión Social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5.568.195.402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465.165.799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061157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Seguridad Laboral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121.140.560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4.982.733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75569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1.350.397.366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112.555.515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473087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Caja de Previsión de la Defensa Nacional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1.324.322.719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110.927.689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8,4%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990145"/>
                  </a:ext>
                </a:extLst>
              </a:tr>
              <a:tr h="152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Medicina Curativa</a:t>
                      </a:r>
                    </a:p>
                  </a:txBody>
                  <a:tcPr marL="8935" marR="8935" marT="893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26.074.647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1.627.826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544424"/>
                  </a:ext>
                </a:extLst>
              </a:tr>
              <a:tr h="1909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Previsión de Carabineros de Chile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955.848.894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73.948.243 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8935" marR="8935" marT="893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572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245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990" y="701876"/>
            <a:ext cx="80292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01: SUBSECRETARÍA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3238" y="1294272"/>
            <a:ext cx="8050952" cy="2354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C98EF5-B28E-45A4-BB4C-C5FE5C3BF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449242"/>
              </p:ext>
            </p:extLst>
          </p:nvPr>
        </p:nvGraphicFramePr>
        <p:xfrm>
          <a:off x="528463" y="1646498"/>
          <a:ext cx="8028023" cy="4588536"/>
        </p:xfrm>
        <a:graphic>
          <a:graphicData uri="http://schemas.openxmlformats.org/drawingml/2006/table">
            <a:tbl>
              <a:tblPr/>
              <a:tblGrid>
                <a:gridCol w="721350">
                  <a:extLst>
                    <a:ext uri="{9D8B030D-6E8A-4147-A177-3AD203B41FA5}">
                      <a16:colId xmlns:a16="http://schemas.microsoft.com/office/drawing/2014/main" val="1958585410"/>
                    </a:ext>
                  </a:extLst>
                </a:gridCol>
                <a:gridCol w="270506">
                  <a:extLst>
                    <a:ext uri="{9D8B030D-6E8A-4147-A177-3AD203B41FA5}">
                      <a16:colId xmlns:a16="http://schemas.microsoft.com/office/drawing/2014/main" val="2083574815"/>
                    </a:ext>
                  </a:extLst>
                </a:gridCol>
                <a:gridCol w="279524">
                  <a:extLst>
                    <a:ext uri="{9D8B030D-6E8A-4147-A177-3AD203B41FA5}">
                      <a16:colId xmlns:a16="http://schemas.microsoft.com/office/drawing/2014/main" val="863673769"/>
                    </a:ext>
                  </a:extLst>
                </a:gridCol>
                <a:gridCol w="2428543">
                  <a:extLst>
                    <a:ext uri="{9D8B030D-6E8A-4147-A177-3AD203B41FA5}">
                      <a16:colId xmlns:a16="http://schemas.microsoft.com/office/drawing/2014/main" val="377185654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3471365984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968561300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462832069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3050138512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423581895"/>
                    </a:ext>
                  </a:extLst>
                </a:gridCol>
                <a:gridCol w="721350">
                  <a:extLst>
                    <a:ext uri="{9D8B030D-6E8A-4147-A177-3AD203B41FA5}">
                      <a16:colId xmlns:a16="http://schemas.microsoft.com/office/drawing/2014/main" val="3935709032"/>
                    </a:ext>
                  </a:extLst>
                </a:gridCol>
              </a:tblGrid>
              <a:tr h="16314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10" marR="9510" marT="95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77558"/>
                  </a:ext>
                </a:extLst>
              </a:tr>
              <a:tr h="4996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524553"/>
                  </a:ext>
                </a:extLst>
              </a:tr>
              <a:tr h="173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12.162.539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511.077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3071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6.271.828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481.147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9828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1.918.464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26.264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569786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3.396.192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46835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1.549.191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792128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432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Diálogo Social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440.595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933043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Formación Sindical y Relaciones Laborales Colaborativas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1.108.596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85719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31028"/>
                  </a:ext>
                </a:extLst>
              </a:tr>
              <a:tr h="326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del Sistema Nacional de Certificación de Competencias Laborales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1.847.001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60060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694080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346033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85363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823572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571.890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34214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39.993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556621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34.515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064098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101.451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146268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138.010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8686354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257.921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3.666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964086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621890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673957"/>
                  </a:ext>
                </a:extLst>
              </a:tr>
              <a:tr h="1631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510" marR="9510" marT="95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10" marR="9510" marT="95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66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005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2668" y="764704"/>
            <a:ext cx="80917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01. PROGRAMA 03: PROEMPLEO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667" y="1443516"/>
            <a:ext cx="809178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377B292-EFCA-4583-80D8-FFBD49766D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168253"/>
              </p:ext>
            </p:extLst>
          </p:nvPr>
        </p:nvGraphicFramePr>
        <p:xfrm>
          <a:off x="512667" y="1842559"/>
          <a:ext cx="8091783" cy="3863256"/>
        </p:xfrm>
        <a:graphic>
          <a:graphicData uri="http://schemas.openxmlformats.org/drawingml/2006/table">
            <a:tbl>
              <a:tblPr/>
              <a:tblGrid>
                <a:gridCol w="604776">
                  <a:extLst>
                    <a:ext uri="{9D8B030D-6E8A-4147-A177-3AD203B41FA5}">
                      <a16:colId xmlns:a16="http://schemas.microsoft.com/office/drawing/2014/main" val="512271932"/>
                    </a:ext>
                  </a:extLst>
                </a:gridCol>
                <a:gridCol w="261683">
                  <a:extLst>
                    <a:ext uri="{9D8B030D-6E8A-4147-A177-3AD203B41FA5}">
                      <a16:colId xmlns:a16="http://schemas.microsoft.com/office/drawing/2014/main" val="2225223558"/>
                    </a:ext>
                  </a:extLst>
                </a:gridCol>
                <a:gridCol w="270404">
                  <a:extLst>
                    <a:ext uri="{9D8B030D-6E8A-4147-A177-3AD203B41FA5}">
                      <a16:colId xmlns:a16="http://schemas.microsoft.com/office/drawing/2014/main" val="109821637"/>
                    </a:ext>
                  </a:extLst>
                </a:gridCol>
                <a:gridCol w="2593558">
                  <a:extLst>
                    <a:ext uri="{9D8B030D-6E8A-4147-A177-3AD203B41FA5}">
                      <a16:colId xmlns:a16="http://schemas.microsoft.com/office/drawing/2014/main" val="750209857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190845453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336393911"/>
                    </a:ext>
                  </a:extLst>
                </a:gridCol>
                <a:gridCol w="744339">
                  <a:extLst>
                    <a:ext uri="{9D8B030D-6E8A-4147-A177-3AD203B41FA5}">
                      <a16:colId xmlns:a16="http://schemas.microsoft.com/office/drawing/2014/main" val="914185425"/>
                    </a:ext>
                  </a:extLst>
                </a:gridCol>
                <a:gridCol w="732709">
                  <a:extLst>
                    <a:ext uri="{9D8B030D-6E8A-4147-A177-3AD203B41FA5}">
                      <a16:colId xmlns:a16="http://schemas.microsoft.com/office/drawing/2014/main" val="1631427365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171086556"/>
                    </a:ext>
                  </a:extLst>
                </a:gridCol>
                <a:gridCol w="697818">
                  <a:extLst>
                    <a:ext uri="{9D8B030D-6E8A-4147-A177-3AD203B41FA5}">
                      <a16:colId xmlns:a16="http://schemas.microsoft.com/office/drawing/2014/main" val="2915551611"/>
                    </a:ext>
                  </a:extLst>
                </a:gridCol>
              </a:tblGrid>
              <a:tr h="1478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3109749"/>
                  </a:ext>
                </a:extLst>
              </a:tr>
              <a:tr h="452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901493"/>
                  </a:ext>
                </a:extLst>
              </a:tr>
              <a:tr h="1571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19.770.548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1.080.939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45604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318.360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593017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98.226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28535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19.347.145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47454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4.546.566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80104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Servicios Sociales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4.351.198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96507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 a la empleabilidad para artesanos y artesanas tradicionales de zonas rurales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195.368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1657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14.800.579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456206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a la Contratación de Mano de Obra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851788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Empleo Ley N° 20.595 y Sistema Chile Solidario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2.026.024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447410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en la Comunidad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12.774.545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1.054.347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131829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6.807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9351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1.229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45116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875164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600003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8601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07388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956039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866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3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1" y="747947"/>
            <a:ext cx="806489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15. CAPÍTULO 02. PROGRAMA 01: DIRECCIÓN DEL TRABAJO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8" y="1386661"/>
            <a:ext cx="8064896" cy="2848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9FB649-4235-47FE-BA43-17CEDE8CDA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838343"/>
              </p:ext>
            </p:extLst>
          </p:nvPr>
        </p:nvGraphicFramePr>
        <p:xfrm>
          <a:off x="539551" y="1719128"/>
          <a:ext cx="8064955" cy="4321167"/>
        </p:xfrm>
        <a:graphic>
          <a:graphicData uri="http://schemas.openxmlformats.org/drawingml/2006/table">
            <a:tbl>
              <a:tblPr/>
              <a:tblGrid>
                <a:gridCol w="752855">
                  <a:extLst>
                    <a:ext uri="{9D8B030D-6E8A-4147-A177-3AD203B41FA5}">
                      <a16:colId xmlns:a16="http://schemas.microsoft.com/office/drawing/2014/main" val="2960044847"/>
                    </a:ext>
                  </a:extLst>
                </a:gridCol>
                <a:gridCol w="282321">
                  <a:extLst>
                    <a:ext uri="{9D8B030D-6E8A-4147-A177-3AD203B41FA5}">
                      <a16:colId xmlns:a16="http://schemas.microsoft.com/office/drawing/2014/main" val="1760994848"/>
                    </a:ext>
                  </a:extLst>
                </a:gridCol>
                <a:gridCol w="291731">
                  <a:extLst>
                    <a:ext uri="{9D8B030D-6E8A-4147-A177-3AD203B41FA5}">
                      <a16:colId xmlns:a16="http://schemas.microsoft.com/office/drawing/2014/main" val="2044153115"/>
                    </a:ext>
                  </a:extLst>
                </a:gridCol>
                <a:gridCol w="2095445">
                  <a:extLst>
                    <a:ext uri="{9D8B030D-6E8A-4147-A177-3AD203B41FA5}">
                      <a16:colId xmlns:a16="http://schemas.microsoft.com/office/drawing/2014/main" val="4226751161"/>
                    </a:ext>
                  </a:extLst>
                </a:gridCol>
                <a:gridCol w="790497">
                  <a:extLst>
                    <a:ext uri="{9D8B030D-6E8A-4147-A177-3AD203B41FA5}">
                      <a16:colId xmlns:a16="http://schemas.microsoft.com/office/drawing/2014/main" val="2301625132"/>
                    </a:ext>
                  </a:extLst>
                </a:gridCol>
                <a:gridCol w="790497">
                  <a:extLst>
                    <a:ext uri="{9D8B030D-6E8A-4147-A177-3AD203B41FA5}">
                      <a16:colId xmlns:a16="http://schemas.microsoft.com/office/drawing/2014/main" val="2791934678"/>
                    </a:ext>
                  </a:extLst>
                </a:gridCol>
                <a:gridCol w="790497">
                  <a:extLst>
                    <a:ext uri="{9D8B030D-6E8A-4147-A177-3AD203B41FA5}">
                      <a16:colId xmlns:a16="http://schemas.microsoft.com/office/drawing/2014/main" val="407987080"/>
                    </a:ext>
                  </a:extLst>
                </a:gridCol>
                <a:gridCol w="765402">
                  <a:extLst>
                    <a:ext uri="{9D8B030D-6E8A-4147-A177-3AD203B41FA5}">
                      <a16:colId xmlns:a16="http://schemas.microsoft.com/office/drawing/2014/main" val="645564549"/>
                    </a:ext>
                  </a:extLst>
                </a:gridCol>
                <a:gridCol w="752855">
                  <a:extLst>
                    <a:ext uri="{9D8B030D-6E8A-4147-A177-3AD203B41FA5}">
                      <a16:colId xmlns:a16="http://schemas.microsoft.com/office/drawing/2014/main" val="1328904340"/>
                    </a:ext>
                  </a:extLst>
                </a:gridCol>
                <a:gridCol w="752855">
                  <a:extLst>
                    <a:ext uri="{9D8B030D-6E8A-4147-A177-3AD203B41FA5}">
                      <a16:colId xmlns:a16="http://schemas.microsoft.com/office/drawing/2014/main" val="3764114490"/>
                    </a:ext>
                  </a:extLst>
                </a:gridCol>
              </a:tblGrid>
              <a:tr h="1716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2710934"/>
                  </a:ext>
                </a:extLst>
              </a:tr>
              <a:tr h="52566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69212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73.080.281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4.904.854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8049679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4.101.115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201261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12.951.972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399736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24783"/>
                  </a:ext>
                </a:extLst>
              </a:tr>
              <a:tr h="1823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838877"/>
                  </a:ext>
                </a:extLst>
              </a:tr>
              <a:tr h="3196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Estado-BID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341327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7039811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707769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20448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653027"/>
                  </a:ext>
                </a:extLst>
              </a:tr>
              <a:tr h="34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3.183.281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274340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53013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277.020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55041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398773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20702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1.548.950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60182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3778906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07465"/>
                  </a:ext>
                </a:extLst>
              </a:tr>
              <a:tr h="1716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4519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43781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6437</Words>
  <Application>Microsoft Office PowerPoint</Application>
  <PresentationFormat>Presentación en pantalla (4:3)</PresentationFormat>
  <Paragraphs>3880</Paragraphs>
  <Slides>23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1_Tema de Office</vt:lpstr>
      <vt:lpstr>EJECUCIÓN ACUMULADA DE GASTOS PRESUPUESTARIOS AL MES DE ENERO DE 2020 PARTIDA 15: MINISTERIO DEL TRABAJO Y PREVISIÓN SOCIAL</vt:lpstr>
      <vt:lpstr>Presentación de PowerPoint</vt:lpstr>
      <vt:lpstr>Presentación de PowerPoint</vt:lpstr>
      <vt:lpstr>Presentación de PowerPoint</vt:lpstr>
      <vt:lpstr>EJECUCIÓN ACUMULADA DE GASTOS A ENERO DE 2020  PARTIDA 15 MINISTERIO DE TRABAJO Y PREVISIÓN SOCIAL</vt:lpstr>
      <vt:lpstr>EJECUCIÓN ACUMULADA DE GASTOS A ENERO DE 2020  PARTIDA 15 RESUMEN POR CAPÍTULOS</vt:lpstr>
      <vt:lpstr>EJECUCIÓN ACUMULADA DE GASTOS A ENERO DE 2020  PARTIDA 15. CAPÍTULO 01. PROGRAMA 01: SUBSECRETARÍA DEL TRABAJO</vt:lpstr>
      <vt:lpstr>EJECUCIÓN ACUMULADA DE GASTOS A ENERO DE 2020  PARTIDA 15. CAPÍTULO 01. PROGRAMA 03: PROEMPLEO</vt:lpstr>
      <vt:lpstr>EJECUCIÓN ACUMULADA DE GASTOS A ENERO DE 2020  PARTIDA 15. CAPÍTULO 02. PROGRAMA 01: DIRECCIÓN DEL TRABAJO</vt:lpstr>
      <vt:lpstr>EJECUCIÓN ACUMULADA DE GASTOS A ENERO DE 2020  PARTIDA 15. CAPÍTULO 03. PROGRAMA 01: SUBSECRETARÍA DE PREVISIÓN SOCIAL</vt:lpstr>
      <vt:lpstr>EJECUCIÓN ACUMULADA DE GASTOS A ENERO DE 2020  PARTIDA 15. CAPÍTULO 04. PROGRAMA 01: DIRECCIÓN DE CRÉDITO PRENDARIO</vt:lpstr>
      <vt:lpstr>EJECUCIÓN ACUMULADA DE GASTOS A ENERO DE 2020  PARTIDA 15. CAPÍTULO 05. PROGRAMA 01: SERVICIO NACIONAL DE CAPACITACIÓN Y EMPLEO</vt:lpstr>
      <vt:lpstr>EJECUCIÓN ACUMULADA DE GASTOS A ENERO DE 2020  PARTIDA 15. CAPÍTULO 05. PROGRAMA 01: SERVICIO NACIONAL DE CPACITACIÓN Y EMPLEO</vt:lpstr>
      <vt:lpstr>EJECUCIÓN ACUMULADA DE GASTOS A ENERO DE 2020  PARTIDA 15. CAPÍTULO 06. PROGRAMA 01: SUPERINTENDENCIA DE SEGURIDAD SOCIAL</vt:lpstr>
      <vt:lpstr>EJECUCIÓN ACUMULADA DE GASTOS A ENERO DE 2020  PARTIDA 15. CAPÍTULO 07. PROGRAMA 01: SUPERINTENDENCIA DE PENSIONES</vt:lpstr>
      <vt:lpstr>EJECUCIÓN ACUMULADA DE GASTOS A ENERO DE 2020  PARTIDA 15. CAPÍTULO 09. PROGRAMA 01: INSTITUTO DE PREVISIÓN SOCIAL</vt:lpstr>
      <vt:lpstr>EJECUCIÓN ACUMULADA DE GASTOS A ENERO DE 2020  PARTIDA 15. CAPÍTULO 09. PROGRAMA 01: INSTITUTO DE PREVISIÓN SOCIAL</vt:lpstr>
      <vt:lpstr>EJECUCIÓN ACUMULADA DE GASTOS A ENERO DE 2020  PARTIDA 15. CAPÍTULO 10. PROGRAMA 01: INSTITUTO  DE SEGURIDAD LABORAL  </vt:lpstr>
      <vt:lpstr>EJECUCIÓN ACUMULADA DE GASTOS A ENERO DE 2020  PARTIDA 15. CAPÍTULO 13. PROGRAMA 01: CAJA DE PREVISIÓN DE LA DEFENSA NACIONAL</vt:lpstr>
      <vt:lpstr>EJECUCIÓN ACUMULADA DE GASTOS A ENERO DE 2020  PARTIDA 15. CAPÍTULO 13. PROGRAMA 01: CAJA DE PREVISIÓN DE LA DEFENSA NACIONAL</vt:lpstr>
      <vt:lpstr>EJECUCIÓN ACUMULADA DE GASTOS A ENERO DE 2020  PARTIDA 15. CAPÍTULO 13. PROGRAMA 02: FONDO DE MEDICINA CURATIVA</vt:lpstr>
      <vt:lpstr>EJECUCIÓN ACUMULADA DE GASTOS A ENERO DE 2020  PARTIDA 15. CAPÍTULO 14. PROGRAMA 01: DIRECCIÓN DE PREVISIÓN DE CARABINEROS DE CHILE</vt:lpstr>
      <vt:lpstr>EJECUCIÓN ACUMULADA DE GASTOS A ENERO DE 2020  PARTIDA 15. CAPÍTULO 14. PROGRAMA 01: DIRECCIÓN DE PREVISIÓN DE CARABINEROS DE CHILE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20</cp:revision>
  <dcterms:created xsi:type="dcterms:W3CDTF">2020-01-06T19:24:32Z</dcterms:created>
  <dcterms:modified xsi:type="dcterms:W3CDTF">2020-07-28T01:56:50Z</dcterms:modified>
</cp:coreProperties>
</file>