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55719973171911E-2"/>
                  <c:y val="-0.1032327412115077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12'!$D$65:$D$68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3129084027023436"/>
          <c:y val="0.70173702245552638"/>
          <c:w val="0.35066416800606121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858786093777235"/>
          <c:y val="0.16999447492859421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12'!$M$64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3.093487004127126E-3"/>
                  <c:y val="9.39683521728601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-4.6402305061906887E-3"/>
                  <c:y val="-3.19507269719912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12'!$L$65:$L$70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12'!$M$65:$M$70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50353384"/>
        <c:axId val="450349072"/>
      </c:barChart>
      <c:catAx>
        <c:axId val="45035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0349072"/>
        <c:crosses val="autoZero"/>
        <c:auto val="1"/>
        <c:lblAlgn val="ctr"/>
        <c:lblOffset val="100"/>
        <c:noMultiLvlLbl val="0"/>
      </c:catAx>
      <c:valAx>
        <c:axId val="4503490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0353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804621426565356E-3"/>
                  <c:y val="-1.51351196747021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014180594870316E-2"/>
                  <c:y val="1.8162143609642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</c:f>
              <c:numCache>
                <c:formatCode>0.0%</c:formatCode>
                <c:ptCount val="1"/>
                <c:pt idx="0">
                  <c:v>0.11522603432846421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5911200"/>
        <c:axId val="305912768"/>
      </c:barChart>
      <c:catAx>
        <c:axId val="305911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912768"/>
        <c:crosses val="autoZero"/>
        <c:auto val="1"/>
        <c:lblAlgn val="ctr"/>
        <c:lblOffset val="100"/>
        <c:noMultiLvlLbl val="0"/>
      </c:catAx>
      <c:valAx>
        <c:axId val="305912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911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</c:f>
              <c:numCache>
                <c:formatCode>0.0%</c:formatCode>
                <c:ptCount val="1"/>
                <c:pt idx="0">
                  <c:v>0.11522603432846421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537464"/>
        <c:axId val="492545304"/>
      </c:lineChart>
      <c:catAx>
        <c:axId val="492537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545304"/>
        <c:crosses val="autoZero"/>
        <c:auto val="1"/>
        <c:lblAlgn val="ctr"/>
        <c:lblOffset val="100"/>
        <c:noMultiLvlLbl val="0"/>
      </c:catAx>
      <c:valAx>
        <c:axId val="4925453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5374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ENERO DE 2020</a:t>
            </a:r>
            <a:r>
              <a:rPr lang="es-CL" sz="2000" b="1" cap="all" dirty="0">
                <a:latin typeface="+mn-lt"/>
              </a:rPr>
              <a:t/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61287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39942"/>
              </p:ext>
            </p:extLst>
          </p:nvPr>
        </p:nvGraphicFramePr>
        <p:xfrm>
          <a:off x="404938" y="1772816"/>
          <a:ext cx="8229598" cy="3651330"/>
        </p:xfrm>
        <a:graphic>
          <a:graphicData uri="http://schemas.openxmlformats.org/drawingml/2006/table">
            <a:tbl>
              <a:tblPr/>
              <a:tblGrid>
                <a:gridCol w="824498"/>
                <a:gridCol w="304572"/>
                <a:gridCol w="304572"/>
                <a:gridCol w="2759608"/>
                <a:gridCol w="824498"/>
                <a:gridCol w="824498"/>
                <a:gridCol w="824498"/>
                <a:gridCol w="824498"/>
                <a:gridCol w="738356"/>
              </a:tblGrid>
              <a:tr h="1631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2223" y="6073927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421871"/>
              </p:ext>
            </p:extLst>
          </p:nvPr>
        </p:nvGraphicFramePr>
        <p:xfrm>
          <a:off x="414338" y="1772808"/>
          <a:ext cx="8139111" cy="4301120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690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8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9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32.890.415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095" y="6200688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36655"/>
              </p:ext>
            </p:extLst>
          </p:nvPr>
        </p:nvGraphicFramePr>
        <p:xfrm>
          <a:off x="456095" y="1556796"/>
          <a:ext cx="8159727" cy="4643883"/>
        </p:xfrm>
        <a:graphic>
          <a:graphicData uri="http://schemas.openxmlformats.org/drawingml/2006/table">
            <a:tbl>
              <a:tblPr/>
              <a:tblGrid>
                <a:gridCol w="817498"/>
                <a:gridCol w="301986"/>
                <a:gridCol w="301986"/>
                <a:gridCol w="2736178"/>
                <a:gridCol w="817498"/>
                <a:gridCol w="817498"/>
                <a:gridCol w="817498"/>
                <a:gridCol w="817498"/>
                <a:gridCol w="732087"/>
              </a:tblGrid>
              <a:tr h="1431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8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9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141.426.779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6.728.542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338.739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375.846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283978,0%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13398365,2%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401" y="6013152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1344" y="12290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96716"/>
              </p:ext>
            </p:extLst>
          </p:nvPr>
        </p:nvGraphicFramePr>
        <p:xfrm>
          <a:off x="414338" y="1556795"/>
          <a:ext cx="8192550" cy="4432108"/>
        </p:xfrm>
        <a:graphic>
          <a:graphicData uri="http://schemas.openxmlformats.org/drawingml/2006/table">
            <a:tbl>
              <a:tblPr/>
              <a:tblGrid>
                <a:gridCol w="820786"/>
                <a:gridCol w="303202"/>
                <a:gridCol w="303202"/>
                <a:gridCol w="2747184"/>
                <a:gridCol w="820786"/>
                <a:gridCol w="820786"/>
                <a:gridCol w="820786"/>
                <a:gridCol w="820786"/>
                <a:gridCol w="735032"/>
              </a:tblGrid>
              <a:tr h="2073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50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1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6" y="6021288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9353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09408"/>
              </p:ext>
            </p:extLst>
          </p:nvPr>
        </p:nvGraphicFramePr>
        <p:xfrm>
          <a:off x="395536" y="1653566"/>
          <a:ext cx="8229600" cy="4277957"/>
        </p:xfrm>
        <a:graphic>
          <a:graphicData uri="http://schemas.openxmlformats.org/drawingml/2006/table">
            <a:tbl>
              <a:tblPr/>
              <a:tblGrid>
                <a:gridCol w="824498"/>
                <a:gridCol w="304572"/>
                <a:gridCol w="304572"/>
                <a:gridCol w="2759609"/>
                <a:gridCol w="824498"/>
                <a:gridCol w="824498"/>
                <a:gridCol w="824498"/>
                <a:gridCol w="824498"/>
                <a:gridCol w="738357"/>
              </a:tblGrid>
              <a:tr h="1755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74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9.202.199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212334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332870"/>
              </p:ext>
            </p:extLst>
          </p:nvPr>
        </p:nvGraphicFramePr>
        <p:xfrm>
          <a:off x="386223" y="1510981"/>
          <a:ext cx="8205328" cy="4701352"/>
        </p:xfrm>
        <a:graphic>
          <a:graphicData uri="http://schemas.openxmlformats.org/drawingml/2006/table">
            <a:tbl>
              <a:tblPr/>
              <a:tblGrid>
                <a:gridCol w="815059"/>
                <a:gridCol w="301085"/>
                <a:gridCol w="301085"/>
                <a:gridCol w="2797961"/>
                <a:gridCol w="815059"/>
                <a:gridCol w="815059"/>
                <a:gridCol w="815059"/>
                <a:gridCol w="815059"/>
                <a:gridCol w="729902"/>
              </a:tblGrid>
              <a:tr h="198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78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183" y="6055166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32289"/>
              </p:ext>
            </p:extLst>
          </p:nvPr>
        </p:nvGraphicFramePr>
        <p:xfrm>
          <a:off x="414338" y="1868120"/>
          <a:ext cx="8210798" cy="4081165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9037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30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14.777.620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6009634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39620"/>
              </p:ext>
            </p:extLst>
          </p:nvPr>
        </p:nvGraphicFramePr>
        <p:xfrm>
          <a:off x="414338" y="1700814"/>
          <a:ext cx="8201483" cy="4308823"/>
        </p:xfrm>
        <a:graphic>
          <a:graphicData uri="http://schemas.openxmlformats.org/drawingml/2006/table">
            <a:tbl>
              <a:tblPr/>
              <a:tblGrid>
                <a:gridCol w="829120"/>
                <a:gridCol w="306279"/>
                <a:gridCol w="306279"/>
                <a:gridCol w="2700829"/>
                <a:gridCol w="829120"/>
                <a:gridCol w="829120"/>
                <a:gridCol w="829120"/>
                <a:gridCol w="829120"/>
                <a:gridCol w="742496"/>
              </a:tblGrid>
              <a:tr h="192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7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82.341.945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25.811.326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25.811.326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25.811.326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3807" y="6114404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555347"/>
              </p:ext>
            </p:extLst>
          </p:nvPr>
        </p:nvGraphicFramePr>
        <p:xfrm>
          <a:off x="414338" y="1772814"/>
          <a:ext cx="8210798" cy="434158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203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20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6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5" y="5741331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3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641863"/>
              </p:ext>
            </p:extLst>
          </p:nvPr>
        </p:nvGraphicFramePr>
        <p:xfrm>
          <a:off x="414335" y="1713511"/>
          <a:ext cx="8136793" cy="4018741"/>
        </p:xfrm>
        <a:graphic>
          <a:graphicData uri="http://schemas.openxmlformats.org/drawingml/2006/table">
            <a:tbl>
              <a:tblPr/>
              <a:tblGrid>
                <a:gridCol w="815200"/>
                <a:gridCol w="301138"/>
                <a:gridCol w="301138"/>
                <a:gridCol w="2728487"/>
                <a:gridCol w="815200"/>
                <a:gridCol w="815200"/>
                <a:gridCol w="815200"/>
                <a:gridCol w="815200"/>
                <a:gridCol w="730030"/>
              </a:tblGrid>
              <a:tr h="206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31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906841"/>
              </p:ext>
            </p:extLst>
          </p:nvPr>
        </p:nvGraphicFramePr>
        <p:xfrm>
          <a:off x="414336" y="1607343"/>
          <a:ext cx="8210799" cy="432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833" y="5708579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448809"/>
              </p:ext>
            </p:extLst>
          </p:nvPr>
        </p:nvGraphicFramePr>
        <p:xfrm>
          <a:off x="386224" y="1772804"/>
          <a:ext cx="8238912" cy="3935774"/>
        </p:xfrm>
        <a:graphic>
          <a:graphicData uri="http://schemas.openxmlformats.org/drawingml/2006/table">
            <a:tbl>
              <a:tblPr/>
              <a:tblGrid>
                <a:gridCol w="825431"/>
                <a:gridCol w="304917"/>
                <a:gridCol w="304917"/>
                <a:gridCol w="2762731"/>
                <a:gridCol w="825431"/>
                <a:gridCol w="825431"/>
                <a:gridCol w="825431"/>
                <a:gridCol w="825431"/>
                <a:gridCol w="739192"/>
              </a:tblGrid>
              <a:tr h="1931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15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902" y="5646074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519835"/>
              </p:ext>
            </p:extLst>
          </p:nvPr>
        </p:nvGraphicFramePr>
        <p:xfrm>
          <a:off x="414336" y="1554903"/>
          <a:ext cx="8210799" cy="403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9186979"/>
              </p:ext>
            </p:extLst>
          </p:nvPr>
        </p:nvGraphicFramePr>
        <p:xfrm>
          <a:off x="414337" y="1609724"/>
          <a:ext cx="8210798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3933861"/>
              </p:ext>
            </p:extLst>
          </p:nvPr>
        </p:nvGraphicFramePr>
        <p:xfrm>
          <a:off x="414336" y="1614486"/>
          <a:ext cx="8210799" cy="411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41789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86698"/>
              </p:ext>
            </p:extLst>
          </p:nvPr>
        </p:nvGraphicFramePr>
        <p:xfrm>
          <a:off x="414340" y="1824343"/>
          <a:ext cx="8229598" cy="3646216"/>
        </p:xfrm>
        <a:graphic>
          <a:graphicData uri="http://schemas.openxmlformats.org/drawingml/2006/table">
            <a:tbl>
              <a:tblPr/>
              <a:tblGrid>
                <a:gridCol w="958927"/>
                <a:gridCol w="2561910"/>
                <a:gridCol w="958927"/>
                <a:gridCol w="958927"/>
                <a:gridCol w="958927"/>
                <a:gridCol w="958927"/>
                <a:gridCol w="873053"/>
              </a:tblGrid>
              <a:tr h="21291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205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301.425.350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14.125.327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25.811.326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228.319.071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53129" y="58093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74055"/>
              </p:ext>
            </p:extLst>
          </p:nvPr>
        </p:nvGraphicFramePr>
        <p:xfrm>
          <a:off x="457200" y="1662488"/>
          <a:ext cx="8158625" cy="3965009"/>
        </p:xfrm>
        <a:graphic>
          <a:graphicData uri="http://schemas.openxmlformats.org/drawingml/2006/table">
            <a:tbl>
              <a:tblPr/>
              <a:tblGrid>
                <a:gridCol w="296354"/>
                <a:gridCol w="296354"/>
                <a:gridCol w="296354"/>
                <a:gridCol w="2658295"/>
                <a:gridCol w="794229"/>
                <a:gridCol w="794229"/>
                <a:gridCol w="794229"/>
                <a:gridCol w="794229"/>
                <a:gridCol w="723103"/>
                <a:gridCol w="711249"/>
              </a:tblGrid>
              <a:tr h="26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del Programa Presupuestario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Rural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28.405.041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933" y="5715537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431164"/>
              </p:ext>
            </p:extLst>
          </p:nvPr>
        </p:nvGraphicFramePr>
        <p:xfrm>
          <a:off x="408773" y="1703717"/>
          <a:ext cx="8184501" cy="3651080"/>
        </p:xfrm>
        <a:graphic>
          <a:graphicData uri="http://schemas.openxmlformats.org/drawingml/2006/table">
            <a:tbl>
              <a:tblPr/>
              <a:tblGrid>
                <a:gridCol w="886599"/>
                <a:gridCol w="327512"/>
                <a:gridCol w="327512"/>
                <a:gridCol w="2302512"/>
                <a:gridCol w="886599"/>
                <a:gridCol w="886599"/>
                <a:gridCol w="886599"/>
                <a:gridCol w="886599"/>
                <a:gridCol w="793970"/>
              </a:tblGrid>
              <a:tr h="1786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1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Pptos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707394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13041"/>
              </p:ext>
            </p:extLst>
          </p:nvPr>
        </p:nvGraphicFramePr>
        <p:xfrm>
          <a:off x="414338" y="1772815"/>
          <a:ext cx="8201484" cy="3800104"/>
        </p:xfrm>
        <a:graphic>
          <a:graphicData uri="http://schemas.openxmlformats.org/drawingml/2006/table">
            <a:tbl>
              <a:tblPr/>
              <a:tblGrid>
                <a:gridCol w="821681"/>
                <a:gridCol w="303532"/>
                <a:gridCol w="303532"/>
                <a:gridCol w="2750181"/>
                <a:gridCol w="821681"/>
                <a:gridCol w="821681"/>
                <a:gridCol w="821681"/>
                <a:gridCol w="821681"/>
                <a:gridCol w="735834"/>
              </a:tblGrid>
              <a:tr h="1693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6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3966</Words>
  <Application>Microsoft Office PowerPoint</Application>
  <PresentationFormat>Presentación en pantalla (4:3)</PresentationFormat>
  <Paragraphs>2520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Tema de Office</vt:lpstr>
      <vt:lpstr>EJECUCIÓN ACUMULADA DE GASTOS PRESUPUESTARIOS al mes de ENERO DE 2020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2020  PARTIDA 12 MINISTERIO DE OBRAS PÚBLICAS</vt:lpstr>
      <vt:lpstr>EJECUCIÓN ACUMULADA DE GASTOS A ENERO DE 2020  PARTIDA 12 RESUMEN POR CAPÍTULOS</vt:lpstr>
      <vt:lpstr>EJECUCIÓN ACUMULADA DE GASTOS A ENERO DE 2020  PARTIDA 12. CAPÍTULO 01. PROGRAMA 01: SECRETARÍA Y ADMINISTRACIÓN GENERAL</vt:lpstr>
      <vt:lpstr>EJECUCIÓN ACUMULADA DE GASTOS A ENERO DE 2020  PARTIDA 12. CAPÍTULO 02. PROGRAMA 01: ADMINISTRACIÓN Y EJECUCIÓN DE OBRAS PÚBLICAS</vt:lpstr>
      <vt:lpstr>EJECUCIÓN ACUMULADA DE GASTOS A ENERO DE 2020  PARTIDA 12. CAPÍTULO 02. PROGRAMA 02: DIRECCIÓN DE ARQUITECTURA</vt:lpstr>
      <vt:lpstr>EJECUCIÓN ACUMULADA DE GASTOS A ENERO DE 2020  PARTIDA 12. CAPÍTULO 02. PROGRAMA 03: DIRECCIÓN DE OBRAS HIDRÁULICAS</vt:lpstr>
      <vt:lpstr>EJECUCIÓN ACUMULADA DE GASTOS A ENERO DE 2020  PARTIDA 12. CAPÍTULO 02. PROGRAMA 04: DIRECCIÓN DE VIALIDAD</vt:lpstr>
      <vt:lpstr>EJECUCIÓN ACUMULADA DE GASTOS A ENERO DE 2020  PARTIDA 12. CAPÍTULO 02. PROGRAMA 06: DIRECCIÓN DE OBRAS PORTUARIAS</vt:lpstr>
      <vt:lpstr>EJECUCIÓN ACUMULADA DE GASTOS A ENERO DE 2020  PARTIDA 12. CAPÍTULO 02. PROGRAMA 07: DIRECCIÓN DE AEROPUERTOS</vt:lpstr>
      <vt:lpstr>EJECUCIÓN ACUMULADA DE GASTOS A ENERO DE 2020  PARTIDA 12. CAPÍTULO 02. PROGRAMA 11: DIRECCIÓN DE PLANEAMIENTO</vt:lpstr>
      <vt:lpstr>EJECUCIÓN ACUMULADA DE GASTOS A ENERO DE 2020  PARTIDA 12. CAPÍTULO 02. PROGRAMA 12: AGUA POTABLE RURAL</vt:lpstr>
      <vt:lpstr>EJECUCIÓN ACUMULADA DE GASTOS A ENERO DE 2020  PARTIDA 12. CAPÍTULO 03. PROGRAMA 01: DIRECCIÓN GENERAL DE CONCESIONES DE OBRAS PÚBLICAS</vt:lpstr>
      <vt:lpstr>EJECUCIÓN ACUMULADA DE GASTOS A ENERO DE 2020  PARTIDA 12. CAPÍTULO 04. PROGRAMA 01: DIRECCIÓN GENERAL DE AGUAS</vt:lpstr>
      <vt:lpstr>EJECUCIÓN ACUMULADA DE GASTOS A ENERO DE 2020  PARTIDA 12. CAPÍTULO 05. PROGRAMA 01: INSTITUTO NACIONAL DE HIDRÁULICA</vt:lpstr>
      <vt:lpstr>EJECUCIÓN ACUMULADA DE GASTOS A ENERO DE 2020  PARTIDA 12. CAPÍTULO 07. PROGRAMA 01: SUPERINTENDENCIA DE SERVICIOS SANITARIOS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13</cp:revision>
  <dcterms:created xsi:type="dcterms:W3CDTF">2020-01-02T19:48:16Z</dcterms:created>
  <dcterms:modified xsi:type="dcterms:W3CDTF">2020-07-22T19:50:20Z</dcterms:modified>
</cp:coreProperties>
</file>