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23148372127465258"/>
          <c:y val="8.7145957539195781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9075386410032084"/>
          <c:w val="1"/>
          <c:h val="0.37953885972586759"/>
        </c:manualLayout>
      </c:layout>
      <c:pie3DChart>
        <c:varyColors val="1"/>
        <c:ser>
          <c:idx val="0"/>
          <c:order val="0"/>
          <c:tx>
            <c:strRef>
              <c:f>'[12.xlsx]Partida 12'!$D$64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5E2-4957-BB7B-B195013DFAC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5E2-4957-BB7B-B195013DFAC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5E2-4957-BB7B-B195013DFAC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5E2-4957-BB7B-B195013DFACA}"/>
              </c:ext>
            </c:extLst>
          </c:dPt>
          <c:dLbls>
            <c:dLbl>
              <c:idx val="1"/>
              <c:layout>
                <c:manualLayout>
                  <c:x val="-4.3314327088424288E-2"/>
                  <c:y val="-0.13052790139084941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55E2-4957-BB7B-B195013DFAC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5.555719973171911E-2"/>
                  <c:y val="-0.10323274121150779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55E2-4957-BB7B-B195013DFAC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'[12.xlsx]Partida 12'!$C$65:$C$68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ADQUISICIÓN DE ACTIVOS FINANCIEROS                                              </c:v>
                </c:pt>
                <c:pt idx="2">
                  <c:v>TRANSFERENCIAS DE CAPITAL                                                       </c:v>
                </c:pt>
                <c:pt idx="3">
                  <c:v>OTROS</c:v>
                </c:pt>
              </c:strCache>
            </c:strRef>
          </c:cat>
          <c:val>
            <c:numRef>
              <c:f>'[12.xlsx]Partida 12'!$D$65:$D$68</c:f>
              <c:numCache>
                <c:formatCode>#,##0</c:formatCode>
                <c:ptCount val="4"/>
                <c:pt idx="0">
                  <c:v>217571832</c:v>
                </c:pt>
                <c:pt idx="1">
                  <c:v>85077972</c:v>
                </c:pt>
                <c:pt idx="2">
                  <c:v>396411121</c:v>
                </c:pt>
                <c:pt idx="3">
                  <c:v>31453195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0C6-4925-A867-A91C505DCBC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</c:legendEntry>
      <c:layout>
        <c:manualLayout>
          <c:xMode val="edge"/>
          <c:yMode val="edge"/>
          <c:x val="0.3129084027023436"/>
          <c:y val="0.70173702245552638"/>
          <c:w val="0.35066416800606121"/>
          <c:h val="0.2210272496425751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Distribución Presupuesto Inicial por Capítulo (M$)</a:t>
            </a:r>
            <a:endParaRPr lang="es-CL" sz="1400">
              <a:effectLst/>
            </a:endParaRPr>
          </a:p>
        </c:rich>
      </c:tx>
      <c:layout>
        <c:manualLayout>
          <c:xMode val="edge"/>
          <c:yMode val="edge"/>
          <c:x val="0.23803046597197328"/>
          <c:y val="6.7114812421638248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0858786093777235"/>
          <c:y val="0.16999447492859421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'[12.xlsx]Partida 12'!$M$64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1"/>
              <c:layout>
                <c:manualLayout>
                  <c:x val="3.093487004127126E-3"/>
                  <c:y val="9.3968352172860131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9E09-42F5-AAC5-B4AAE2D90586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</c:extLst>
            </c:dLbl>
            <c:dLbl>
              <c:idx val="2"/>
              <c:layout>
                <c:manualLayout>
                  <c:x val="-4.6402305061906887E-3"/>
                  <c:y val="-3.195072697199126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'[12.xlsx]Partida 12'!$L$65:$L$70</c:f>
              <c:strCache>
                <c:ptCount val="6"/>
                <c:pt idx="0">
                  <c:v>SEC. Y ADM. GRAL</c:v>
                </c:pt>
                <c:pt idx="1">
                  <c:v>DIR.GRAL. DE OBRAS PÚBLICAS</c:v>
                </c:pt>
                <c:pt idx="2">
                  <c:v>DIR. GRAL. DE CONCESIONES DE OBRAS PÚBLICAS</c:v>
                </c:pt>
                <c:pt idx="3">
                  <c:v>DIR. GRAL. DE AGUAS</c:v>
                </c:pt>
                <c:pt idx="4">
                  <c:v>INH</c:v>
                </c:pt>
                <c:pt idx="5">
                  <c:v>SSS</c:v>
                </c:pt>
              </c:strCache>
            </c:strRef>
          </c:cat>
          <c:val>
            <c:numRef>
              <c:f>'[12.xlsx]Partida 12'!$M$65:$M$70</c:f>
              <c:numCache>
                <c:formatCode>#,##0</c:formatCode>
                <c:ptCount val="6"/>
                <c:pt idx="0">
                  <c:v>22893070</c:v>
                </c:pt>
                <c:pt idx="1">
                  <c:v>1845342230</c:v>
                </c:pt>
                <c:pt idx="2">
                  <c:v>714588543</c:v>
                </c:pt>
                <c:pt idx="3">
                  <c:v>20241242</c:v>
                </c:pt>
                <c:pt idx="4">
                  <c:v>2174192</c:v>
                </c:pt>
                <c:pt idx="5">
                  <c:v>10709035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C76-4C9C-9863-EBF6C57635B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450353384"/>
        <c:axId val="450349072"/>
      </c:barChart>
      <c:catAx>
        <c:axId val="450353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450349072"/>
        <c:crosses val="autoZero"/>
        <c:auto val="1"/>
        <c:lblAlgn val="ctr"/>
        <c:lblOffset val="100"/>
        <c:noMultiLvlLbl val="0"/>
      </c:catAx>
      <c:valAx>
        <c:axId val="450349072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4503533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ysClr val="window" lastClr="FFFFFF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/>
              <a:t>% Ejecución Mensual 2018 - 2019</a:t>
            </a:r>
            <a:r>
              <a:rPr lang="es-CL" sz="1000" b="1" baseline="0"/>
              <a:t> - 2020</a:t>
            </a:r>
            <a:endParaRPr lang="es-CL" sz="1000" b="1"/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'[12.xlsx]Partida 12'!$C$31</c:f>
              <c:strCache>
                <c:ptCount val="1"/>
                <c:pt idx="0">
                  <c:v>% Ejecución Ppto. Vigente 2018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'[12.xlsx]Partida 12'!$D$30:$O$30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'[12.xlsx]Partida 12'!$D$31:$O$31</c:f>
              <c:numCache>
                <c:formatCode>0.0%</c:formatCode>
                <c:ptCount val="12"/>
                <c:pt idx="0">
                  <c:v>0.14552071725917085</c:v>
                </c:pt>
                <c:pt idx="1">
                  <c:v>8.5381434951810567E-2</c:v>
                </c:pt>
                <c:pt idx="2">
                  <c:v>8.1424447691430105E-2</c:v>
                </c:pt>
                <c:pt idx="3">
                  <c:v>6.5560999006707865E-2</c:v>
                </c:pt>
                <c:pt idx="4">
                  <c:v>7.6628351869635042E-2</c:v>
                </c:pt>
                <c:pt idx="5">
                  <c:v>8.6280588340285347E-2</c:v>
                </c:pt>
                <c:pt idx="6">
                  <c:v>6.7279953939853698E-2</c:v>
                </c:pt>
                <c:pt idx="7">
                  <c:v>6.3261827236309826E-2</c:v>
                </c:pt>
                <c:pt idx="8">
                  <c:v>6.4897490538737959E-2</c:v>
                </c:pt>
                <c:pt idx="9">
                  <c:v>7.4180951850730967E-2</c:v>
                </c:pt>
                <c:pt idx="10">
                  <c:v>5.9010350712059408E-2</c:v>
                </c:pt>
                <c:pt idx="11">
                  <c:v>0.15392668079826333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5C0-4F88-AE19-2681FA97450D}"/>
            </c:ext>
          </c:extLst>
        </c:ser>
        <c:ser>
          <c:idx val="1"/>
          <c:order val="1"/>
          <c:tx>
            <c:strRef>
              <c:f>'[12.xlsx]Partida 12'!$C$32</c:f>
              <c:strCache>
                <c:ptCount val="1"/>
                <c:pt idx="0">
                  <c:v>% Ejecución Ppto. Vigente 2019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9.2804621426565356E-3"/>
                  <c:y val="-1.513511967470218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'[12.xlsx]Partida 12'!$D$30:$O$30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'[12.xlsx]Partida 12'!$D$32:$O$32</c:f>
              <c:numCache>
                <c:formatCode>0.0%</c:formatCode>
                <c:ptCount val="12"/>
                <c:pt idx="0">
                  <c:v>0.11418401631864127</c:v>
                </c:pt>
                <c:pt idx="1">
                  <c:v>7.4432510063835611E-2</c:v>
                </c:pt>
                <c:pt idx="2">
                  <c:v>7.1878336545770249E-2</c:v>
                </c:pt>
                <c:pt idx="3">
                  <c:v>7.2647578912713548E-2</c:v>
                </c:pt>
                <c:pt idx="4">
                  <c:v>5.1604320683530366E-2</c:v>
                </c:pt>
                <c:pt idx="5">
                  <c:v>7.7357996848581106E-2</c:v>
                </c:pt>
                <c:pt idx="6">
                  <c:v>8.2758947167605124E-2</c:v>
                </c:pt>
                <c:pt idx="7">
                  <c:v>7.1351878522717835E-2</c:v>
                </c:pt>
                <c:pt idx="8">
                  <c:v>6.2673827549345473E-2</c:v>
                </c:pt>
                <c:pt idx="9">
                  <c:v>0.10338084097545419</c:v>
                </c:pt>
                <c:pt idx="10">
                  <c:v>8.2744929555712207E-2</c:v>
                </c:pt>
                <c:pt idx="11">
                  <c:v>0.15906157706266716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5C0-4F88-AE19-2681FA97450D}"/>
            </c:ext>
          </c:extLst>
        </c:ser>
        <c:ser>
          <c:idx val="2"/>
          <c:order val="2"/>
          <c:tx>
            <c:strRef>
              <c:f>'[12.xlsx]Partida 12'!$C$33</c:f>
              <c:strCache>
                <c:ptCount val="1"/>
                <c:pt idx="0">
                  <c:v>% Ejecución Ppto. Vigente 2020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7014180594870316E-2"/>
                  <c:y val="1.81621436096426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'[12.xlsx]Partida 12'!$D$30:$O$30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'[12.xlsx]Partida 12'!$D$33</c:f>
              <c:numCache>
                <c:formatCode>0.0%</c:formatCode>
                <c:ptCount val="1"/>
                <c:pt idx="0">
                  <c:v>0.11522603432846421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5C0-4F88-AE19-2681FA97450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05911200"/>
        <c:axId val="305912768"/>
      </c:barChart>
      <c:catAx>
        <c:axId val="305911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05912768"/>
        <c:crosses val="autoZero"/>
        <c:auto val="1"/>
        <c:lblAlgn val="ctr"/>
        <c:lblOffset val="100"/>
        <c:noMultiLvlLbl val="0"/>
      </c:catAx>
      <c:valAx>
        <c:axId val="305912768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05911200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/>
              <a:t>% Ejecución Acumulada  2018 - 2019 - 2020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'[12.xlsx]Partida 12'!$C$24</c:f>
              <c:strCache>
                <c:ptCount val="1"/>
                <c:pt idx="0">
                  <c:v>% Ejecución Ppto. Vigente 2018</c:v>
                </c:pt>
              </c:strCache>
            </c:strRef>
          </c:tx>
          <c:marker>
            <c:symbol val="none"/>
          </c:marker>
          <c:cat>
            <c:strRef>
              <c:f>'[12.xlsx]Partida 12'!$D$23:$O$23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'[12.xlsx]Partida 12'!$D$24:$O$24</c:f>
              <c:numCache>
                <c:formatCode>0.0%</c:formatCode>
                <c:ptCount val="12"/>
                <c:pt idx="0">
                  <c:v>0.14552071725917085</c:v>
                </c:pt>
                <c:pt idx="1">
                  <c:v>0.23070671436648377</c:v>
                </c:pt>
                <c:pt idx="2">
                  <c:v>0.31212637135743759</c:v>
                </c:pt>
                <c:pt idx="3">
                  <c:v>0.3769970132696272</c:v>
                </c:pt>
                <c:pt idx="4">
                  <c:v>0.45362432797741425</c:v>
                </c:pt>
                <c:pt idx="5">
                  <c:v>0.49191313057663588</c:v>
                </c:pt>
                <c:pt idx="6">
                  <c:v>0.56581744171334314</c:v>
                </c:pt>
                <c:pt idx="7">
                  <c:v>0.62906405968690693</c:v>
                </c:pt>
                <c:pt idx="8">
                  <c:v>0.69396155022564487</c:v>
                </c:pt>
                <c:pt idx="9">
                  <c:v>0.76814250207637591</c:v>
                </c:pt>
                <c:pt idx="10">
                  <c:v>0.82707220361786049</c:v>
                </c:pt>
                <c:pt idx="11">
                  <c:v>0.99571908388720642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11BB-4D09-9DC4-91BF91026CD8}"/>
            </c:ext>
          </c:extLst>
        </c:ser>
        <c:ser>
          <c:idx val="1"/>
          <c:order val="1"/>
          <c:tx>
            <c:strRef>
              <c:f>'[12.xlsx]Partida 12'!$C$25</c:f>
              <c:strCache>
                <c:ptCount val="1"/>
                <c:pt idx="0">
                  <c:v>% Ejecución Ppto. Vigente 2019</c:v>
                </c:pt>
              </c:strCache>
            </c:strRef>
          </c:tx>
          <c:marker>
            <c:symbol val="none"/>
          </c:marker>
          <c:cat>
            <c:strRef>
              <c:f>'[12.xlsx]Partida 12'!$D$23:$O$23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'[12.xlsx]Partida 12'!$D$25:$O$25</c:f>
              <c:numCache>
                <c:formatCode>0.0%</c:formatCode>
                <c:ptCount val="12"/>
                <c:pt idx="0">
                  <c:v>0.114184016318641</c:v>
                </c:pt>
                <c:pt idx="1">
                  <c:v>0.18861652638247689</c:v>
                </c:pt>
                <c:pt idx="2">
                  <c:v>0.26049486292824714</c:v>
                </c:pt>
                <c:pt idx="3">
                  <c:v>0.33253871698322113</c:v>
                </c:pt>
                <c:pt idx="4">
                  <c:v>0.35124243908640468</c:v>
                </c:pt>
                <c:pt idx="5">
                  <c:v>0.42860043593498581</c:v>
                </c:pt>
                <c:pt idx="6">
                  <c:v>0.50970040844125508</c:v>
                </c:pt>
                <c:pt idx="7">
                  <c:v>0.5761688554598301</c:v>
                </c:pt>
                <c:pt idx="8">
                  <c:v>0.63525922973252213</c:v>
                </c:pt>
                <c:pt idx="9">
                  <c:v>0.73864007070797633</c:v>
                </c:pt>
                <c:pt idx="10">
                  <c:v>0.82137950375282653</c:v>
                </c:pt>
                <c:pt idx="11">
                  <c:v>0.99127097058585367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11BB-4D09-9DC4-91BF91026CD8}"/>
            </c:ext>
          </c:extLst>
        </c:ser>
        <c:ser>
          <c:idx val="2"/>
          <c:order val="2"/>
          <c:tx>
            <c:strRef>
              <c:f>'[12.xlsx]Partida 12'!$C$26</c:f>
              <c:strCache>
                <c:ptCount val="1"/>
                <c:pt idx="0">
                  <c:v>% Ejecución Ppto. Vigente 2020</c:v>
                </c:pt>
              </c:strCache>
            </c:strRef>
          </c:tx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'[12.xlsx]Partida 12'!$D$23:$O$23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'[12.xlsx]Partida 12'!$D$26</c:f>
              <c:numCache>
                <c:formatCode>0.0%</c:formatCode>
                <c:ptCount val="1"/>
                <c:pt idx="0">
                  <c:v>0.11522603432846421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11BB-4D09-9DC4-91BF91026C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92537464"/>
        <c:axId val="492545304"/>
      </c:lineChart>
      <c:catAx>
        <c:axId val="492537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92545304"/>
        <c:crosses val="autoZero"/>
        <c:auto val="1"/>
        <c:lblAlgn val="ctr"/>
        <c:lblOffset val="100"/>
        <c:noMultiLvlLbl val="0"/>
      </c:catAx>
      <c:valAx>
        <c:axId val="49254530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9253746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56FFF8-C3D0-4869-9CB1-DC8684F759FD}" type="datetimeFigureOut">
              <a:rPr lang="es-CL" smtClean="0"/>
              <a:t>22-07-2020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E49A23-11F3-429A-9D7D-E4300884B5F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59152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B2F62-660D-48F3-A591-52C1331AE1A5}" type="datetimeFigureOut">
              <a:rPr lang="es-CL" smtClean="0"/>
              <a:t>22-07-2020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1F6D4-75C3-4E7B-9AB4-CF9765FF2B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86133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B2F62-660D-48F3-A591-52C1331AE1A5}" type="datetimeFigureOut">
              <a:rPr lang="es-CL" smtClean="0"/>
              <a:t>22-07-2020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1F6D4-75C3-4E7B-9AB4-CF9765FF2B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409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B2F62-660D-48F3-A591-52C1331AE1A5}" type="datetimeFigureOut">
              <a:rPr lang="es-CL" smtClean="0"/>
              <a:t>22-07-2020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1F6D4-75C3-4E7B-9AB4-CF9765FF2B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93853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22-07-2020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32512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B2F62-660D-48F3-A591-52C1331AE1A5}" type="datetimeFigureOut">
              <a:rPr lang="es-CL" smtClean="0"/>
              <a:t>22-07-2020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1F6D4-75C3-4E7B-9AB4-CF9765FF2B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05038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B2F62-660D-48F3-A591-52C1331AE1A5}" type="datetimeFigureOut">
              <a:rPr lang="es-CL" smtClean="0"/>
              <a:t>22-07-2020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1F6D4-75C3-4E7B-9AB4-CF9765FF2B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14974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B2F62-660D-48F3-A591-52C1331AE1A5}" type="datetimeFigureOut">
              <a:rPr lang="es-CL" smtClean="0"/>
              <a:t>22-07-2020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1F6D4-75C3-4E7B-9AB4-CF9765FF2B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62775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B2F62-660D-48F3-A591-52C1331AE1A5}" type="datetimeFigureOut">
              <a:rPr lang="es-CL" smtClean="0"/>
              <a:t>22-07-2020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1F6D4-75C3-4E7B-9AB4-CF9765FF2B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62198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B2F62-660D-48F3-A591-52C1331AE1A5}" type="datetimeFigureOut">
              <a:rPr lang="es-CL" smtClean="0"/>
              <a:t>22-07-2020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1F6D4-75C3-4E7B-9AB4-CF9765FF2B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44905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B2F62-660D-48F3-A591-52C1331AE1A5}" type="datetimeFigureOut">
              <a:rPr lang="es-CL" smtClean="0"/>
              <a:t>22-07-2020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1F6D4-75C3-4E7B-9AB4-CF9765FF2B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77398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B2F62-660D-48F3-A591-52C1331AE1A5}" type="datetimeFigureOut">
              <a:rPr lang="es-CL" smtClean="0"/>
              <a:t>22-07-2020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1F6D4-75C3-4E7B-9AB4-CF9765FF2B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6045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B2F62-660D-48F3-A591-52C1331AE1A5}" type="datetimeFigureOut">
              <a:rPr lang="es-CL" smtClean="0"/>
              <a:t>22-07-2020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1F6D4-75C3-4E7B-9AB4-CF9765FF2B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92243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B2F62-660D-48F3-A591-52C1331AE1A5}" type="datetimeFigureOut">
              <a:rPr lang="es-CL" smtClean="0"/>
              <a:t>22-07-2020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1F6D4-75C3-4E7B-9AB4-CF9765FF2B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0983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r>
              <a:rPr lang="es-CL" sz="2000" b="1" dirty="0">
                <a:latin typeface="+mn-lt"/>
              </a:rPr>
              <a:t/>
            </a:r>
            <a:br>
              <a:rPr lang="es-CL" sz="2000" b="1" dirty="0">
                <a:latin typeface="+mn-lt"/>
              </a:rPr>
            </a:br>
            <a:r>
              <a:rPr lang="es-CL" sz="2000" b="1" cap="all" dirty="0">
                <a:latin typeface="+mn-lt"/>
              </a:rPr>
              <a:t>al mes de </a:t>
            </a:r>
            <a:r>
              <a:rPr lang="es-CL" sz="2000" b="1" cap="all" dirty="0" smtClean="0">
                <a:latin typeface="+mn-lt"/>
              </a:rPr>
              <a:t>ENERO DE 2020</a:t>
            </a:r>
            <a:r>
              <a:rPr lang="es-CL" sz="2000" b="1" cap="all" dirty="0">
                <a:latin typeface="+mn-lt"/>
              </a:rPr>
              <a:t/>
            </a:r>
            <a:br>
              <a:rPr lang="es-CL" sz="2000" b="1" cap="all" dirty="0">
                <a:latin typeface="+mn-lt"/>
              </a:rPr>
            </a:br>
            <a:r>
              <a:rPr lang="es-CL" sz="2000" b="1" cap="all" dirty="0">
                <a:latin typeface="+mn-lt"/>
              </a:rPr>
              <a:t>Partida 12</a:t>
            </a:r>
            <a:r>
              <a:rPr lang="es-CL" sz="2000" b="1" dirty="0">
                <a:latin typeface="+mn-lt"/>
              </a:rPr>
              <a:t>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OBRAS PÚBLICAS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febrero 2020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03" name="Picture 13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548680"/>
            <a:ext cx="4986803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81546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5661287"/>
            <a:ext cx="815862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89484"/>
            <a:ext cx="8229600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02: DIRECCIÓN DE ARQUITECTURA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5339942"/>
              </p:ext>
            </p:extLst>
          </p:nvPr>
        </p:nvGraphicFramePr>
        <p:xfrm>
          <a:off x="404938" y="1772816"/>
          <a:ext cx="8229598" cy="3651330"/>
        </p:xfrm>
        <a:graphic>
          <a:graphicData uri="http://schemas.openxmlformats.org/drawingml/2006/table">
            <a:tbl>
              <a:tblPr/>
              <a:tblGrid>
                <a:gridCol w="824498"/>
                <a:gridCol w="304572"/>
                <a:gridCol w="304572"/>
                <a:gridCol w="2759608"/>
                <a:gridCol w="824498"/>
                <a:gridCol w="824498"/>
                <a:gridCol w="824498"/>
                <a:gridCol w="824498"/>
                <a:gridCol w="738356"/>
              </a:tblGrid>
              <a:tr h="16318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9976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41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33.362.493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33.362.493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3.683.020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1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10.446.772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10.446.772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691.719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1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558.550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558.550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1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63.612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63.612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139.184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1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63.612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63.612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1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138.452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1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185.782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185.782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1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71.363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71.363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1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27.707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1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15.590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1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1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49.949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49.949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1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22.096.777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22.096.777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1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647.250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647.250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1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21.449.527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21.449.527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1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2.834.246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283424,6%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1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2.834.246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283424,6%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1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96214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2223" y="6073927"/>
            <a:ext cx="7997602" cy="282423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03: DIRECCIÓN DE OBRAS HIDRÁULICAS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3421871"/>
              </p:ext>
            </p:extLst>
          </p:nvPr>
        </p:nvGraphicFramePr>
        <p:xfrm>
          <a:off x="414338" y="1772808"/>
          <a:ext cx="8139111" cy="4301120"/>
        </p:xfrm>
        <a:graphic>
          <a:graphicData uri="http://schemas.openxmlformats.org/drawingml/2006/table">
            <a:tbl>
              <a:tblPr/>
              <a:tblGrid>
                <a:gridCol w="815432"/>
                <a:gridCol w="301224"/>
                <a:gridCol w="301224"/>
                <a:gridCol w="2729265"/>
                <a:gridCol w="815432"/>
                <a:gridCol w="815432"/>
                <a:gridCol w="815432"/>
                <a:gridCol w="815432"/>
                <a:gridCol w="730238"/>
              </a:tblGrid>
              <a:tr h="16908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1782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19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154.540.005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154.540.005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32.890.415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0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15.435.358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15.435.358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974.313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0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1.036.917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1.036.917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62.141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0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196.992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196.992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113.086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0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196.992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196.992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0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113.086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0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8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0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188.388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188.388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0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125.685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125.685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0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13.739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0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27.803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27.803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0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0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0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137.671.350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137.671.350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0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732.443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732.443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0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136.938.907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136.938.907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0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31.739.160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3173916,0%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0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31.739.160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3173916,0%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6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12943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6095" y="6200688"/>
            <a:ext cx="8034583" cy="311324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45468"/>
            <a:ext cx="8229600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04: DIRECCIÓN DE VIALIDAD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8136655"/>
              </p:ext>
            </p:extLst>
          </p:nvPr>
        </p:nvGraphicFramePr>
        <p:xfrm>
          <a:off x="456095" y="1556796"/>
          <a:ext cx="8159727" cy="4643883"/>
        </p:xfrm>
        <a:graphic>
          <a:graphicData uri="http://schemas.openxmlformats.org/drawingml/2006/table">
            <a:tbl>
              <a:tblPr/>
              <a:tblGrid>
                <a:gridCol w="817498"/>
                <a:gridCol w="301986"/>
                <a:gridCol w="301986"/>
                <a:gridCol w="2736178"/>
                <a:gridCol w="817498"/>
                <a:gridCol w="817498"/>
                <a:gridCol w="817498"/>
                <a:gridCol w="817498"/>
                <a:gridCol w="732087"/>
              </a:tblGrid>
              <a:tr h="14316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721" marR="8721" marT="87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21" marR="8721" marT="87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3844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79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1.261.023.622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1.261.023.622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141.426.779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1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102.114.752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102.114.752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6.728.542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1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7.257.294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7.257.294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338.739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1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568.917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568.917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375.846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66,1%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1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568.917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568.917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17.999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1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357.847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1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872.100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872.100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1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872.100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872.100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1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Compensación Tránsito con Sobrepeso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872.100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872.100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1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1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63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1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1.704.539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1.704.539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1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Terrenos                                              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1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88.749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88.749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1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29.354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29.354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1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1.452.024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1.452.024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1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11.648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11.648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1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122.764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122.764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1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1.148.358.839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1.148.358.839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1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2.853.206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2.853.206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1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1.145.505.633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1.145.505.633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1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47.181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47.181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133.983.652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283978,0%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1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27.327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27.327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1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18.854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18.854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1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133.983.652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13398365,2%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1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54629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401" y="6013152"/>
            <a:ext cx="8201486" cy="31894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1344" y="12290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06: DIRECCIÓN DE OBRAS PORTUARIAS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6296716"/>
              </p:ext>
            </p:extLst>
          </p:nvPr>
        </p:nvGraphicFramePr>
        <p:xfrm>
          <a:off x="414338" y="1556795"/>
          <a:ext cx="8192550" cy="4432108"/>
        </p:xfrm>
        <a:graphic>
          <a:graphicData uri="http://schemas.openxmlformats.org/drawingml/2006/table">
            <a:tbl>
              <a:tblPr/>
              <a:tblGrid>
                <a:gridCol w="820786"/>
                <a:gridCol w="303202"/>
                <a:gridCol w="303202"/>
                <a:gridCol w="2747184"/>
                <a:gridCol w="820786"/>
                <a:gridCol w="820786"/>
                <a:gridCol w="820786"/>
                <a:gridCol w="820786"/>
                <a:gridCol w="735032"/>
              </a:tblGrid>
              <a:tr h="20735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3501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721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82.539.096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82.539.096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10.320.718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3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7.736.828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7.736.828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513.907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3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597.333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597.333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3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3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3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2.488.259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2.488.259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3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2.398.125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2.398.125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3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3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28.729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3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17.035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3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37.669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37.669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3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71.705.676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71.705.676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2.667.250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3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778.817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778.817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3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70.926.859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70.926.859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2.667.250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3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7.114.105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711410,5%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3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7.114.105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711410,5%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3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30467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6" y="6021288"/>
            <a:ext cx="8144660" cy="245300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293530"/>
            <a:ext cx="8229600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07: DIRECCIÓN DE AEROPUERTOS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8509408"/>
              </p:ext>
            </p:extLst>
          </p:nvPr>
        </p:nvGraphicFramePr>
        <p:xfrm>
          <a:off x="395536" y="1653566"/>
          <a:ext cx="8229600" cy="4277957"/>
        </p:xfrm>
        <a:graphic>
          <a:graphicData uri="http://schemas.openxmlformats.org/drawingml/2006/table">
            <a:tbl>
              <a:tblPr/>
              <a:tblGrid>
                <a:gridCol w="824498"/>
                <a:gridCol w="304572"/>
                <a:gridCol w="304572"/>
                <a:gridCol w="2759609"/>
                <a:gridCol w="824498"/>
                <a:gridCol w="824498"/>
                <a:gridCol w="824498"/>
                <a:gridCol w="824498"/>
                <a:gridCol w="738357"/>
              </a:tblGrid>
              <a:tr h="17550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3748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03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64.791.217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64.791.217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9.202.199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5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5.740.505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5.740.505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393.531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5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370.208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370.208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5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5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5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510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5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72.183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72.183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5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5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5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5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5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28.033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5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58.584.599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58.584.599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303.665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5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435.787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435.787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5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58.148.812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58.148.812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303.665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5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8.490.604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849060,4%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5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8.490.604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849060,4%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5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03220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6212334"/>
            <a:ext cx="8004966" cy="288032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96752"/>
            <a:ext cx="8229600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11: DIRECCIÓN DE PLANEAMIENTO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1332870"/>
              </p:ext>
            </p:extLst>
          </p:nvPr>
        </p:nvGraphicFramePr>
        <p:xfrm>
          <a:off x="386223" y="1510981"/>
          <a:ext cx="8205328" cy="4701352"/>
        </p:xfrm>
        <a:graphic>
          <a:graphicData uri="http://schemas.openxmlformats.org/drawingml/2006/table">
            <a:tbl>
              <a:tblPr/>
              <a:tblGrid>
                <a:gridCol w="815059"/>
                <a:gridCol w="301085"/>
                <a:gridCol w="301085"/>
                <a:gridCol w="2797961"/>
                <a:gridCol w="815059"/>
                <a:gridCol w="815059"/>
                <a:gridCol w="815059"/>
                <a:gridCol w="815059"/>
                <a:gridCol w="729902"/>
              </a:tblGrid>
              <a:tr h="19847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0782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6049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90.142.641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90.142.641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372.732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4.538.138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4.538.138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312.206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222.321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222.321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71.081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71.081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04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31.608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31.608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85.077.972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85.077.972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Acciones y Participaciones de Capital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85.077.972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85.077.972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de Transporte de Pasajeros Metro S.A.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85.077.972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85.077.972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222.129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222.129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222.129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222.129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3952,9%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3952,9%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63580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4183" y="6055166"/>
            <a:ext cx="8133536" cy="296704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12: AGUA POTABLE RURAL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7632289"/>
              </p:ext>
            </p:extLst>
          </p:nvPr>
        </p:nvGraphicFramePr>
        <p:xfrm>
          <a:off x="414338" y="1868120"/>
          <a:ext cx="8210798" cy="4081165"/>
        </p:xfrm>
        <a:graphic>
          <a:graphicData uri="http://schemas.openxmlformats.org/drawingml/2006/table">
            <a:tbl>
              <a:tblPr/>
              <a:tblGrid>
                <a:gridCol w="822614"/>
                <a:gridCol w="303877"/>
                <a:gridCol w="303877"/>
                <a:gridCol w="2753304"/>
                <a:gridCol w="822614"/>
                <a:gridCol w="822614"/>
                <a:gridCol w="822614"/>
                <a:gridCol w="822614"/>
                <a:gridCol w="736670"/>
              </a:tblGrid>
              <a:tr h="19037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8302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98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141.459.951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141.459.951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14.777.620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3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5.139.061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5.139.061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292.650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3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764.571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764.571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3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80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3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206.665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206.665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3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89.775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89.775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3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37.786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37.786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3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3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39.611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39.611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3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26.126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3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135.338.654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135.338.654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3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135.338.654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135.338.654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3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14.470.438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1447043,8%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3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14.470.438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1447043,8%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2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20979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6009634"/>
            <a:ext cx="7983576" cy="312244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407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45634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03. PROGRAMA 01: DIRECCIÓN GENERAL DE CONCESIONES DE OBRAS PÚBLICAS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2139620"/>
              </p:ext>
            </p:extLst>
          </p:nvPr>
        </p:nvGraphicFramePr>
        <p:xfrm>
          <a:off x="414338" y="1700814"/>
          <a:ext cx="8201483" cy="4308823"/>
        </p:xfrm>
        <a:graphic>
          <a:graphicData uri="http://schemas.openxmlformats.org/drawingml/2006/table">
            <a:tbl>
              <a:tblPr/>
              <a:tblGrid>
                <a:gridCol w="829120"/>
                <a:gridCol w="306279"/>
                <a:gridCol w="306279"/>
                <a:gridCol w="2700829"/>
                <a:gridCol w="829120"/>
                <a:gridCol w="829120"/>
                <a:gridCol w="829120"/>
                <a:gridCol w="829120"/>
                <a:gridCol w="742496"/>
              </a:tblGrid>
              <a:tr h="19257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8975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527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714.588.543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714.588.543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82.341.945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5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11.388.394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11.388.394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663.302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5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1.174.532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1.174.532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5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851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5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73.580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5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5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5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5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5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38.019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5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305.529.916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305.529.916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28.405.041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5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304.439.916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304.439.916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28.405.041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5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Inversión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5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396.411.121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396.411.121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25.811.326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5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396.411.121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396.411.121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25.811.326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5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Reintegro Crédito - I.V.A. Concesiones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396.411.121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396.411.121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25.811.326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04732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3807" y="6114404"/>
            <a:ext cx="810833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04. PROGRAMA 01: DIRECCIÓN GENERAL DE AGUAS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0555347"/>
              </p:ext>
            </p:extLst>
          </p:nvPr>
        </p:nvGraphicFramePr>
        <p:xfrm>
          <a:off x="414338" y="1772814"/>
          <a:ext cx="8210798" cy="4341586"/>
        </p:xfrm>
        <a:graphic>
          <a:graphicData uri="http://schemas.openxmlformats.org/drawingml/2006/table">
            <a:tbl>
              <a:tblPr/>
              <a:tblGrid>
                <a:gridCol w="822614"/>
                <a:gridCol w="303877"/>
                <a:gridCol w="303877"/>
                <a:gridCol w="2753304"/>
                <a:gridCol w="822614"/>
                <a:gridCol w="822614"/>
                <a:gridCol w="822614"/>
                <a:gridCol w="822614"/>
                <a:gridCol w="736670"/>
              </a:tblGrid>
              <a:tr h="20311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2204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665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20.241.242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20.241.242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2.199.926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13.217.725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13.217.725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845.755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913.994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913.994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36.613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35.250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35.250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126.229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126.229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126.229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126.229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062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Aguas para Zonas Aridas y Semiáridas de América Latina y el Caribe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126.229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126.229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428.815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428.815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71.820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71.820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172.081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172.081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178.015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178.015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5.543.479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5.543.479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1.440.606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1.440.606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37750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5" y="5741331"/>
            <a:ext cx="809229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3930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05. PROGRAMA 01: INSTITUTO NACIONAL DE HIDRÁULICA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7641863"/>
              </p:ext>
            </p:extLst>
          </p:nvPr>
        </p:nvGraphicFramePr>
        <p:xfrm>
          <a:off x="414335" y="1713511"/>
          <a:ext cx="8136793" cy="4018741"/>
        </p:xfrm>
        <a:graphic>
          <a:graphicData uri="http://schemas.openxmlformats.org/drawingml/2006/table">
            <a:tbl>
              <a:tblPr/>
              <a:tblGrid>
                <a:gridCol w="815200"/>
                <a:gridCol w="301138"/>
                <a:gridCol w="301138"/>
                <a:gridCol w="2728487"/>
                <a:gridCol w="815200"/>
                <a:gridCol w="815200"/>
                <a:gridCol w="815200"/>
                <a:gridCol w="815200"/>
                <a:gridCol w="730030"/>
              </a:tblGrid>
              <a:tr h="20675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3317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713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2.174.192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2.174.192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212.537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67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1.664.993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1.664.993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117.800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67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251.192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251.192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67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67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67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104.092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104.092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67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67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68.878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68.878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67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67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67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131.603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131.603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67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131.603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131.603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67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88.477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67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88.477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6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3167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6118557"/>
            <a:ext cx="7488832" cy="365125"/>
          </a:xfrm>
        </p:spPr>
        <p:txBody>
          <a:bodyPr/>
          <a:lstStyle/>
          <a:p>
            <a:pPr algn="ctr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18FFBFB1-DDD6-4BFF-A431-848CA6709AA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7906841"/>
              </p:ext>
            </p:extLst>
          </p:nvPr>
        </p:nvGraphicFramePr>
        <p:xfrm>
          <a:off x="414336" y="1607343"/>
          <a:ext cx="8210799" cy="4320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696634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68833" y="5708579"/>
            <a:ext cx="8127772" cy="303702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174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07. PROGRAMA 01: SUPERINTENDENCIA DE SERVICIOS SANITARIOS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8448809"/>
              </p:ext>
            </p:extLst>
          </p:nvPr>
        </p:nvGraphicFramePr>
        <p:xfrm>
          <a:off x="386224" y="1772804"/>
          <a:ext cx="8238912" cy="3935774"/>
        </p:xfrm>
        <a:graphic>
          <a:graphicData uri="http://schemas.openxmlformats.org/drawingml/2006/table">
            <a:tbl>
              <a:tblPr/>
              <a:tblGrid>
                <a:gridCol w="825431"/>
                <a:gridCol w="304917"/>
                <a:gridCol w="304917"/>
                <a:gridCol w="2762731"/>
                <a:gridCol w="825431"/>
                <a:gridCol w="825431"/>
                <a:gridCol w="825431"/>
                <a:gridCol w="825431"/>
                <a:gridCol w="739192"/>
              </a:tblGrid>
              <a:tr h="19316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9157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535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10.709.035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10.709.035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749.923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1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7.225.852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7.225.852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576.867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1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3.083.023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3.083.023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59.907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1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1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1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183.960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183.960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1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53.865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53.865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1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1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30.198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30.198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1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35.154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35.154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1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53.799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53.799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1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1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1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113.149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11314,9%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1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113.149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11314,9%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1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5188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0902" y="5646074"/>
            <a:ext cx="7308812" cy="365125"/>
          </a:xfrm>
        </p:spPr>
        <p:txBody>
          <a:bodyPr/>
          <a:lstStyle/>
          <a:p>
            <a:pPr algn="ctr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9D6227D1-A8B2-4283-BA4D-3F1962EE6D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9519835"/>
              </p:ext>
            </p:extLst>
          </p:nvPr>
        </p:nvGraphicFramePr>
        <p:xfrm>
          <a:off x="414336" y="1554903"/>
          <a:ext cx="8210799" cy="4034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58627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39082" y="5993129"/>
            <a:ext cx="7704856" cy="365125"/>
          </a:xfrm>
        </p:spPr>
        <p:txBody>
          <a:bodyPr/>
          <a:lstStyle/>
          <a:p>
            <a:pPr algn="ctr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</a:p>
        </p:txBody>
      </p:sp>
      <p:graphicFrame>
        <p:nvGraphicFramePr>
          <p:cNvPr id="6" name="2 Gráfico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9186979"/>
              </p:ext>
            </p:extLst>
          </p:nvPr>
        </p:nvGraphicFramePr>
        <p:xfrm>
          <a:off x="414337" y="1609724"/>
          <a:ext cx="8210798" cy="41955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2013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58353" y="5949280"/>
            <a:ext cx="7974087" cy="365125"/>
          </a:xfrm>
        </p:spPr>
        <p:txBody>
          <a:bodyPr/>
          <a:lstStyle/>
          <a:p>
            <a:pPr algn="ctr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</a:p>
        </p:txBody>
      </p:sp>
      <p:graphicFrame>
        <p:nvGraphicFramePr>
          <p:cNvPr id="6" name="1 Gráfico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3933861"/>
              </p:ext>
            </p:extLst>
          </p:nvPr>
        </p:nvGraphicFramePr>
        <p:xfrm>
          <a:off x="414336" y="1614486"/>
          <a:ext cx="8210799" cy="41187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4764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5941789"/>
            <a:ext cx="8148277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1186698"/>
              </p:ext>
            </p:extLst>
          </p:nvPr>
        </p:nvGraphicFramePr>
        <p:xfrm>
          <a:off x="414340" y="1824343"/>
          <a:ext cx="8229598" cy="3646216"/>
        </p:xfrm>
        <a:graphic>
          <a:graphicData uri="http://schemas.openxmlformats.org/drawingml/2006/table">
            <a:tbl>
              <a:tblPr/>
              <a:tblGrid>
                <a:gridCol w="958927"/>
                <a:gridCol w="2561910"/>
                <a:gridCol w="958927"/>
                <a:gridCol w="958927"/>
                <a:gridCol w="958927"/>
                <a:gridCol w="958927"/>
                <a:gridCol w="873053"/>
              </a:tblGrid>
              <a:tr h="212918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52058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62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2.615.948.312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2.615.948.312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301.425.350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2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217.571.832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217.571.832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14.125.327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2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21.274.692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21.274.692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835.593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2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842.243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842.243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894.569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2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1.058.312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1.058.312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2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2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2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7.362.013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7.362.013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2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85.077.972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85.077.972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2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1.885.434.192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1.885.434.192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31.375.956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2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396.411.121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396.411.121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25.811.326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2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688.623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688.623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228.319.071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33155,9%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2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6246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653129" y="580935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6224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 RESUMEN POR CAPÍTULOS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9774055"/>
              </p:ext>
            </p:extLst>
          </p:nvPr>
        </p:nvGraphicFramePr>
        <p:xfrm>
          <a:off x="457200" y="1662488"/>
          <a:ext cx="8158625" cy="3965009"/>
        </p:xfrm>
        <a:graphic>
          <a:graphicData uri="http://schemas.openxmlformats.org/drawingml/2006/table">
            <a:tbl>
              <a:tblPr/>
              <a:tblGrid>
                <a:gridCol w="296354"/>
                <a:gridCol w="296354"/>
                <a:gridCol w="296354"/>
                <a:gridCol w="2658295"/>
                <a:gridCol w="794229"/>
                <a:gridCol w="794229"/>
                <a:gridCol w="794229"/>
                <a:gridCol w="794229"/>
                <a:gridCol w="723103"/>
                <a:gridCol w="711249"/>
              </a:tblGrid>
              <a:tr h="2600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71" marR="8971" marT="8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962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8971" marR="8971" marT="8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Nombre del Programa Presupuestario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762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971" marR="8971" marT="8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y Ejecución de Obras Públicas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156.214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15621,4%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15621,4%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971" marR="8971" marT="8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Arquitectura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22.096.777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22.096.777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971" marR="8971" marT="8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Obras Hidráulicas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732.443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732.443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971" marR="8971" marT="8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Vialidad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27.327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27.327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971" marR="8971" marT="8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Obras Portuarias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7.114.105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711410,5%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711410,5%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971" marR="8971" marT="8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Aeropuertos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435.787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435.787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971" marR="8971" marT="8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Planeamiento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135.338.654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135.338.654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971" marR="8971" marT="8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Agua Potable Rural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304.439.916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304.439.916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28.405.041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62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971" marR="8971" marT="8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Concesiones de Obras Públicas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71.820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71.820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971" marR="8971" marT="8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Aguas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88.477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1769,5%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1769,5%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62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971" marR="8971" marT="8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Hidráulica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7228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933" y="5715537"/>
            <a:ext cx="8184503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245468"/>
            <a:ext cx="8229600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01. PROGRAMA 01: SECRETARÍA Y ADMINISTRACIÓN GENERAL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5431164"/>
              </p:ext>
            </p:extLst>
          </p:nvPr>
        </p:nvGraphicFramePr>
        <p:xfrm>
          <a:off x="408773" y="1703717"/>
          <a:ext cx="8184501" cy="3651080"/>
        </p:xfrm>
        <a:graphic>
          <a:graphicData uri="http://schemas.openxmlformats.org/drawingml/2006/table">
            <a:tbl>
              <a:tblPr/>
              <a:tblGrid>
                <a:gridCol w="886599"/>
                <a:gridCol w="327512"/>
                <a:gridCol w="327512"/>
                <a:gridCol w="2302512"/>
                <a:gridCol w="886599"/>
                <a:gridCol w="886599"/>
                <a:gridCol w="886599"/>
                <a:gridCol w="886599"/>
                <a:gridCol w="793970"/>
              </a:tblGrid>
              <a:tr h="17864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4710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</a:t>
                      </a:r>
                      <a:r>
                        <a:rPr lang="es-CL" sz="9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Pptos</a:t>
                      </a:r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44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22.893.070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22.893.070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1.891.838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16.600.492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16.600.492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958.094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4.202.185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4.202.185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214.459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163.618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163.618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1.453.951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1.453.951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16.601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391.932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391.932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149.998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149.998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877.465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877.465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626.442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626.442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555.667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589.165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589.165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36.277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555.667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55566,7%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8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3575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5707394"/>
            <a:ext cx="8150146" cy="339602"/>
          </a:xfrm>
        </p:spPr>
        <p:txBody>
          <a:bodyPr/>
          <a:lstStyle/>
          <a:p>
            <a:r>
              <a:rPr lang="es-CL" sz="1100" b="1" dirty="0"/>
              <a:t>Fuente</a:t>
            </a:r>
            <a:r>
              <a:rPr lang="es-CL" sz="110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45634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01: ADMINISTRACIÓN Y EJECUCIÓN DE OBRAS PÚBLICAS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2713041"/>
              </p:ext>
            </p:extLst>
          </p:nvPr>
        </p:nvGraphicFramePr>
        <p:xfrm>
          <a:off x="414338" y="1772815"/>
          <a:ext cx="8201484" cy="3800104"/>
        </p:xfrm>
        <a:graphic>
          <a:graphicData uri="http://schemas.openxmlformats.org/drawingml/2006/table">
            <a:tbl>
              <a:tblPr/>
              <a:tblGrid>
                <a:gridCol w="821681"/>
                <a:gridCol w="303532"/>
                <a:gridCol w="303532"/>
                <a:gridCol w="2750181"/>
                <a:gridCol w="821681"/>
                <a:gridCol w="821681"/>
                <a:gridCol w="821681"/>
                <a:gridCol w="821681"/>
                <a:gridCol w="735834"/>
              </a:tblGrid>
              <a:tr h="16936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1867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22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17.483.205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17.483.205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1.355.698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16.322.962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16.322.962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1.056.641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842.572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842.572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30.545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52.343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52.343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59.983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59.983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59.955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59.983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59.983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59.955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la Construcción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59.983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59.983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59.955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200.718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200.718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26.832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15.590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156.562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156.562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45.970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45.970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45.970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45.970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156.214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15621,4%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156.214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15621,4%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9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70814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3966</Words>
  <Application>Microsoft Office PowerPoint</Application>
  <PresentationFormat>Presentación en pantalla (4:3)</PresentationFormat>
  <Paragraphs>2520</Paragraphs>
  <Slides>20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4" baseType="lpstr">
      <vt:lpstr>Arial</vt:lpstr>
      <vt:lpstr>Calibri</vt:lpstr>
      <vt:lpstr>Verdana</vt:lpstr>
      <vt:lpstr>Tema de Office</vt:lpstr>
      <vt:lpstr>EJECUCIÓN ACUMULADA DE GASTOS PRESUPUESTARIOS al mes de ENERO DE 2020 Partida 12: MINISTERIO DE OBRAS PÚBLICAS</vt:lpstr>
      <vt:lpstr>Presentación de PowerPoint</vt:lpstr>
      <vt:lpstr>Presentación de PowerPoint</vt:lpstr>
      <vt:lpstr>Presentación de PowerPoint</vt:lpstr>
      <vt:lpstr>Presentación de PowerPoint</vt:lpstr>
      <vt:lpstr>EJECUCIÓN ACUMULADA DE GASTOS A ENERO DE 2020  PARTIDA 12 MINISTERIO DE OBRAS PÚBLICAS</vt:lpstr>
      <vt:lpstr>EJECUCIÓN ACUMULADA DE GASTOS A ENERO DE 2020  PARTIDA 12 RESUMEN POR CAPÍTULOS</vt:lpstr>
      <vt:lpstr>EJECUCIÓN ACUMULADA DE GASTOS A ENERO DE 2020  PARTIDA 12. CAPÍTULO 01. PROGRAMA 01: SECRETARÍA Y ADMINISTRACIÓN GENERAL</vt:lpstr>
      <vt:lpstr>EJECUCIÓN ACUMULADA DE GASTOS A ENERO DE 2020  PARTIDA 12. CAPÍTULO 02. PROGRAMA 01: ADMINISTRACIÓN Y EJECUCIÓN DE OBRAS PÚBLICAS</vt:lpstr>
      <vt:lpstr>EJECUCIÓN ACUMULADA DE GASTOS A ENERO DE 2020  PARTIDA 12. CAPÍTULO 02. PROGRAMA 02: DIRECCIÓN DE ARQUITECTURA</vt:lpstr>
      <vt:lpstr>EJECUCIÓN ACUMULADA DE GASTOS A ENERO DE 2020  PARTIDA 12. CAPÍTULO 02. PROGRAMA 03: DIRECCIÓN DE OBRAS HIDRÁULICAS</vt:lpstr>
      <vt:lpstr>EJECUCIÓN ACUMULADA DE GASTOS A ENERO DE 2020  PARTIDA 12. CAPÍTULO 02. PROGRAMA 04: DIRECCIÓN DE VIALIDAD</vt:lpstr>
      <vt:lpstr>EJECUCIÓN ACUMULADA DE GASTOS A ENERO DE 2020  PARTIDA 12. CAPÍTULO 02. PROGRAMA 06: DIRECCIÓN DE OBRAS PORTUARIAS</vt:lpstr>
      <vt:lpstr>EJECUCIÓN ACUMULADA DE GASTOS A ENERO DE 2020  PARTIDA 12. CAPÍTULO 02. PROGRAMA 07: DIRECCIÓN DE AEROPUERTOS</vt:lpstr>
      <vt:lpstr>EJECUCIÓN ACUMULADA DE GASTOS A ENERO DE 2020  PARTIDA 12. CAPÍTULO 02. PROGRAMA 11: DIRECCIÓN DE PLANEAMIENTO</vt:lpstr>
      <vt:lpstr>EJECUCIÓN ACUMULADA DE GASTOS A ENERO DE 2020  PARTIDA 12. CAPÍTULO 02. PROGRAMA 12: AGUA POTABLE RURAL</vt:lpstr>
      <vt:lpstr>EJECUCIÓN ACUMULADA DE GASTOS A ENERO DE 2020  PARTIDA 12. CAPÍTULO 03. PROGRAMA 01: DIRECCIÓN GENERAL DE CONCESIONES DE OBRAS PÚBLICAS</vt:lpstr>
      <vt:lpstr>EJECUCIÓN ACUMULADA DE GASTOS A ENERO DE 2020  PARTIDA 12. CAPÍTULO 04. PROGRAMA 01: DIRECCIÓN GENERAL DE AGUAS</vt:lpstr>
      <vt:lpstr>EJECUCIÓN ACUMULADA DE GASTOS A ENERO DE 2020  PARTIDA 12. CAPÍTULO 05. PROGRAMA 01: INSTITUTO NACIONAL DE HIDRÁULICA</vt:lpstr>
      <vt:lpstr>EJECUCIÓN ACUMULADA DE GASTOS A ENERO DE 2020  PARTIDA 12. CAPÍTULO 07. PROGRAMA 01: SUPERINTENDENCIA DE SERVICIOS SANITARIOS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claudia mora</cp:lastModifiedBy>
  <cp:revision>13</cp:revision>
  <dcterms:created xsi:type="dcterms:W3CDTF">2020-01-02T19:48:16Z</dcterms:created>
  <dcterms:modified xsi:type="dcterms:W3CDTF">2020-07-22T19:50:20Z</dcterms:modified>
</cp:coreProperties>
</file>