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326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86" d="100"/>
          <a:sy n="86" d="100"/>
        </p:scale>
        <p:origin x="14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Presupuesto inicial </a:t>
            </a:r>
            <a:r>
              <a:rPr lang="es-CL" sz="1100" b="1"/>
              <a:t>por Subtítulos de Gastos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769755475480818"/>
          <c:y val="0.29608631055729684"/>
          <c:w val="0.68570723632748809"/>
          <c:h val="0.522597506353792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17E-4C17-A2F1-63C3B09C20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17E-4C17-A2F1-63C3B09C20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17E-4C17-A2F1-63C3B09C20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17E-4C17-A2F1-63C3B09C20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'[11.xlsx]Partida 11'!$C$82:$C$85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'[11.xlsx]Partida 11'!$D$82:$D$85</c:f>
              <c:numCache>
                <c:formatCode>#,##0</c:formatCode>
                <c:ptCount val="4"/>
                <c:pt idx="0">
                  <c:v>1228940973</c:v>
                </c:pt>
                <c:pt idx="1">
                  <c:v>329235489</c:v>
                </c:pt>
                <c:pt idx="2">
                  <c:v>142245469</c:v>
                </c:pt>
                <c:pt idx="3">
                  <c:v>182363696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E8B-4D05-9F53-3E6DA974E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"/>
          <c:y val="0.73139895451919168"/>
          <c:w val="0.56067658209390492"/>
          <c:h val="0.268600929641229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'[11.xlsx]Partida 11'!$C$37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11'!$D$37:$O$37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6.9000000000000006E-2</c:v>
                </c:pt>
                <c:pt idx="2">
                  <c:v>7.0999999999999994E-2</c:v>
                </c:pt>
                <c:pt idx="3">
                  <c:v>7.8E-2</c:v>
                </c:pt>
                <c:pt idx="4">
                  <c:v>7.6999999999999999E-2</c:v>
                </c:pt>
                <c:pt idx="5">
                  <c:v>0.08</c:v>
                </c:pt>
                <c:pt idx="6">
                  <c:v>7.0999999999999994E-2</c:v>
                </c:pt>
                <c:pt idx="7">
                  <c:v>0.105</c:v>
                </c:pt>
                <c:pt idx="8">
                  <c:v>7.1999999999999995E-2</c:v>
                </c:pt>
                <c:pt idx="9">
                  <c:v>7.1999999999999995E-2</c:v>
                </c:pt>
                <c:pt idx="10">
                  <c:v>7.6999999999999999E-2</c:v>
                </c:pt>
                <c:pt idx="11">
                  <c:v>0.14199999999999999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D7E-44A7-A38F-717846D9665B}"/>
            </c:ext>
          </c:extLst>
        </c:ser>
        <c:ser>
          <c:idx val="1"/>
          <c:order val="1"/>
          <c:tx>
            <c:strRef>
              <c:f>'[11.xlsx]Partida 11'!$C$38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11'!$D$38:$O$38</c:f>
              <c:numCache>
                <c:formatCode>0.0%</c:formatCode>
                <c:ptCount val="12"/>
                <c:pt idx="0">
                  <c:v>0.109</c:v>
                </c:pt>
                <c:pt idx="1">
                  <c:v>7.0999999999999994E-2</c:v>
                </c:pt>
                <c:pt idx="2">
                  <c:v>7.3999999999999996E-2</c:v>
                </c:pt>
                <c:pt idx="3">
                  <c:v>8.5999999999999993E-2</c:v>
                </c:pt>
                <c:pt idx="4">
                  <c:v>7.8E-2</c:v>
                </c:pt>
                <c:pt idx="5">
                  <c:v>0.08</c:v>
                </c:pt>
                <c:pt idx="6">
                  <c:v>6.9000000000000006E-2</c:v>
                </c:pt>
                <c:pt idx="7">
                  <c:v>7.9000000000000001E-2</c:v>
                </c:pt>
                <c:pt idx="8">
                  <c:v>7.4999999999999997E-2</c:v>
                </c:pt>
                <c:pt idx="9">
                  <c:v>7.1999999999999995E-2</c:v>
                </c:pt>
                <c:pt idx="10">
                  <c:v>7.4999999999999997E-2</c:v>
                </c:pt>
                <c:pt idx="11">
                  <c:v>0.13143714500000001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D7E-44A7-A38F-717846D9665B}"/>
            </c:ext>
          </c:extLst>
        </c:ser>
        <c:ser>
          <c:idx val="2"/>
          <c:order val="2"/>
          <c:tx>
            <c:strRef>
              <c:f>'[11.xlsx]Partida 11'!$C$39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vert="horz"/>
                <a:lstStyle/>
                <a:p>
                  <a:pPr>
                    <a:defRPr sz="700" b="1">
                      <a:solidFill>
                        <a:schemeClr val="tx1"/>
                      </a:solidFill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'[11.xlsx]Partida 11'!$D$36:$O$36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11'!$D$39</c:f>
              <c:numCache>
                <c:formatCode>0.0%</c:formatCode>
                <c:ptCount val="1"/>
                <c:pt idx="0">
                  <c:v>0.11344408621831911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D7E-44A7-A38F-717846D966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299874792"/>
        <c:axId val="299875184"/>
      </c:barChart>
      <c:catAx>
        <c:axId val="299874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875184"/>
        <c:crosses val="autoZero"/>
        <c:auto val="0"/>
        <c:lblAlgn val="ctr"/>
        <c:lblOffset val="100"/>
        <c:noMultiLvlLbl val="0"/>
      </c:catAx>
      <c:valAx>
        <c:axId val="29987518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299874792"/>
        <c:crosses val="autoZero"/>
        <c:crossBetween val="between"/>
      </c:valAx>
    </c:plotArea>
    <c:legend>
      <c:legendPos val="b"/>
      <c:legendEntry>
        <c:idx val="0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</c:legendEntry>
      <c:layout>
        <c:manualLayout>
          <c:xMode val="edge"/>
          <c:yMode val="edge"/>
          <c:x val="8.78071337491131E-2"/>
          <c:y val="0.93707902476045912"/>
          <c:w val="0.89999990076854763"/>
          <c:h val="6.2920975239540836E-2"/>
        </c:manualLayout>
      </c:layout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50"/>
              <a:t>% de Ejecución Acumulada 2018 - 2019 - 2020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'[11.xlsx]Partida 11'!$C$33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11'!$D$33:$O$33</c:f>
              <c:numCache>
                <c:formatCode>0.0%</c:formatCode>
                <c:ptCount val="12"/>
                <c:pt idx="0">
                  <c:v>8.5000000000000006E-2</c:v>
                </c:pt>
                <c:pt idx="1">
                  <c:v>0.154</c:v>
                </c:pt>
                <c:pt idx="2">
                  <c:v>0.22500000000000001</c:v>
                </c:pt>
                <c:pt idx="3">
                  <c:v>0.30299999999999999</c:v>
                </c:pt>
                <c:pt idx="4">
                  <c:v>0.379</c:v>
                </c:pt>
                <c:pt idx="5">
                  <c:v>0.45800000000000002</c:v>
                </c:pt>
                <c:pt idx="6">
                  <c:v>0.53600000000000003</c:v>
                </c:pt>
                <c:pt idx="7">
                  <c:v>0.63900000000000001</c:v>
                </c:pt>
                <c:pt idx="8">
                  <c:v>0.70699999999999996</c:v>
                </c:pt>
                <c:pt idx="9">
                  <c:v>0.77800000000000002</c:v>
                </c:pt>
                <c:pt idx="10">
                  <c:v>0.85399999999999998</c:v>
                </c:pt>
                <c:pt idx="11">
                  <c:v>0.98099999999999998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C73-471E-8DC9-84475458D4EB}"/>
            </c:ext>
          </c:extLst>
        </c:ser>
        <c:ser>
          <c:idx val="1"/>
          <c:order val="1"/>
          <c:tx>
            <c:strRef>
              <c:f>'[11.xlsx]Partida 11'!$C$34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1F497D"/>
              </a:solidFill>
            </a:ln>
          </c:spPr>
          <c:marker>
            <c:symbol val="none"/>
          </c:marker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11'!$D$34:$O$34</c:f>
              <c:numCache>
                <c:formatCode>0.0%</c:formatCode>
                <c:ptCount val="12"/>
                <c:pt idx="0">
                  <c:v>0.109</c:v>
                </c:pt>
                <c:pt idx="1">
                  <c:v>0.18</c:v>
                </c:pt>
                <c:pt idx="2">
                  <c:v>0.254</c:v>
                </c:pt>
                <c:pt idx="3">
                  <c:v>0.33900000000000002</c:v>
                </c:pt>
                <c:pt idx="4">
                  <c:v>0.41599999999999998</c:v>
                </c:pt>
                <c:pt idx="5">
                  <c:v>0.49199999999999999</c:v>
                </c:pt>
                <c:pt idx="6">
                  <c:v>0.55600000000000005</c:v>
                </c:pt>
                <c:pt idx="7">
                  <c:v>0.63400000000000001</c:v>
                </c:pt>
                <c:pt idx="8">
                  <c:v>0.70899999999999996</c:v>
                </c:pt>
                <c:pt idx="9">
                  <c:v>0.78100000000000003</c:v>
                </c:pt>
                <c:pt idx="10">
                  <c:v>0.85599999999999998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C73-471E-8DC9-84475458D4EB}"/>
            </c:ext>
          </c:extLst>
        </c:ser>
        <c:ser>
          <c:idx val="2"/>
          <c:order val="2"/>
          <c:tx>
            <c:strRef>
              <c:f>'[11.xlsx]Partida 11'!$C$35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6996672204880846E-2"/>
                  <c:y val="-5.3517624997366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'[11.xlsx]Partida 11'!$D$32:$O$32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'[11.xlsx]Partida 11'!$D$35</c:f>
              <c:numCache>
                <c:formatCode>0.0%</c:formatCode>
                <c:ptCount val="1"/>
                <c:pt idx="0">
                  <c:v>0.11344408621831911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C73-471E-8DC9-84475458D4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9870872"/>
        <c:axId val="299871264"/>
      </c:lineChart>
      <c:catAx>
        <c:axId val="299870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871264"/>
        <c:crosses val="autoZero"/>
        <c:auto val="1"/>
        <c:lblAlgn val="ctr"/>
        <c:lblOffset val="100"/>
        <c:tickLblSkip val="1"/>
        <c:noMultiLvlLbl val="0"/>
      </c:catAx>
      <c:valAx>
        <c:axId val="29987126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998708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1"/>
        <c:txPr>
          <a:bodyPr/>
          <a:lstStyle/>
          <a:p>
            <a:pPr>
              <a:defRPr sz="900"/>
            </a:pPr>
            <a:endParaRPr lang="es-CL"/>
          </a:p>
        </c:txPr>
      </c:legendEntry>
      <c:legendEntry>
        <c:idx val="2"/>
        <c:txPr>
          <a:bodyPr/>
          <a:lstStyle/>
          <a:p>
            <a:pPr>
              <a:defRPr sz="900"/>
            </a:pPr>
            <a:endParaRPr lang="es-CL"/>
          </a:p>
        </c:txPr>
      </c:legendEntry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0" y="0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1" tIns="46425" rIns="92851" bIns="46425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1" tIns="46425" rIns="92851" bIns="46425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0" y="8893296"/>
            <a:ext cx="3066733" cy="468154"/>
          </a:xfrm>
          <a:prstGeom prst="rect">
            <a:avLst/>
          </a:prstGeom>
        </p:spPr>
        <p:txBody>
          <a:bodyPr vert="horz" lIns="92851" tIns="46425" rIns="92851" bIns="46425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 smtClean="0">
                <a:latin typeface="+mn-lt"/>
              </a:rPr>
              <a:t>ENERO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febrero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5517232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124423"/>
              </p:ext>
            </p:extLst>
          </p:nvPr>
        </p:nvGraphicFramePr>
        <p:xfrm>
          <a:off x="539552" y="2110338"/>
          <a:ext cx="7920879" cy="3262882"/>
        </p:xfrm>
        <a:graphic>
          <a:graphicData uri="http://schemas.openxmlformats.org/drawingml/2006/table">
            <a:tbl>
              <a:tblPr/>
              <a:tblGrid>
                <a:gridCol w="715434"/>
                <a:gridCol w="361367"/>
                <a:gridCol w="361367"/>
                <a:gridCol w="2730331"/>
                <a:gridCol w="715434"/>
                <a:gridCol w="715434"/>
                <a:gridCol w="686232"/>
                <a:gridCol w="817640"/>
                <a:gridCol w="817640"/>
              </a:tblGrid>
              <a:tr h="1775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8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21.562.330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44.055.914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3.832.395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27.273.456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1.190.879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651.717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376.665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16.525.168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80404"/>
              </p:ext>
            </p:extLst>
          </p:nvPr>
        </p:nvGraphicFramePr>
        <p:xfrm>
          <a:off x="539553" y="1844339"/>
          <a:ext cx="7880547" cy="4207011"/>
        </p:xfrm>
        <a:graphic>
          <a:graphicData uri="http://schemas.openxmlformats.org/drawingml/2006/table">
            <a:tbl>
              <a:tblPr/>
              <a:tblGrid>
                <a:gridCol w="541576"/>
                <a:gridCol w="304636"/>
                <a:gridCol w="304636"/>
                <a:gridCol w="3683333"/>
                <a:gridCol w="544653"/>
                <a:gridCol w="544653"/>
                <a:gridCol w="578502"/>
                <a:gridCol w="689279"/>
                <a:gridCol w="689279"/>
              </a:tblGrid>
              <a:tr h="172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72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314.448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3.427.755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3.427.755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1.483.436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1.483.436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9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434.519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434.519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76.369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76.369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1" y="6127852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173842"/>
              </p:ext>
            </p:extLst>
          </p:nvPr>
        </p:nvGraphicFramePr>
        <p:xfrm>
          <a:off x="539548" y="1564046"/>
          <a:ext cx="7704860" cy="4563814"/>
        </p:xfrm>
        <a:graphic>
          <a:graphicData uri="http://schemas.openxmlformats.org/drawingml/2006/table">
            <a:tbl>
              <a:tblPr/>
              <a:tblGrid>
                <a:gridCol w="698943"/>
                <a:gridCol w="326394"/>
                <a:gridCol w="326394"/>
                <a:gridCol w="2799067"/>
                <a:gridCol w="702241"/>
                <a:gridCol w="702241"/>
                <a:gridCol w="672568"/>
                <a:gridCol w="738506"/>
                <a:gridCol w="738506"/>
              </a:tblGrid>
              <a:tr h="1553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58" marR="9258" marT="92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75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9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36.659.988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325.035.886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29.881.244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55.469.962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1.600.655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49.852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25,9%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4.898.315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80.982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197.425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171.633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18.486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4.615.395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4.615.385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1.853.389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2.761.996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1.673.248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30.483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233.705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512.938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644.515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12.689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267.490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519.315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5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1.235.389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519.315</a:t>
                      </a:r>
                    </a:p>
                  </a:txBody>
                  <a:tcPr marL="9258" marR="9258" marT="92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9258" marR="9258" marT="92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320" y="635634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471971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104959"/>
              </p:ext>
            </p:extLst>
          </p:nvPr>
        </p:nvGraphicFramePr>
        <p:xfrm>
          <a:off x="481470" y="1916830"/>
          <a:ext cx="8205329" cy="3744413"/>
        </p:xfrm>
        <a:graphic>
          <a:graphicData uri="http://schemas.openxmlformats.org/drawingml/2006/table">
            <a:tbl>
              <a:tblPr/>
              <a:tblGrid>
                <a:gridCol w="696305"/>
                <a:gridCol w="391672"/>
                <a:gridCol w="391672"/>
                <a:gridCol w="2816874"/>
                <a:gridCol w="696305"/>
                <a:gridCol w="696305"/>
                <a:gridCol w="743782"/>
                <a:gridCol w="886207"/>
                <a:gridCol w="886207"/>
              </a:tblGrid>
              <a:tr h="2435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58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96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7345" y="6237314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854163"/>
              </p:ext>
            </p:extLst>
          </p:nvPr>
        </p:nvGraphicFramePr>
        <p:xfrm>
          <a:off x="627345" y="1876826"/>
          <a:ext cx="7920878" cy="4360488"/>
        </p:xfrm>
        <a:graphic>
          <a:graphicData uri="http://schemas.openxmlformats.org/drawingml/2006/table">
            <a:tbl>
              <a:tblPr/>
              <a:tblGrid>
                <a:gridCol w="712443"/>
                <a:gridCol w="332696"/>
                <a:gridCol w="332696"/>
                <a:gridCol w="2974110"/>
                <a:gridCol w="715803"/>
                <a:gridCol w="715803"/>
                <a:gridCol w="631789"/>
                <a:gridCol w="752769"/>
                <a:gridCol w="752769"/>
              </a:tblGrid>
              <a:tr h="1718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2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5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5.842.401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20.994.763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1.734.773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40.990.805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838.043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OMI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Membresía AIFM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2.816.603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314.769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2.006.685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495.149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44.589.089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7.570.542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1.277.671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274141"/>
              </p:ext>
            </p:extLst>
          </p:nvPr>
        </p:nvGraphicFramePr>
        <p:xfrm>
          <a:off x="683568" y="1988840"/>
          <a:ext cx="7632847" cy="3801949"/>
        </p:xfrm>
        <a:graphic>
          <a:graphicData uri="http://schemas.openxmlformats.org/drawingml/2006/table">
            <a:tbl>
              <a:tblPr/>
              <a:tblGrid>
                <a:gridCol w="703355"/>
                <a:gridCol w="355267"/>
                <a:gridCol w="355267"/>
                <a:gridCol w="2529930"/>
                <a:gridCol w="703355"/>
                <a:gridCol w="703355"/>
                <a:gridCol w="674648"/>
                <a:gridCol w="803835"/>
                <a:gridCol w="803835"/>
              </a:tblGrid>
              <a:tr h="1778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47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34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14.177.230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30.732.069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2.682.215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36.925.416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2.693.658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648.472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8.704.582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8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8.113.625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8.704.582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211343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124834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501585"/>
              </p:ext>
            </p:extLst>
          </p:nvPr>
        </p:nvGraphicFramePr>
        <p:xfrm>
          <a:off x="611559" y="1431333"/>
          <a:ext cx="7704858" cy="4745631"/>
        </p:xfrm>
        <a:graphic>
          <a:graphicData uri="http://schemas.openxmlformats.org/drawingml/2006/table">
            <a:tbl>
              <a:tblPr/>
              <a:tblGrid>
                <a:gridCol w="809766"/>
                <a:gridCol w="299129"/>
                <a:gridCol w="299129"/>
                <a:gridCol w="2175490"/>
                <a:gridCol w="809766"/>
                <a:gridCol w="809766"/>
                <a:gridCol w="809766"/>
                <a:gridCol w="846023"/>
                <a:gridCol w="846023"/>
              </a:tblGrid>
              <a:tr h="1297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38" marR="7438" marT="74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974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03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25.957.203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196.209.496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196.209.496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16.646.118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29.553.839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29.553.839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536.151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4.011.151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658.723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727.926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606.557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74.985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622.327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606.557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30.614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1.769.719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52.166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359.805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1.212.125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136.513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41.194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40.150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7.295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4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4.906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1.513.506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1.513.496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1.587.891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1.587.891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436.330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436.330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38.052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526.217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524.104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17.480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45.708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501.024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109.522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2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8.006.689</a:t>
                      </a:r>
                    </a:p>
                  </a:txBody>
                  <a:tcPr marL="7438" marR="7438" marT="74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438" marR="7438" marT="74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815219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305753"/>
              </p:ext>
            </p:extLst>
          </p:nvPr>
        </p:nvGraphicFramePr>
        <p:xfrm>
          <a:off x="611559" y="1997945"/>
          <a:ext cx="7776866" cy="3555924"/>
        </p:xfrm>
        <a:graphic>
          <a:graphicData uri="http://schemas.openxmlformats.org/drawingml/2006/table">
            <a:tbl>
              <a:tblPr/>
              <a:tblGrid>
                <a:gridCol w="649962"/>
                <a:gridCol w="374106"/>
                <a:gridCol w="374106"/>
                <a:gridCol w="2705653"/>
                <a:gridCol w="649962"/>
                <a:gridCol w="649962"/>
                <a:gridCol w="710423"/>
                <a:gridCol w="831346"/>
                <a:gridCol w="831346"/>
              </a:tblGrid>
              <a:tr h="1745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44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9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45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8"/>
            <a:ext cx="7560841" cy="2544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616982"/>
              </p:ext>
            </p:extLst>
          </p:nvPr>
        </p:nvGraphicFramePr>
        <p:xfrm>
          <a:off x="827585" y="1953690"/>
          <a:ext cx="7704857" cy="3795370"/>
        </p:xfrm>
        <a:graphic>
          <a:graphicData uri="http://schemas.openxmlformats.org/drawingml/2006/table">
            <a:tbl>
              <a:tblPr/>
              <a:tblGrid>
                <a:gridCol w="702396"/>
                <a:gridCol w="354782"/>
                <a:gridCol w="354782"/>
                <a:gridCol w="2608900"/>
                <a:gridCol w="702396"/>
                <a:gridCol w="702396"/>
                <a:gridCol w="673727"/>
                <a:gridCol w="802739"/>
                <a:gridCol w="802739"/>
              </a:tblGrid>
              <a:tr h="1862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046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44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8.162.219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16.323.303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1.325.158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18.909.291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6.183.775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2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6.183.775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139" y="6231923"/>
            <a:ext cx="6192688" cy="191046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03513" y="128899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95956"/>
              </p:ext>
            </p:extLst>
          </p:nvPr>
        </p:nvGraphicFramePr>
        <p:xfrm>
          <a:off x="467544" y="1641093"/>
          <a:ext cx="8219257" cy="4535876"/>
        </p:xfrm>
        <a:graphic>
          <a:graphicData uri="http://schemas.openxmlformats.org/drawingml/2006/table">
            <a:tbl>
              <a:tblPr/>
              <a:tblGrid>
                <a:gridCol w="576789"/>
                <a:gridCol w="324444"/>
                <a:gridCol w="324444"/>
                <a:gridCol w="3749135"/>
                <a:gridCol w="580067"/>
                <a:gridCol w="580067"/>
                <a:gridCol w="616117"/>
                <a:gridCol w="734097"/>
                <a:gridCol w="734097"/>
              </a:tblGrid>
              <a:tr h="1423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32" marR="8532" marT="85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58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203.221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1.614.853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130.745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1.770.995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3.922.325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1.346.608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2.328.075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60.455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2.267.620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37.559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210.083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11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para la Prohibición de Armas Químicas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202.406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68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Conferencia de Estados Partes del Tratado sobre el Comercio de Armas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de Armas Convencionales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3.816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24.267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39.243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8.208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32" marR="8532" marT="85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32" marR="8532" marT="853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86721E8-22E4-486D-8238-74C2B3541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5A28A890-7896-4175-84FF-1B7DD948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575233"/>
            <a:ext cx="7561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15EFFFBC-1615-41B2-B732-18025E4B98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758959"/>
              </p:ext>
            </p:extLst>
          </p:nvPr>
        </p:nvGraphicFramePr>
        <p:xfrm>
          <a:off x="457200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32913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650" y="6242670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57021" y="1477135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861043"/>
              </p:ext>
            </p:extLst>
          </p:nvPr>
        </p:nvGraphicFramePr>
        <p:xfrm>
          <a:off x="611558" y="1910556"/>
          <a:ext cx="7920883" cy="4181475"/>
        </p:xfrm>
        <a:graphic>
          <a:graphicData uri="http://schemas.openxmlformats.org/drawingml/2006/table">
            <a:tbl>
              <a:tblPr/>
              <a:tblGrid>
                <a:gridCol w="643913"/>
                <a:gridCol w="362203"/>
                <a:gridCol w="362203"/>
                <a:gridCol w="2930542"/>
                <a:gridCol w="647574"/>
                <a:gridCol w="647574"/>
                <a:gridCol w="687818"/>
                <a:gridCol w="819528"/>
                <a:gridCol w="819528"/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2.678.648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1.382.418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Panamericano de Geografía e Historia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Geodesia y Geofísica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Geográfica Internacional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Cartográfica Internacional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Internacional de Fotometría y Sensores Remotos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69579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77272"/>
              </p:ext>
            </p:extLst>
          </p:nvPr>
        </p:nvGraphicFramePr>
        <p:xfrm>
          <a:off x="506019" y="2208155"/>
          <a:ext cx="8180782" cy="3487637"/>
        </p:xfrm>
        <a:graphic>
          <a:graphicData uri="http://schemas.openxmlformats.org/drawingml/2006/table">
            <a:tbl>
              <a:tblPr/>
              <a:tblGrid>
                <a:gridCol w="693554"/>
                <a:gridCol w="390123"/>
                <a:gridCol w="390123"/>
                <a:gridCol w="2805740"/>
                <a:gridCol w="697495"/>
                <a:gridCol w="697495"/>
                <a:gridCol w="740842"/>
                <a:gridCol w="882705"/>
                <a:gridCol w="882705"/>
              </a:tblGrid>
              <a:tr h="15683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03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5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2.972.439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3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Hidrográfica Internacional (OHI)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441761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6600" y="48481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02500" y="1170276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2699"/>
              </p:ext>
            </p:extLst>
          </p:nvPr>
        </p:nvGraphicFramePr>
        <p:xfrm>
          <a:off x="466597" y="1457566"/>
          <a:ext cx="8210802" cy="4887223"/>
        </p:xfrm>
        <a:graphic>
          <a:graphicData uri="http://schemas.openxmlformats.org/drawingml/2006/table">
            <a:tbl>
              <a:tblPr/>
              <a:tblGrid>
                <a:gridCol w="807505"/>
                <a:gridCol w="344583"/>
                <a:gridCol w="344583"/>
                <a:gridCol w="2742735"/>
                <a:gridCol w="807505"/>
                <a:gridCol w="807505"/>
                <a:gridCol w="710049"/>
                <a:gridCol w="821428"/>
                <a:gridCol w="824909"/>
              </a:tblGrid>
              <a:tr h="1078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985" marR="5985" marT="59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46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9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43.691.431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121.999.569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8.011.545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28.041.639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356.122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157.229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216.049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157.229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1.983.536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1.286.101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9.721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1.186.780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89.600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84.515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612.920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12.481.216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116.631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1.103.789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116.631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11.377.427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606.857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90.353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516.504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21.228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13.023.428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42.557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472.684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677.253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9.359.590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42.557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1.490.859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1.023.042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101.354.762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200.492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79.134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50.879.782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2.111.188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2.111.188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42.798.564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2.111.188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8.081.218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62.419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8.018.799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78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2.873.342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1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2.873.342</a:t>
                      </a:r>
                    </a:p>
                  </a:txBody>
                  <a:tcPr marL="5985" marR="5985" marT="59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985" marR="5985" marT="59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3907" y="563545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99323"/>
              </p:ext>
            </p:extLst>
          </p:nvPr>
        </p:nvGraphicFramePr>
        <p:xfrm>
          <a:off x="562830" y="1988023"/>
          <a:ext cx="7994772" cy="3647431"/>
        </p:xfrm>
        <a:graphic>
          <a:graphicData uri="http://schemas.openxmlformats.org/drawingml/2006/table">
            <a:tbl>
              <a:tblPr/>
              <a:tblGrid>
                <a:gridCol w="677785"/>
                <a:gridCol w="381253"/>
                <a:gridCol w="381253"/>
                <a:gridCol w="2741946"/>
                <a:gridCol w="681635"/>
                <a:gridCol w="681635"/>
                <a:gridCol w="723997"/>
                <a:gridCol w="862634"/>
                <a:gridCol w="862634"/>
              </a:tblGrid>
              <a:tr h="1790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82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9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976.039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0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48" y="6093305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193423"/>
              </p:ext>
            </p:extLst>
          </p:nvPr>
        </p:nvGraphicFramePr>
        <p:xfrm>
          <a:off x="539551" y="1693881"/>
          <a:ext cx="8066780" cy="4399424"/>
        </p:xfrm>
        <a:graphic>
          <a:graphicData uri="http://schemas.openxmlformats.org/drawingml/2006/table">
            <a:tbl>
              <a:tblPr/>
              <a:tblGrid>
                <a:gridCol w="849135"/>
                <a:gridCol w="313672"/>
                <a:gridCol w="313672"/>
                <a:gridCol w="2268584"/>
                <a:gridCol w="849135"/>
                <a:gridCol w="849135"/>
                <a:gridCol w="849135"/>
                <a:gridCol w="887156"/>
                <a:gridCol w="887156"/>
              </a:tblGrid>
              <a:tr h="1804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27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8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839.968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9.977.359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742.862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2.170.604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1.083.613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313.304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295.541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04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356.955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2399" y="5631787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0075" y="1740288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39176"/>
              </p:ext>
            </p:extLst>
          </p:nvPr>
        </p:nvGraphicFramePr>
        <p:xfrm>
          <a:off x="565694" y="2276873"/>
          <a:ext cx="8032755" cy="3124596"/>
        </p:xfrm>
        <a:graphic>
          <a:graphicData uri="http://schemas.openxmlformats.org/drawingml/2006/table">
            <a:tbl>
              <a:tblPr/>
              <a:tblGrid>
                <a:gridCol w="604173"/>
                <a:gridCol w="339847"/>
                <a:gridCol w="339847"/>
                <a:gridCol w="2965941"/>
                <a:gridCol w="607606"/>
                <a:gridCol w="607606"/>
                <a:gridCol w="645367"/>
                <a:gridCol w="961184"/>
                <a:gridCol w="961184"/>
              </a:tblGrid>
              <a:tr h="1700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07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1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3.167.588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121.839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617695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688249"/>
              </p:ext>
            </p:extLst>
          </p:nvPr>
        </p:nvGraphicFramePr>
        <p:xfrm>
          <a:off x="827583" y="1577990"/>
          <a:ext cx="7488834" cy="4598968"/>
        </p:xfrm>
        <a:graphic>
          <a:graphicData uri="http://schemas.openxmlformats.org/drawingml/2006/table">
            <a:tbl>
              <a:tblPr/>
              <a:tblGrid>
                <a:gridCol w="661513"/>
                <a:gridCol w="308915"/>
                <a:gridCol w="308915"/>
                <a:gridCol w="2798953"/>
                <a:gridCol w="661513"/>
                <a:gridCol w="661513"/>
                <a:gridCol w="611587"/>
                <a:gridCol w="736402"/>
                <a:gridCol w="739523"/>
              </a:tblGrid>
              <a:tr h="1337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972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5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218.335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709.918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1.107.423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35.830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10.111.859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5.148.999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217.053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1.096.935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351.293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3.361.766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4.962.860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258.115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1.243.731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45.044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3.172.424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74.808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279.598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5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83.523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103.179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Armada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97.743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765202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436763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910622"/>
              </p:ext>
            </p:extLst>
          </p:nvPr>
        </p:nvGraphicFramePr>
        <p:xfrm>
          <a:off x="467546" y="1954486"/>
          <a:ext cx="8170463" cy="3581025"/>
        </p:xfrm>
        <a:graphic>
          <a:graphicData uri="http://schemas.openxmlformats.org/drawingml/2006/table">
            <a:tbl>
              <a:tblPr/>
              <a:tblGrid>
                <a:gridCol w="636566"/>
                <a:gridCol w="358069"/>
                <a:gridCol w="358069"/>
                <a:gridCol w="3244313"/>
                <a:gridCol w="636566"/>
                <a:gridCol w="636566"/>
                <a:gridCol w="679968"/>
                <a:gridCol w="810173"/>
                <a:gridCol w="810173"/>
              </a:tblGrid>
              <a:tr h="13532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31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4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6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OTTAWA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OSLO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53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008799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355773"/>
              </p:ext>
            </p:extLst>
          </p:nvPr>
        </p:nvGraphicFramePr>
        <p:xfrm>
          <a:off x="467544" y="1847850"/>
          <a:ext cx="8229599" cy="4101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 dirty="0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2893620"/>
              </p:ext>
            </p:extLst>
          </p:nvPr>
        </p:nvGraphicFramePr>
        <p:xfrm>
          <a:off x="467544" y="1843087"/>
          <a:ext cx="8219256" cy="40341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657142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1703470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</a:p>
          <a:p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093708"/>
              </p:ext>
            </p:extLst>
          </p:nvPr>
        </p:nvGraphicFramePr>
        <p:xfrm>
          <a:off x="457200" y="2037191"/>
          <a:ext cx="8075240" cy="3596671"/>
        </p:xfrm>
        <a:graphic>
          <a:graphicData uri="http://schemas.openxmlformats.org/drawingml/2006/table">
            <a:tbl>
              <a:tblPr/>
              <a:tblGrid>
                <a:gridCol w="1044559"/>
                <a:gridCol w="2731922"/>
                <a:gridCol w="1036523"/>
                <a:gridCol w="996348"/>
                <a:gridCol w="674945"/>
                <a:gridCol w="851717"/>
                <a:gridCol w="739226"/>
              </a:tblGrid>
              <a:tr h="2465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0396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09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1.882.785.627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1.882.785.627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213.590.895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1.275.946.206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1.275.946.206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113.534.149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315.345.668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315.345.668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10.321.939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23.031.737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13.255.723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7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28.697.635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28.697.635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7.771.034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1.341.232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3.192.190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50.821.780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2.111.188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72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16.613.993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49.394.957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18721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857958"/>
              </p:ext>
            </p:extLst>
          </p:nvPr>
        </p:nvGraphicFramePr>
        <p:xfrm>
          <a:off x="683572" y="2188342"/>
          <a:ext cx="7704851" cy="3366387"/>
        </p:xfrm>
        <a:graphic>
          <a:graphicData uri="http://schemas.openxmlformats.org/drawingml/2006/table">
            <a:tbl>
              <a:tblPr/>
              <a:tblGrid>
                <a:gridCol w="712492"/>
                <a:gridCol w="2965954"/>
                <a:gridCol w="712492"/>
                <a:gridCol w="712492"/>
                <a:gridCol w="778769"/>
                <a:gridCol w="911326"/>
                <a:gridCol w="911326"/>
              </a:tblGrid>
              <a:tr h="27764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5027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49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6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6020379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666087"/>
              </p:ext>
            </p:extLst>
          </p:nvPr>
        </p:nvGraphicFramePr>
        <p:xfrm>
          <a:off x="711200" y="1917097"/>
          <a:ext cx="7814818" cy="4103281"/>
        </p:xfrm>
        <a:graphic>
          <a:graphicData uri="http://schemas.openxmlformats.org/drawingml/2006/table">
            <a:tbl>
              <a:tblPr/>
              <a:tblGrid>
                <a:gridCol w="774540"/>
                <a:gridCol w="361695"/>
                <a:gridCol w="2747425"/>
                <a:gridCol w="774540"/>
                <a:gridCol w="774540"/>
                <a:gridCol w="774540"/>
                <a:gridCol w="803769"/>
                <a:gridCol w="803769"/>
              </a:tblGrid>
              <a:tr h="170526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223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8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54.804.075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78.408.253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21.562.330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7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5.783.172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7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388.362.652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36.659.988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del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117.828.685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5.842.401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77.986.462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14.177.230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231.863.401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25.957.203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38.774.452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8.162.219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7.401.048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4.406.235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404.958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6.184.401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330.866.464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43.691.431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3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</a:t>
                      </a:r>
                      <a:b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2.602.143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13.717.289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5.176.709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5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12.115.902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218.335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259632" y="6381328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338295"/>
              </p:ext>
            </p:extLst>
          </p:nvPr>
        </p:nvGraphicFramePr>
        <p:xfrm>
          <a:off x="482145" y="1498890"/>
          <a:ext cx="7474230" cy="4857459"/>
        </p:xfrm>
        <a:graphic>
          <a:graphicData uri="http://schemas.openxmlformats.org/drawingml/2006/table">
            <a:tbl>
              <a:tblPr/>
              <a:tblGrid>
                <a:gridCol w="843407"/>
                <a:gridCol w="311557"/>
                <a:gridCol w="311557"/>
                <a:gridCol w="2218665"/>
                <a:gridCol w="840261"/>
                <a:gridCol w="730115"/>
                <a:gridCol w="730115"/>
                <a:gridCol w="742703"/>
                <a:gridCol w="745850"/>
              </a:tblGrid>
              <a:tr h="1055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887" marR="5887" marT="588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270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34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571.742.473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54.804.075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495.070.607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47.456.057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65.875.681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1.620.344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572.974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5.370.011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751.871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83.674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66.998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601.199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1.755.703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1.403.043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36.895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185.700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28.762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16.302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768.261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720.034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Rotativo de Abastecimiento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2.094.176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3.472.140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587.179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1.261.347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412.652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573.707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374.514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262.741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167.905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1.376.643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167.905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5.559.319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05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5.559.319</a:t>
                      </a:r>
                    </a:p>
                  </a:txBody>
                  <a:tcPr marL="5887" marR="5887" marT="588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5887" marR="5887" marT="588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6126161"/>
            <a:ext cx="5614485" cy="23734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53699" y="6361211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ENERO DE 2020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7"/>
            <a:ext cx="7860248" cy="187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505355"/>
              </p:ext>
            </p:extLst>
          </p:nvPr>
        </p:nvGraphicFramePr>
        <p:xfrm>
          <a:off x="580299" y="1916831"/>
          <a:ext cx="7860249" cy="4055964"/>
        </p:xfrm>
        <a:graphic>
          <a:graphicData uri="http://schemas.openxmlformats.org/drawingml/2006/table">
            <a:tbl>
              <a:tblPr/>
              <a:tblGrid>
                <a:gridCol w="668296"/>
                <a:gridCol w="384659"/>
                <a:gridCol w="384659"/>
                <a:gridCol w="2645986"/>
                <a:gridCol w="668296"/>
                <a:gridCol w="668296"/>
                <a:gridCol w="730463"/>
                <a:gridCol w="854797"/>
                <a:gridCol w="854797"/>
              </a:tblGrid>
              <a:tr h="1737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225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1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72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7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5559</TotalTime>
  <Words>6793</Words>
  <Application>Microsoft Office PowerPoint</Application>
  <PresentationFormat>Presentación en pantalla (4:3)</PresentationFormat>
  <Paragraphs>4479</Paragraphs>
  <Slides>27</Slides>
  <Notes>19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5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ENERO DE 2020 PARTIDA 11: MINISTERIO DE DEFENSA NACIONAL</vt:lpstr>
      <vt:lpstr>EJECUCIÓN ACUMULADA DE GASTOS A ENERO DE 2020  PARTIDA 11 MINISTERIO DE DEFENSA NACIONAL</vt:lpstr>
      <vt:lpstr>COMPORTAMIENTO DE LA EJECUCIÓN MENSUAL DE GASTOS A ENERO DE 2020 PARTIDA 11 MINISTERIO DE DEFENSA NACIONAL</vt:lpstr>
      <vt:lpstr>COMPORTAMIENTO DE LA EJECUCIÓN ACUMULADA DE GASTOS A ENERO DE 2020  PARTIDA 11 MINISTERIO DE DEFENSA NACIONAL</vt:lpstr>
      <vt:lpstr>EJECUCIÓN ACUMULADA DE GASTOS A ENERO DE 2020  PARTIDA 11 MINISTERIO DE DEFENSA NACIONAL</vt:lpstr>
      <vt:lpstr>EJECUCIÓN ACUMULADA DE GASTOS A ENERO DE 2020  PARTIDA 11 MINISTERIO DE DEFENSA NACIONAL</vt:lpstr>
      <vt:lpstr>EJECUCIÓN ACUMULADA DE GASTOS A ENERO DE 2020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380</cp:revision>
  <cp:lastPrinted>2019-05-13T15:36:27Z</cp:lastPrinted>
  <dcterms:created xsi:type="dcterms:W3CDTF">2016-06-23T13:38:47Z</dcterms:created>
  <dcterms:modified xsi:type="dcterms:W3CDTF">2020-09-15T23:36:14Z</dcterms:modified>
</cp:coreProperties>
</file>