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4" r:id="rId14"/>
    <p:sldId id="275" r:id="rId15"/>
    <p:sldId id="271" r:id="rId16"/>
    <p:sldId id="272" r:id="rId17"/>
    <p:sldId id="273" r:id="rId18"/>
    <p:sldId id="269" r:id="rId19"/>
    <p:sldId id="278" r:id="rId20"/>
    <p:sldId id="276" r:id="rId21"/>
    <p:sldId id="279" r:id="rId2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ACC0-40E4-B9B3-B5863F65B1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CC0-40E4-B9B3-B5863F65B1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CC0-40E4-B9B3-B5863F65B1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CC0-40E4-B9B3-B5863F65B1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ACC0-40E4-B9B3-B5863F65B1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CC0-40E4-B9B3-B5863F65B1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ACC0-40E4-B9B3-B5863F65B1A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'[06.xlsx]Partida 06'!$B$50:$C$56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'[06.xlsx]Partida 06'!$D$50:$D$56</c:f>
              <c:numCache>
                <c:formatCode>0.00%</c:formatCode>
                <c:ptCount val="7"/>
                <c:pt idx="0">
                  <c:v>0.52950270786585585</c:v>
                </c:pt>
                <c:pt idx="1">
                  <c:v>9.9930660655570089E-2</c:v>
                </c:pt>
                <c:pt idx="2">
                  <c:v>0.30943097932286562</c:v>
                </c:pt>
                <c:pt idx="3">
                  <c:v>2.0202598680076938E-2</c:v>
                </c:pt>
                <c:pt idx="4">
                  <c:v>3.4951186877545191E-2</c:v>
                </c:pt>
                <c:pt idx="5">
                  <c:v>5.5989399816553601E-3</c:v>
                </c:pt>
                <c:pt idx="6">
                  <c:v>3.8292661643098879E-4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C0-40E4-B9B3-B5863F65B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Capítulo (millones de 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'[06.xls]Información de tendencia'!$AE$14:$AE$19</c:f>
              <c:numCache>
                <c:formatCode>#,##0_ ;[Red]\-#,##0\ </c:formatCode>
                <c:ptCount val="6"/>
                <c:pt idx="0">
                  <c:v>35024593000</c:v>
                </c:pt>
                <c:pt idx="1">
                  <c:v>7494121000</c:v>
                </c:pt>
                <c:pt idx="2">
                  <c:v>6426241000</c:v>
                </c:pt>
                <c:pt idx="3">
                  <c:v>8946265000</c:v>
                </c:pt>
                <c:pt idx="4">
                  <c:v>11139399000</c:v>
                </c:pt>
                <c:pt idx="5">
                  <c:v>31706316000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'Información de tendencia'!#REF!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0-AA8E-48B6-9FE4-B25F47B90A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8537936"/>
        <c:axId val="298539896"/>
      </c:barChart>
      <c:catAx>
        <c:axId val="29853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8539896"/>
        <c:crosses val="autoZero"/>
        <c:auto val="1"/>
        <c:lblAlgn val="ctr"/>
        <c:lblOffset val="100"/>
        <c:noMultiLvlLbl val="0"/>
      </c:catAx>
      <c:valAx>
        <c:axId val="2985398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98537936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18164313597728E-2"/>
          <c:y val="0.16706067769897556"/>
          <c:w val="0.48806484872013461"/>
          <c:h val="0.604885736800630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D20A-48DD-89A8-7CF238A8BE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20A-48DD-89A8-7CF238A8BE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D20A-48DD-89A8-7CF238A8BE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20A-48DD-89A8-7CF238A8BE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D20A-48DD-89A8-7CF238A8BE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20A-48DD-89A8-7CF238A8BEC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D20A-48DD-89A8-7CF238A8BEC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20A-48DD-89A8-7CF238A8BEC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D20A-48DD-89A8-7CF238A8BEC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20A-48DD-89A8-7CF238A8BEC2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'[06.xlsx]Partida 06 US$'!$B$54:$C$63</c:f>
              <c:multiLvlStrCache>
                <c:ptCount val="10"/>
                <c:lvl>
                  <c:pt idx="0">
                    <c:v>GASTOS EN PERSONAL 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OTROS GASTOS CORRIENTES</c:v>
                  </c:pt>
                  <c:pt idx="5">
                    <c:v>ADQUISICIÓN DE ACTIVOS NO FINANCIEROS</c:v>
                  </c:pt>
                  <c:pt idx="6">
                    <c:v>INICIATIVAS DE INVERSIÓN</c:v>
                  </c:pt>
                  <c:pt idx="7">
                    <c:v>PRÉSTAMOS</c:v>
                  </c:pt>
                  <c:pt idx="8">
                    <c:v>TRANSFERENCIAS DE CAPITAL</c:v>
                  </c:pt>
                  <c:pt idx="9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26</c:v>
                  </c:pt>
                  <c:pt idx="5">
                    <c:v>29</c:v>
                  </c:pt>
                  <c:pt idx="6">
                    <c:v>31</c:v>
                  </c:pt>
                  <c:pt idx="7">
                    <c:v>32</c:v>
                  </c:pt>
                  <c:pt idx="8">
                    <c:v>33</c:v>
                  </c:pt>
                  <c:pt idx="9">
                    <c:v>34</c:v>
                  </c:pt>
                </c:lvl>
              </c:multiLvlStrCache>
            </c:multiLvlStrRef>
          </c:cat>
          <c:val>
            <c:numRef>
              <c:f>'[06.xlsx]Partida 06 US$'!$D$54:$D$63</c:f>
              <c:numCache>
                <c:formatCode>0.0%</c:formatCode>
                <c:ptCount val="10"/>
                <c:pt idx="0">
                  <c:v>0.53798308510745285</c:v>
                </c:pt>
                <c:pt idx="1">
                  <c:v>0.20649845634006778</c:v>
                </c:pt>
                <c:pt idx="2">
                  <c:v>1.508462474481843E-3</c:v>
                </c:pt>
                <c:pt idx="3">
                  <c:v>0.22223171994891341</c:v>
                </c:pt>
                <c:pt idx="4">
                  <c:v>1.508462474481843E-3</c:v>
                </c:pt>
                <c:pt idx="5">
                  <c:v>2.1319602972676717E-2</c:v>
                </c:pt>
                <c:pt idx="6">
                  <c:v>4.9930107905349005E-3</c:v>
                </c:pt>
                <c:pt idx="7">
                  <c:v>1.2570520620682026E-3</c:v>
                </c:pt>
                <c:pt idx="8">
                  <c:v>1.2067699795854745E-3</c:v>
                </c:pt>
                <c:pt idx="9">
                  <c:v>1.4933778497370246E-3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20A-48DD-89A8-7CF238A8BE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1583949169474382"/>
          <c:w val="0.33958398950131241"/>
          <c:h val="0.8416095505792271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06'!$D$26:$O$26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5.0425788887009541E-2</c:v>
                </c:pt>
                <c:pt idx="2">
                  <c:v>8.7166864770953201E-2</c:v>
                </c:pt>
                <c:pt idx="3">
                  <c:v>0.12389634781469246</c:v>
                </c:pt>
                <c:pt idx="4">
                  <c:v>6.9975134160390889E-2</c:v>
                </c:pt>
                <c:pt idx="5">
                  <c:v>7.3272498877404099E-2</c:v>
                </c:pt>
                <c:pt idx="6">
                  <c:v>5.5377261104157055E-2</c:v>
                </c:pt>
                <c:pt idx="7">
                  <c:v>7.8542991645181512E-2</c:v>
                </c:pt>
                <c:pt idx="8">
                  <c:v>7.3524766874465478E-2</c:v>
                </c:pt>
                <c:pt idx="9">
                  <c:v>9.7206929015016111E-2</c:v>
                </c:pt>
                <c:pt idx="10">
                  <c:v>6.0968047492984824E-2</c:v>
                </c:pt>
                <c:pt idx="11">
                  <c:v>0.12861638491361149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06'!$C$25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06'!$D$25:$O$25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06'!$C$24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4.6454984753986107E-3"/>
                  <c:y val="4.6296296296295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EE-4694-BD56-229510A735CD}"/>
                </c:ext>
              </c:extLst>
            </c:dLbl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06'!$D$24</c:f>
              <c:numCache>
                <c:formatCode>0.0%</c:formatCode>
                <c:ptCount val="1"/>
                <c:pt idx="0">
                  <c:v>5.4462743608583788E-2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1365728"/>
        <c:axId val="441371216"/>
      </c:barChart>
      <c:catAx>
        <c:axId val="44136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1371216"/>
        <c:crosses val="autoZero"/>
        <c:auto val="1"/>
        <c:lblAlgn val="ctr"/>
        <c:lblOffset val="100"/>
        <c:noMultiLvlLbl val="0"/>
      </c:catAx>
      <c:valAx>
        <c:axId val="44137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13657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89249804425734"/>
          <c:y val="0.21064924176144648"/>
          <c:w val="0.21857704358038443"/>
          <c:h val="0.6064825750947798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06'!$D$20:$O$20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0.10536013133296421</c:v>
                </c:pt>
                <c:pt idx="2">
                  <c:v>0.19161340018174242</c:v>
                </c:pt>
                <c:pt idx="3">
                  <c:v>0.31480646973331167</c:v>
                </c:pt>
                <c:pt idx="4">
                  <c:v>0.38478160389370258</c:v>
                </c:pt>
                <c:pt idx="5">
                  <c:v>0.4513485605422396</c:v>
                </c:pt>
                <c:pt idx="6">
                  <c:v>0.51337254364050833</c:v>
                </c:pt>
                <c:pt idx="7">
                  <c:v>0.5868217600079263</c:v>
                </c:pt>
                <c:pt idx="8">
                  <c:v>0.65960569242568212</c:v>
                </c:pt>
                <c:pt idx="9">
                  <c:v>0.75681262144069816</c:v>
                </c:pt>
                <c:pt idx="10">
                  <c:v>0.81615673305035752</c:v>
                </c:pt>
                <c:pt idx="11">
                  <c:v>0.93942113643526182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06'!$C$19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06'!$D$19:$O$19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06'!$C$18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889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5.5555555555555297E-3"/>
                  <c:y val="-8.4875562720133283E-1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CCD-4040-8BDA-11402F8FFAA7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06'!$D$18</c:f>
              <c:numCache>
                <c:formatCode>0.0%</c:formatCode>
                <c:ptCount val="1"/>
                <c:pt idx="0">
                  <c:v>5.4462743608583788E-2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3412640"/>
        <c:axId val="483422048"/>
      </c:lineChart>
      <c:catAx>
        <c:axId val="48341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3422048"/>
        <c:crosses val="autoZero"/>
        <c:auto val="1"/>
        <c:lblAlgn val="ctr"/>
        <c:lblOffset val="100"/>
        <c:noMultiLvlLbl val="0"/>
      </c:catAx>
      <c:valAx>
        <c:axId val="483422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34126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955278351570742"/>
          <c:y val="0.25772504568418503"/>
          <c:w val="0.2498274345952381"/>
          <c:h val="0.4714439568870521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 2018 - 2019  - 2020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 US$'!$C$27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US$'!$D$27</c:f>
              <c:numCache>
                <c:formatCode>0.0%</c:formatCode>
                <c:ptCount val="1"/>
                <c:pt idx="0">
                  <c:v>3.4367803376944658E-2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79-47ED-AD73-19FE0AF98480}"/>
            </c:ext>
          </c:extLst>
        </c:ser>
        <c:ser>
          <c:idx val="1"/>
          <c:order val="1"/>
          <c:tx>
            <c:strRef>
              <c:f>'[06.xlsx]Partida 06 US$'!$C$28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US$'!$D$28:$O$28</c:f>
              <c:numCache>
                <c:formatCode>0.0%</c:formatCode>
                <c:ptCount val="12"/>
                <c:pt idx="0">
                  <c:v>3.367081230834694E-2</c:v>
                </c:pt>
                <c:pt idx="1">
                  <c:v>3.6973141977050199E-2</c:v>
                </c:pt>
                <c:pt idx="2">
                  <c:v>3.6945391307565294E-2</c:v>
                </c:pt>
                <c:pt idx="3">
                  <c:v>3.551623182909288E-2</c:v>
                </c:pt>
                <c:pt idx="4">
                  <c:v>3.6107360204213755E-2</c:v>
                </c:pt>
                <c:pt idx="5">
                  <c:v>3.7138317135360852E-2</c:v>
                </c:pt>
                <c:pt idx="6">
                  <c:v>3.2343847767676397E-2</c:v>
                </c:pt>
                <c:pt idx="7">
                  <c:v>5.5453064192510199E-2</c:v>
                </c:pt>
                <c:pt idx="8">
                  <c:v>5.1229223055619146E-2</c:v>
                </c:pt>
                <c:pt idx="9">
                  <c:v>0.20616923194319137</c:v>
                </c:pt>
                <c:pt idx="10">
                  <c:v>4.5048682125263598E-2</c:v>
                </c:pt>
                <c:pt idx="11">
                  <c:v>0.28600764993455469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79-47ED-AD73-19FE0AF98480}"/>
            </c:ext>
          </c:extLst>
        </c:ser>
        <c:ser>
          <c:idx val="2"/>
          <c:order val="2"/>
          <c:tx>
            <c:strRef>
              <c:f>'[06.xlsx]Partida 06 US$'!$C$29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US$'!$D$29:$O$29</c:f>
              <c:numCache>
                <c:formatCode>0.0%</c:formatCode>
                <c:ptCount val="12"/>
                <c:pt idx="0">
                  <c:v>3.4686650224498829E-2</c:v>
                </c:pt>
                <c:pt idx="1">
                  <c:v>3.4528552456839307E-2</c:v>
                </c:pt>
                <c:pt idx="2">
                  <c:v>4.4511297214769041E-2</c:v>
                </c:pt>
                <c:pt idx="3">
                  <c:v>3.5088670262261611E-2</c:v>
                </c:pt>
                <c:pt idx="4">
                  <c:v>3.5224182634541197E-2</c:v>
                </c:pt>
                <c:pt idx="5">
                  <c:v>3.6778057836680492E-2</c:v>
                </c:pt>
                <c:pt idx="6">
                  <c:v>4.4941631534276688E-2</c:v>
                </c:pt>
                <c:pt idx="7">
                  <c:v>3.8765098934410325E-2</c:v>
                </c:pt>
                <c:pt idx="8">
                  <c:v>7.9004383999556518E-2</c:v>
                </c:pt>
                <c:pt idx="9">
                  <c:v>0.17873228961190749</c:v>
                </c:pt>
                <c:pt idx="10">
                  <c:v>6.6078745686449336E-2</c:v>
                </c:pt>
                <c:pt idx="11">
                  <c:v>0.32469216106097154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79-47ED-AD73-19FE0AF984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5584488"/>
        <c:axId val="445578216"/>
      </c:barChart>
      <c:catAx>
        <c:axId val="44558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5578216"/>
        <c:crosses val="autoZero"/>
        <c:auto val="1"/>
        <c:lblAlgn val="ctr"/>
        <c:lblOffset val="100"/>
        <c:noMultiLvlLbl val="0"/>
      </c:catAx>
      <c:valAx>
        <c:axId val="445578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55844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4354718767313"/>
          <c:y val="0.35879738990959464"/>
          <c:w val="0.21552914038467116"/>
          <c:h val="0.3611122047244094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 2018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 US$'!$C$21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1016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543145626390738E-2"/>
                  <c:y val="-9.2592514224113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B4-4163-BE35-9A1BA77BE4FA}"/>
                </c:ext>
              </c:extLst>
            </c:dLbl>
            <c:dLbl>
              <c:idx val="1"/>
              <c:layout>
                <c:manualLayout>
                  <c:x val="-5.5555555555555558E-3"/>
                  <c:y val="-0.101851851851851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B4-4163-BE35-9A1BA77BE4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'[06.xlsx]Partida 06 US$'!$D$20:$O$20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US$'!$D$21</c:f>
              <c:numCache>
                <c:formatCode>0.0%</c:formatCode>
                <c:ptCount val="1"/>
                <c:pt idx="0">
                  <c:v>3.4367803376944658E-2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3F-4EAF-B163-663C1C9A9C25}"/>
            </c:ext>
          </c:extLst>
        </c:ser>
        <c:ser>
          <c:idx val="1"/>
          <c:order val="1"/>
          <c:tx>
            <c:strRef>
              <c:f>'[06.xlsx]Partida 06 US$'!$C$22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'[06.xlsx]Partida 06 US$'!$D$20:$O$20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US$'!$D$22:$O$22</c:f>
              <c:numCache>
                <c:formatCode>0.0%</c:formatCode>
                <c:ptCount val="12"/>
                <c:pt idx="0">
                  <c:v>3.367081230834694E-2</c:v>
                </c:pt>
                <c:pt idx="1">
                  <c:v>7.0643954285397131E-2</c:v>
                </c:pt>
                <c:pt idx="2">
                  <c:v>0.10758934559296243</c:v>
                </c:pt>
                <c:pt idx="3">
                  <c:v>0.14310557742205532</c:v>
                </c:pt>
                <c:pt idx="4">
                  <c:v>0.17919109894378574</c:v>
                </c:pt>
                <c:pt idx="5">
                  <c:v>0.21612745279184065</c:v>
                </c:pt>
                <c:pt idx="6">
                  <c:v>0.24761216828002502</c:v>
                </c:pt>
                <c:pt idx="7">
                  <c:v>0.29702894745110714</c:v>
                </c:pt>
                <c:pt idx="8">
                  <c:v>0.34825817050672625</c:v>
                </c:pt>
                <c:pt idx="9">
                  <c:v>0.55442740244991762</c:v>
                </c:pt>
                <c:pt idx="10">
                  <c:v>0.57553567517190141</c:v>
                </c:pt>
                <c:pt idx="11">
                  <c:v>0.88134647405607314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3F-4EAF-B163-663C1C9A9C25}"/>
            </c:ext>
          </c:extLst>
        </c:ser>
        <c:ser>
          <c:idx val="2"/>
          <c:order val="2"/>
          <c:tx>
            <c:strRef>
              <c:f>'[06.xlsx]Partida 06 US$'!$C$23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25400">
                <a:solidFill>
                  <a:schemeClr val="accent3"/>
                </a:solidFill>
              </a:ln>
              <a:effectLst/>
            </c:spPr>
          </c:marker>
          <c:cat>
            <c:strRef>
              <c:f>'[06.xlsx]Partida 06 US$'!$D$20:$O$20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US$'!$D$23:$O$23</c:f>
              <c:numCache>
                <c:formatCode>0.0%</c:formatCode>
                <c:ptCount val="12"/>
                <c:pt idx="0">
                  <c:v>3.4686650224498829E-2</c:v>
                </c:pt>
                <c:pt idx="1">
                  <c:v>6.9215202681338142E-2</c:v>
                </c:pt>
                <c:pt idx="2">
                  <c:v>0.11372649989610718</c:v>
                </c:pt>
                <c:pt idx="3">
                  <c:v>0.14881517015836879</c:v>
                </c:pt>
                <c:pt idx="4">
                  <c:v>0.18403935279291</c:v>
                </c:pt>
                <c:pt idx="5">
                  <c:v>0.22081741062959048</c:v>
                </c:pt>
                <c:pt idx="6">
                  <c:v>0.27166729278846824</c:v>
                </c:pt>
                <c:pt idx="7">
                  <c:v>0.3094368917682504</c:v>
                </c:pt>
                <c:pt idx="8">
                  <c:v>0.38835121888122548</c:v>
                </c:pt>
                <c:pt idx="9">
                  <c:v>0.56708350849313294</c:v>
                </c:pt>
                <c:pt idx="10">
                  <c:v>0.63316225417958227</c:v>
                </c:pt>
                <c:pt idx="11">
                  <c:v>0.96042748793380828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3F-4EAF-B163-663C1C9A9C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2223992"/>
        <c:axId val="492227128"/>
      </c:lineChart>
      <c:catAx>
        <c:axId val="492223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2227128"/>
        <c:crosses val="autoZero"/>
        <c:auto val="1"/>
        <c:lblAlgn val="ctr"/>
        <c:lblOffset val="100"/>
        <c:noMultiLvlLbl val="0"/>
      </c:catAx>
      <c:valAx>
        <c:axId val="492227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22239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8750131233595801"/>
          <c:y val="0.36805664916885389"/>
          <c:w val="0.29791732283464567"/>
          <c:h val="0.3611122047244094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071B3-D47D-4BEA-96EC-712FD4768D59}" type="datetimeFigureOut">
              <a:rPr lang="es-CL" smtClean="0"/>
              <a:t>26-08-2020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CF2B0-1394-47CF-9443-4FC383C036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716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26-08-2020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729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26-08-2020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14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26-08-2020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4824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8150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26-08-2020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727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26-08-2020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36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26-08-2020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8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26-08-2020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19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26-08-2020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222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26-08-2020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52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26-08-2020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137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26-08-2020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0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6764-A126-4220-822E-8438D4B76456}" type="datetimeFigureOut">
              <a:rPr lang="es-CL" smtClean="0"/>
              <a:t>26-08-2020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169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febrero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29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2856" y="534969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273626"/>
              </p:ext>
            </p:extLst>
          </p:nvPr>
        </p:nvGraphicFramePr>
        <p:xfrm>
          <a:off x="412852" y="1905514"/>
          <a:ext cx="8195246" cy="3179669"/>
        </p:xfrm>
        <a:graphic>
          <a:graphicData uri="http://schemas.openxmlformats.org/drawingml/2006/table">
            <a:tbl>
              <a:tblPr/>
              <a:tblGrid>
                <a:gridCol w="80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9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9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9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1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7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7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567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62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094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78499" y="443711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16010"/>
            <a:ext cx="82296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575537"/>
              </p:ext>
            </p:extLst>
          </p:nvPr>
        </p:nvGraphicFramePr>
        <p:xfrm>
          <a:off x="405027" y="1771350"/>
          <a:ext cx="8210797" cy="1888709"/>
        </p:xfrm>
        <a:graphic>
          <a:graphicData uri="http://schemas.openxmlformats.org/drawingml/2006/table">
            <a:tbl>
              <a:tblPr/>
              <a:tblGrid>
                <a:gridCol w="270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5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2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65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65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2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347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35.024.593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2.147.732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7.494.121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365.604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6.426.241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728.065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555.582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784.268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2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907.882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679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813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398231"/>
              </p:ext>
            </p:extLst>
          </p:nvPr>
        </p:nvGraphicFramePr>
        <p:xfrm>
          <a:off x="546099" y="1643856"/>
          <a:ext cx="8051801" cy="4687522"/>
        </p:xfrm>
        <a:graphic>
          <a:graphicData uri="http://schemas.openxmlformats.org/drawingml/2006/table">
            <a:tbl>
              <a:tblPr/>
              <a:tblGrid>
                <a:gridCol w="582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7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6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3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3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35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6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86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86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09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8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0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25.082.027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25.082.027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Chileno para las Relaciones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0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862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813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2C2CD11-4115-4003-9CCB-133CF359D162}"/>
              </a:ext>
            </a:extLst>
          </p:cNvPr>
          <p:cNvSpPr txBox="1">
            <a:spLocks/>
          </p:cNvSpPr>
          <p:nvPr/>
        </p:nvSpPr>
        <p:spPr>
          <a:xfrm>
            <a:off x="370762" y="1406568"/>
            <a:ext cx="8195336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2020                                           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A52BF47-A880-4B8E-A849-F5939C294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24083"/>
              </p:ext>
            </p:extLst>
          </p:nvPr>
        </p:nvGraphicFramePr>
        <p:xfrm>
          <a:off x="405026" y="1700808"/>
          <a:ext cx="8195336" cy="4579243"/>
        </p:xfrm>
        <a:graphic>
          <a:graphicData uri="http://schemas.openxmlformats.org/drawingml/2006/table">
            <a:tbl>
              <a:tblPr/>
              <a:tblGrid>
                <a:gridCol w="592577">
                  <a:extLst>
                    <a:ext uri="{9D8B030D-6E8A-4147-A177-3AD203B41FA5}">
                      <a16:colId xmlns:a16="http://schemas.microsoft.com/office/drawing/2014/main" val="3872408337"/>
                    </a:ext>
                  </a:extLst>
                </a:gridCol>
                <a:gridCol w="272585">
                  <a:extLst>
                    <a:ext uri="{9D8B030D-6E8A-4147-A177-3AD203B41FA5}">
                      <a16:colId xmlns:a16="http://schemas.microsoft.com/office/drawing/2014/main" val="2144548503"/>
                    </a:ext>
                  </a:extLst>
                </a:gridCol>
                <a:gridCol w="275548">
                  <a:extLst>
                    <a:ext uri="{9D8B030D-6E8A-4147-A177-3AD203B41FA5}">
                      <a16:colId xmlns:a16="http://schemas.microsoft.com/office/drawing/2014/main" val="3194041474"/>
                    </a:ext>
                  </a:extLst>
                </a:gridCol>
                <a:gridCol w="2693260">
                  <a:extLst>
                    <a:ext uri="{9D8B030D-6E8A-4147-A177-3AD203B41FA5}">
                      <a16:colId xmlns:a16="http://schemas.microsoft.com/office/drawing/2014/main" val="2537671854"/>
                    </a:ext>
                  </a:extLst>
                </a:gridCol>
                <a:gridCol w="746647">
                  <a:extLst>
                    <a:ext uri="{9D8B030D-6E8A-4147-A177-3AD203B41FA5}">
                      <a16:colId xmlns:a16="http://schemas.microsoft.com/office/drawing/2014/main" val="3073549272"/>
                    </a:ext>
                  </a:extLst>
                </a:gridCol>
                <a:gridCol w="746647">
                  <a:extLst>
                    <a:ext uri="{9D8B030D-6E8A-4147-A177-3AD203B41FA5}">
                      <a16:colId xmlns:a16="http://schemas.microsoft.com/office/drawing/2014/main" val="289117894"/>
                    </a:ext>
                  </a:extLst>
                </a:gridCol>
                <a:gridCol w="746647">
                  <a:extLst>
                    <a:ext uri="{9D8B030D-6E8A-4147-A177-3AD203B41FA5}">
                      <a16:colId xmlns:a16="http://schemas.microsoft.com/office/drawing/2014/main" val="3581418535"/>
                    </a:ext>
                  </a:extLst>
                </a:gridCol>
                <a:gridCol w="699241">
                  <a:extLst>
                    <a:ext uri="{9D8B030D-6E8A-4147-A177-3AD203B41FA5}">
                      <a16:colId xmlns:a16="http://schemas.microsoft.com/office/drawing/2014/main" val="1247351244"/>
                    </a:ext>
                  </a:extLst>
                </a:gridCol>
                <a:gridCol w="711092">
                  <a:extLst>
                    <a:ext uri="{9D8B030D-6E8A-4147-A177-3AD203B41FA5}">
                      <a16:colId xmlns:a16="http://schemas.microsoft.com/office/drawing/2014/main" val="1085871799"/>
                    </a:ext>
                  </a:extLst>
                </a:gridCol>
                <a:gridCol w="711092">
                  <a:extLst>
                    <a:ext uri="{9D8B030D-6E8A-4147-A177-3AD203B41FA5}">
                      <a16:colId xmlns:a16="http://schemas.microsoft.com/office/drawing/2014/main" val="3848633463"/>
                    </a:ext>
                  </a:extLst>
                </a:gridCol>
              </a:tblGrid>
              <a:tr h="1548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639039"/>
                  </a:ext>
                </a:extLst>
              </a:tr>
              <a:tr h="4741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45439"/>
                  </a:ext>
                </a:extLst>
              </a:tr>
              <a:tr h="164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33331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502836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514963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645482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267717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14264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554932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Comunidades de Chilenos en el Exterior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813275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Chile - California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073464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Chile - Massachusetts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012399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461300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Actividades Específicas en el Exterior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79607"/>
                  </a:ext>
                </a:extLst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Posicionamiento de Chile en Asociaciones Estratégicas con Países Afines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783773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Modernización de la Gestión Consular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217186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Acercamientos Políticos y Estratégicos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444228"/>
                  </a:ext>
                </a:extLst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de la Política Consular y Migratoria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0482"/>
                  </a:ext>
                </a:extLst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 y Desarrollo de Politica Cultural con Visión Global al Exterior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97778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OCDE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030098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Gobiernos Extranjeros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560622"/>
                  </a:ext>
                </a:extLst>
              </a:tr>
              <a:tr h="288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Estado de Estados Unidos - Aporte Global Equality Fund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230025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865997"/>
                  </a:ext>
                </a:extLst>
              </a:tr>
              <a:tr h="154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221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509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813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52C2CD11-4115-4003-9CCB-133CF359D162}"/>
              </a:ext>
            </a:extLst>
          </p:cNvPr>
          <p:cNvSpPr txBox="1">
            <a:spLocks/>
          </p:cNvSpPr>
          <p:nvPr/>
        </p:nvSpPr>
        <p:spPr>
          <a:xfrm>
            <a:off x="370762" y="14065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2020                                                                                                                                                               2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B45A53B-4C98-453B-8972-6B44E900CE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709935"/>
              </p:ext>
            </p:extLst>
          </p:nvPr>
        </p:nvGraphicFramePr>
        <p:xfrm>
          <a:off x="405026" y="1772816"/>
          <a:ext cx="8195336" cy="2590800"/>
        </p:xfrm>
        <a:graphic>
          <a:graphicData uri="http://schemas.openxmlformats.org/drawingml/2006/table">
            <a:tbl>
              <a:tblPr/>
              <a:tblGrid>
                <a:gridCol w="592577">
                  <a:extLst>
                    <a:ext uri="{9D8B030D-6E8A-4147-A177-3AD203B41FA5}">
                      <a16:colId xmlns:a16="http://schemas.microsoft.com/office/drawing/2014/main" val="11930636"/>
                    </a:ext>
                  </a:extLst>
                </a:gridCol>
                <a:gridCol w="272585">
                  <a:extLst>
                    <a:ext uri="{9D8B030D-6E8A-4147-A177-3AD203B41FA5}">
                      <a16:colId xmlns:a16="http://schemas.microsoft.com/office/drawing/2014/main" val="2859478083"/>
                    </a:ext>
                  </a:extLst>
                </a:gridCol>
                <a:gridCol w="275548">
                  <a:extLst>
                    <a:ext uri="{9D8B030D-6E8A-4147-A177-3AD203B41FA5}">
                      <a16:colId xmlns:a16="http://schemas.microsoft.com/office/drawing/2014/main" val="1372718692"/>
                    </a:ext>
                  </a:extLst>
                </a:gridCol>
                <a:gridCol w="2693260">
                  <a:extLst>
                    <a:ext uri="{9D8B030D-6E8A-4147-A177-3AD203B41FA5}">
                      <a16:colId xmlns:a16="http://schemas.microsoft.com/office/drawing/2014/main" val="3916614126"/>
                    </a:ext>
                  </a:extLst>
                </a:gridCol>
                <a:gridCol w="746647">
                  <a:extLst>
                    <a:ext uri="{9D8B030D-6E8A-4147-A177-3AD203B41FA5}">
                      <a16:colId xmlns:a16="http://schemas.microsoft.com/office/drawing/2014/main" val="314016300"/>
                    </a:ext>
                  </a:extLst>
                </a:gridCol>
                <a:gridCol w="746647">
                  <a:extLst>
                    <a:ext uri="{9D8B030D-6E8A-4147-A177-3AD203B41FA5}">
                      <a16:colId xmlns:a16="http://schemas.microsoft.com/office/drawing/2014/main" val="1434974867"/>
                    </a:ext>
                  </a:extLst>
                </a:gridCol>
                <a:gridCol w="746647">
                  <a:extLst>
                    <a:ext uri="{9D8B030D-6E8A-4147-A177-3AD203B41FA5}">
                      <a16:colId xmlns:a16="http://schemas.microsoft.com/office/drawing/2014/main" val="1483397311"/>
                    </a:ext>
                  </a:extLst>
                </a:gridCol>
                <a:gridCol w="699241">
                  <a:extLst>
                    <a:ext uri="{9D8B030D-6E8A-4147-A177-3AD203B41FA5}">
                      <a16:colId xmlns:a16="http://schemas.microsoft.com/office/drawing/2014/main" val="897300057"/>
                    </a:ext>
                  </a:extLst>
                </a:gridCol>
                <a:gridCol w="711092">
                  <a:extLst>
                    <a:ext uri="{9D8B030D-6E8A-4147-A177-3AD203B41FA5}">
                      <a16:colId xmlns:a16="http://schemas.microsoft.com/office/drawing/2014/main" val="2524312783"/>
                    </a:ext>
                  </a:extLst>
                </a:gridCol>
                <a:gridCol w="711092">
                  <a:extLst>
                    <a:ext uri="{9D8B030D-6E8A-4147-A177-3AD203B41FA5}">
                      <a16:colId xmlns:a16="http://schemas.microsoft.com/office/drawing/2014/main" val="1462035572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80333"/>
                  </a:ext>
                </a:extLst>
              </a:tr>
              <a:tr h="4572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3556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8115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1157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8914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6697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9198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0092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6911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135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3207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4626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3638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7777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843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970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935" y="5774672"/>
            <a:ext cx="8406135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71" y="1326315"/>
            <a:ext cx="8229600" cy="3744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736471"/>
              </p:ext>
            </p:extLst>
          </p:nvPr>
        </p:nvGraphicFramePr>
        <p:xfrm>
          <a:off x="404935" y="1700808"/>
          <a:ext cx="8210888" cy="3207980"/>
        </p:xfrm>
        <a:graphic>
          <a:graphicData uri="http://schemas.openxmlformats.org/drawingml/2006/table">
            <a:tbl>
              <a:tblPr/>
              <a:tblGrid>
                <a:gridCol w="637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15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8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28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94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55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55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66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6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81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016203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4090" y="1235813"/>
            <a:ext cx="8229600" cy="3161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226860"/>
              </p:ext>
            </p:extLst>
          </p:nvPr>
        </p:nvGraphicFramePr>
        <p:xfrm>
          <a:off x="407354" y="1579152"/>
          <a:ext cx="8208470" cy="4464275"/>
        </p:xfrm>
        <a:graphic>
          <a:graphicData uri="http://schemas.openxmlformats.org/drawingml/2006/table">
            <a:tbl>
              <a:tblPr/>
              <a:tblGrid>
                <a:gridCol w="726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6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5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49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6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6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32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4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Aligamiento Científico Internacional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06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225" y="573888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3594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625" y="572014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CHILENA DE COOPERACIÓN INTERNACIONAL PARA EL DESARROLLO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38229"/>
              </p:ext>
            </p:extLst>
          </p:nvPr>
        </p:nvGraphicFramePr>
        <p:xfrm>
          <a:off x="424225" y="1886554"/>
          <a:ext cx="8182198" cy="3257475"/>
        </p:xfrm>
        <a:graphic>
          <a:graphicData uri="http://schemas.openxmlformats.org/drawingml/2006/table">
            <a:tbl>
              <a:tblPr/>
              <a:tblGrid>
                <a:gridCol w="632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334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36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90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90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20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6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2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2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856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448251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95462"/>
            <a:ext cx="8229600" cy="335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06. PROGRAMA 01: SUBSECRETARÍA DE RELACIONES ECONÓMICAS INTERNACIONALES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9086E43-787F-4095-ADE3-73C5177D5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315077"/>
              </p:ext>
            </p:extLst>
          </p:nvPr>
        </p:nvGraphicFramePr>
        <p:xfrm>
          <a:off x="423346" y="1822435"/>
          <a:ext cx="8192476" cy="1871313"/>
        </p:xfrm>
        <a:graphic>
          <a:graphicData uri="http://schemas.openxmlformats.org/drawingml/2006/table">
            <a:tbl>
              <a:tblPr/>
              <a:tblGrid>
                <a:gridCol w="772268">
                  <a:extLst>
                    <a:ext uri="{9D8B030D-6E8A-4147-A177-3AD203B41FA5}">
                      <a16:colId xmlns:a16="http://schemas.microsoft.com/office/drawing/2014/main" val="47378100"/>
                    </a:ext>
                  </a:extLst>
                </a:gridCol>
                <a:gridCol w="296036">
                  <a:extLst>
                    <a:ext uri="{9D8B030D-6E8A-4147-A177-3AD203B41FA5}">
                      <a16:colId xmlns:a16="http://schemas.microsoft.com/office/drawing/2014/main" val="3480267603"/>
                    </a:ext>
                  </a:extLst>
                </a:gridCol>
                <a:gridCol w="299254">
                  <a:extLst>
                    <a:ext uri="{9D8B030D-6E8A-4147-A177-3AD203B41FA5}">
                      <a16:colId xmlns:a16="http://schemas.microsoft.com/office/drawing/2014/main" val="1464567655"/>
                    </a:ext>
                  </a:extLst>
                </a:gridCol>
                <a:gridCol w="2461604">
                  <a:extLst>
                    <a:ext uri="{9D8B030D-6E8A-4147-A177-3AD203B41FA5}">
                      <a16:colId xmlns:a16="http://schemas.microsoft.com/office/drawing/2014/main" val="2890281025"/>
                    </a:ext>
                  </a:extLst>
                </a:gridCol>
                <a:gridCol w="772268">
                  <a:extLst>
                    <a:ext uri="{9D8B030D-6E8A-4147-A177-3AD203B41FA5}">
                      <a16:colId xmlns:a16="http://schemas.microsoft.com/office/drawing/2014/main" val="2472447217"/>
                    </a:ext>
                  </a:extLst>
                </a:gridCol>
                <a:gridCol w="682170">
                  <a:extLst>
                    <a:ext uri="{9D8B030D-6E8A-4147-A177-3AD203B41FA5}">
                      <a16:colId xmlns:a16="http://schemas.microsoft.com/office/drawing/2014/main" val="3388423639"/>
                    </a:ext>
                  </a:extLst>
                </a:gridCol>
                <a:gridCol w="682170">
                  <a:extLst>
                    <a:ext uri="{9D8B030D-6E8A-4147-A177-3AD203B41FA5}">
                      <a16:colId xmlns:a16="http://schemas.microsoft.com/office/drawing/2014/main" val="4025568806"/>
                    </a:ext>
                  </a:extLst>
                </a:gridCol>
                <a:gridCol w="682170">
                  <a:extLst>
                    <a:ext uri="{9D8B030D-6E8A-4147-A177-3AD203B41FA5}">
                      <a16:colId xmlns:a16="http://schemas.microsoft.com/office/drawing/2014/main" val="2677734573"/>
                    </a:ext>
                  </a:extLst>
                </a:gridCol>
                <a:gridCol w="772268">
                  <a:extLst>
                    <a:ext uri="{9D8B030D-6E8A-4147-A177-3AD203B41FA5}">
                      <a16:colId xmlns:a16="http://schemas.microsoft.com/office/drawing/2014/main" val="1275443320"/>
                    </a:ext>
                  </a:extLst>
                </a:gridCol>
                <a:gridCol w="772268">
                  <a:extLst>
                    <a:ext uri="{9D8B030D-6E8A-4147-A177-3AD203B41FA5}">
                      <a16:colId xmlns:a16="http://schemas.microsoft.com/office/drawing/2014/main" val="525578066"/>
                    </a:ext>
                  </a:extLst>
                </a:gridCol>
              </a:tblGrid>
              <a:tr h="1543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826695"/>
                  </a:ext>
                </a:extLst>
              </a:tr>
              <a:tr h="4726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549073"/>
                  </a:ext>
                </a:extLst>
              </a:tr>
              <a:tr h="163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571882"/>
                  </a:ext>
                </a:extLst>
              </a:tr>
              <a:tr h="154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72874"/>
                  </a:ext>
                </a:extLst>
              </a:tr>
              <a:tr h="154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471065"/>
                  </a:ext>
                </a:extLst>
              </a:tr>
              <a:tr h="154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689083"/>
                  </a:ext>
                </a:extLst>
              </a:tr>
              <a:tr h="154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006570"/>
                  </a:ext>
                </a:extLst>
              </a:tr>
              <a:tr h="154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694693"/>
                  </a:ext>
                </a:extLst>
              </a:tr>
              <a:tr h="154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552554"/>
                  </a:ext>
                </a:extLst>
              </a:tr>
              <a:tr h="154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43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469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448251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06. PROGRAMA 01: SUBSECRETARÍA DE RELACIONES ECONÓMICAS INTERNACIONALES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147237F-AE51-41A5-BE29-6B60F2546401}"/>
              </a:ext>
            </a:extLst>
          </p:cNvPr>
          <p:cNvSpPr txBox="1">
            <a:spLocks/>
          </p:cNvSpPr>
          <p:nvPr/>
        </p:nvSpPr>
        <p:spPr>
          <a:xfrm>
            <a:off x="370762" y="1406568"/>
            <a:ext cx="82296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2020    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E3BC0A2-D3BF-4B78-967D-AF1B8C876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605596"/>
              </p:ext>
            </p:extLst>
          </p:nvPr>
        </p:nvGraphicFramePr>
        <p:xfrm>
          <a:off x="408474" y="1771692"/>
          <a:ext cx="8191886" cy="4217059"/>
        </p:xfrm>
        <a:graphic>
          <a:graphicData uri="http://schemas.openxmlformats.org/drawingml/2006/table">
            <a:tbl>
              <a:tblPr/>
              <a:tblGrid>
                <a:gridCol w="772212">
                  <a:extLst>
                    <a:ext uri="{9D8B030D-6E8A-4147-A177-3AD203B41FA5}">
                      <a16:colId xmlns:a16="http://schemas.microsoft.com/office/drawing/2014/main" val="4181398350"/>
                    </a:ext>
                  </a:extLst>
                </a:gridCol>
                <a:gridCol w="296015">
                  <a:extLst>
                    <a:ext uri="{9D8B030D-6E8A-4147-A177-3AD203B41FA5}">
                      <a16:colId xmlns:a16="http://schemas.microsoft.com/office/drawing/2014/main" val="4039085536"/>
                    </a:ext>
                  </a:extLst>
                </a:gridCol>
                <a:gridCol w="299233">
                  <a:extLst>
                    <a:ext uri="{9D8B030D-6E8A-4147-A177-3AD203B41FA5}">
                      <a16:colId xmlns:a16="http://schemas.microsoft.com/office/drawing/2014/main" val="408057959"/>
                    </a:ext>
                  </a:extLst>
                </a:gridCol>
                <a:gridCol w="2461427">
                  <a:extLst>
                    <a:ext uri="{9D8B030D-6E8A-4147-A177-3AD203B41FA5}">
                      <a16:colId xmlns:a16="http://schemas.microsoft.com/office/drawing/2014/main" val="540679271"/>
                    </a:ext>
                  </a:extLst>
                </a:gridCol>
                <a:gridCol w="772212">
                  <a:extLst>
                    <a:ext uri="{9D8B030D-6E8A-4147-A177-3AD203B41FA5}">
                      <a16:colId xmlns:a16="http://schemas.microsoft.com/office/drawing/2014/main" val="4176711635"/>
                    </a:ext>
                  </a:extLst>
                </a:gridCol>
                <a:gridCol w="682121">
                  <a:extLst>
                    <a:ext uri="{9D8B030D-6E8A-4147-A177-3AD203B41FA5}">
                      <a16:colId xmlns:a16="http://schemas.microsoft.com/office/drawing/2014/main" val="1126195548"/>
                    </a:ext>
                  </a:extLst>
                </a:gridCol>
                <a:gridCol w="682121">
                  <a:extLst>
                    <a:ext uri="{9D8B030D-6E8A-4147-A177-3AD203B41FA5}">
                      <a16:colId xmlns:a16="http://schemas.microsoft.com/office/drawing/2014/main" val="3498989677"/>
                    </a:ext>
                  </a:extLst>
                </a:gridCol>
                <a:gridCol w="682121">
                  <a:extLst>
                    <a:ext uri="{9D8B030D-6E8A-4147-A177-3AD203B41FA5}">
                      <a16:colId xmlns:a16="http://schemas.microsoft.com/office/drawing/2014/main" val="872846778"/>
                    </a:ext>
                  </a:extLst>
                </a:gridCol>
                <a:gridCol w="772212">
                  <a:extLst>
                    <a:ext uri="{9D8B030D-6E8A-4147-A177-3AD203B41FA5}">
                      <a16:colId xmlns:a16="http://schemas.microsoft.com/office/drawing/2014/main" val="3692818583"/>
                    </a:ext>
                  </a:extLst>
                </a:gridCol>
                <a:gridCol w="772212">
                  <a:extLst>
                    <a:ext uri="{9D8B030D-6E8A-4147-A177-3AD203B41FA5}">
                      <a16:colId xmlns:a16="http://schemas.microsoft.com/office/drawing/2014/main" val="3655747488"/>
                    </a:ext>
                  </a:extLst>
                </a:gridCol>
              </a:tblGrid>
              <a:tr h="1499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440094"/>
                  </a:ext>
                </a:extLst>
              </a:tr>
              <a:tr h="4591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838313"/>
                  </a:ext>
                </a:extLst>
              </a:tr>
              <a:tr h="1593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806135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798170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713849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536649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602024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531207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098131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46587"/>
                  </a:ext>
                </a:extLst>
              </a:tr>
              <a:tr h="2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Defensa en Arbitrajes de Inversión Extranjera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862675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789899"/>
                  </a:ext>
                </a:extLst>
              </a:tr>
              <a:tr h="299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Técnica a Organismos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368938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11829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081462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891650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102141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991049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113404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20702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730239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Chilena del Pacífico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642696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428959"/>
                  </a:ext>
                </a:extLst>
              </a:tr>
              <a:tr h="149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797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37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2020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7365069"/>
              </p:ext>
            </p:extLst>
          </p:nvPr>
        </p:nvGraphicFramePr>
        <p:xfrm>
          <a:off x="414336" y="2230125"/>
          <a:ext cx="8193763" cy="3354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580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448251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5" y="1402817"/>
            <a:ext cx="8229600" cy="32771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07. PROGRAMA 01: DIRECCIÓN GENERAL DE PROMOCIÓN DE EXPORTACIONES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405025" y="1730534"/>
          <a:ext cx="8210798" cy="4290744"/>
        </p:xfrm>
        <a:graphic>
          <a:graphicData uri="http://schemas.openxmlformats.org/drawingml/2006/table">
            <a:tbl>
              <a:tblPr/>
              <a:tblGrid>
                <a:gridCol w="638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9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5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5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39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39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67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67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81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4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0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8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618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448251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07. PROGRAMA 01: DIRECCIÓN GENERAL DE PROMOCIÓN DE EXPORTACIONES 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96AB93F-EAAA-459D-A31B-A9D3DEA6D7F0}"/>
              </a:ext>
            </a:extLst>
          </p:cNvPr>
          <p:cNvSpPr txBox="1">
            <a:spLocks/>
          </p:cNvSpPr>
          <p:nvPr/>
        </p:nvSpPr>
        <p:spPr>
          <a:xfrm>
            <a:off x="395625" y="1369155"/>
            <a:ext cx="82296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2020    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3268281-FABB-4C18-BF9C-4CF25A5E6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157550"/>
              </p:ext>
            </p:extLst>
          </p:nvPr>
        </p:nvGraphicFramePr>
        <p:xfrm>
          <a:off x="405026" y="1768543"/>
          <a:ext cx="8179910" cy="2605240"/>
        </p:xfrm>
        <a:graphic>
          <a:graphicData uri="http://schemas.openxmlformats.org/drawingml/2006/table">
            <a:tbl>
              <a:tblPr/>
              <a:tblGrid>
                <a:gridCol w="636569">
                  <a:extLst>
                    <a:ext uri="{9D8B030D-6E8A-4147-A177-3AD203B41FA5}">
                      <a16:colId xmlns:a16="http://schemas.microsoft.com/office/drawing/2014/main" val="587099875"/>
                    </a:ext>
                  </a:extLst>
                </a:gridCol>
                <a:gridCol w="292822">
                  <a:extLst>
                    <a:ext uri="{9D8B030D-6E8A-4147-A177-3AD203B41FA5}">
                      <a16:colId xmlns:a16="http://schemas.microsoft.com/office/drawing/2014/main" val="2145577008"/>
                    </a:ext>
                  </a:extLst>
                </a:gridCol>
                <a:gridCol w="296005">
                  <a:extLst>
                    <a:ext uri="{9D8B030D-6E8A-4147-A177-3AD203B41FA5}">
                      <a16:colId xmlns:a16="http://schemas.microsoft.com/office/drawing/2014/main" val="1016284677"/>
                    </a:ext>
                  </a:extLst>
                </a:gridCol>
                <a:gridCol w="2320294">
                  <a:extLst>
                    <a:ext uri="{9D8B030D-6E8A-4147-A177-3AD203B41FA5}">
                      <a16:colId xmlns:a16="http://schemas.microsoft.com/office/drawing/2014/main" val="2206174458"/>
                    </a:ext>
                  </a:extLst>
                </a:gridCol>
                <a:gridCol w="802076">
                  <a:extLst>
                    <a:ext uri="{9D8B030D-6E8A-4147-A177-3AD203B41FA5}">
                      <a16:colId xmlns:a16="http://schemas.microsoft.com/office/drawing/2014/main" val="3219863201"/>
                    </a:ext>
                  </a:extLst>
                </a:gridCol>
                <a:gridCol w="802076">
                  <a:extLst>
                    <a:ext uri="{9D8B030D-6E8A-4147-A177-3AD203B41FA5}">
                      <a16:colId xmlns:a16="http://schemas.microsoft.com/office/drawing/2014/main" val="4155094990"/>
                    </a:ext>
                  </a:extLst>
                </a:gridCol>
                <a:gridCol w="751152">
                  <a:extLst>
                    <a:ext uri="{9D8B030D-6E8A-4147-A177-3AD203B41FA5}">
                      <a16:colId xmlns:a16="http://schemas.microsoft.com/office/drawing/2014/main" val="3596322569"/>
                    </a:ext>
                  </a:extLst>
                </a:gridCol>
                <a:gridCol w="751152">
                  <a:extLst>
                    <a:ext uri="{9D8B030D-6E8A-4147-A177-3AD203B41FA5}">
                      <a16:colId xmlns:a16="http://schemas.microsoft.com/office/drawing/2014/main" val="1620111607"/>
                    </a:ext>
                  </a:extLst>
                </a:gridCol>
                <a:gridCol w="763882">
                  <a:extLst>
                    <a:ext uri="{9D8B030D-6E8A-4147-A177-3AD203B41FA5}">
                      <a16:colId xmlns:a16="http://schemas.microsoft.com/office/drawing/2014/main" val="3261200343"/>
                    </a:ext>
                  </a:extLst>
                </a:gridCol>
                <a:gridCol w="763882">
                  <a:extLst>
                    <a:ext uri="{9D8B030D-6E8A-4147-A177-3AD203B41FA5}">
                      <a16:colId xmlns:a16="http://schemas.microsoft.com/office/drawing/2014/main" val="3100731724"/>
                    </a:ext>
                  </a:extLst>
                </a:gridCol>
              </a:tblGrid>
              <a:tr h="1533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093741"/>
                  </a:ext>
                </a:extLst>
              </a:tr>
              <a:tr h="469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945426"/>
                  </a:ext>
                </a:extLst>
              </a:tr>
              <a:tr h="162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44481"/>
                  </a:ext>
                </a:extLst>
              </a:tr>
              <a:tr h="153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694846"/>
                  </a:ext>
                </a:extLst>
              </a:tr>
              <a:tr h="153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414728"/>
                  </a:ext>
                </a:extLst>
              </a:tr>
              <a:tr h="153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352605"/>
                  </a:ext>
                </a:extLst>
              </a:tr>
              <a:tr h="153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876746"/>
                  </a:ext>
                </a:extLst>
              </a:tr>
              <a:tr h="3067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936087"/>
                  </a:ext>
                </a:extLst>
              </a:tr>
              <a:tr h="153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858302"/>
                  </a:ext>
                </a:extLst>
              </a:tr>
              <a:tr h="153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PDAC-Mineria FIE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765289"/>
                  </a:ext>
                </a:extLst>
              </a:tr>
              <a:tr h="153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992281"/>
                  </a:ext>
                </a:extLst>
              </a:tr>
              <a:tr h="153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479249"/>
                  </a:ext>
                </a:extLst>
              </a:tr>
              <a:tr h="285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024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36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millones de pesos de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2020</a:t>
            </a: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004309"/>
              </p:ext>
            </p:extLst>
          </p:nvPr>
        </p:nvGraphicFramePr>
        <p:xfrm>
          <a:off x="414336" y="2302532"/>
          <a:ext cx="8201487" cy="3070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033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86224" y="158024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porcentajes de gasto, del presupuesto en miles de dólares de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2020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21AD3151-E795-4BD7-9766-F3AEEAE0C3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6472587"/>
              </p:ext>
            </p:extLst>
          </p:nvPr>
        </p:nvGraphicFramePr>
        <p:xfrm>
          <a:off x="414336" y="1936196"/>
          <a:ext cx="8201488" cy="4029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606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86224" y="1507890"/>
            <a:ext cx="8229600" cy="367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BBC771A-9A76-43BA-8515-F12F2BAA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671908"/>
              </p:ext>
            </p:extLst>
          </p:nvPr>
        </p:nvGraphicFramePr>
        <p:xfrm>
          <a:off x="414336" y="2057400"/>
          <a:ext cx="820148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5580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466611"/>
              </p:ext>
            </p:extLst>
          </p:nvPr>
        </p:nvGraphicFramePr>
        <p:xfrm>
          <a:off x="438383" y="1905799"/>
          <a:ext cx="8186751" cy="3683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2954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72817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A5D74C6-EA5D-4805-B8B1-8E7B5BD874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003778"/>
              </p:ext>
            </p:extLst>
          </p:nvPr>
        </p:nvGraphicFramePr>
        <p:xfrm>
          <a:off x="438384" y="2057400"/>
          <a:ext cx="8205554" cy="3243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464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AC1A576-0950-4098-A7B4-2E829467E2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2587815"/>
              </p:ext>
            </p:extLst>
          </p:nvPr>
        </p:nvGraphicFramePr>
        <p:xfrm>
          <a:off x="438383" y="2044730"/>
          <a:ext cx="8186751" cy="3544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2906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1687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074020"/>
              </p:ext>
            </p:extLst>
          </p:nvPr>
        </p:nvGraphicFramePr>
        <p:xfrm>
          <a:off x="378500" y="1971484"/>
          <a:ext cx="8229599" cy="2681647"/>
        </p:xfrm>
        <a:graphic>
          <a:graphicData uri="http://schemas.openxmlformats.org/drawingml/2006/table">
            <a:tbl>
              <a:tblPr/>
              <a:tblGrid>
                <a:gridCol w="825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0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9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69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985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42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100.786.935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100.786.935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5.489.133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53.366.955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53.366.955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884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4047</Words>
  <Application>Microsoft Office PowerPoint</Application>
  <PresentationFormat>Presentación en pantalla (4:3)</PresentationFormat>
  <Paragraphs>2151</Paragraphs>
  <Slides>21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Arial</vt:lpstr>
      <vt:lpstr>Calibri</vt:lpstr>
      <vt:lpstr>Tema de Office</vt:lpstr>
      <vt:lpstr>EJECUCIÓN ACUMULADA DE GASTOS PRESUPUESTARIOS AL MES DE ENERO DE 2020 PARTIDA 06: MINISTERIO DE RELACIONES EXTERIORES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19</cp:revision>
  <dcterms:created xsi:type="dcterms:W3CDTF">2020-01-02T15:44:23Z</dcterms:created>
  <dcterms:modified xsi:type="dcterms:W3CDTF">2020-08-26T21:22:51Z</dcterms:modified>
</cp:coreProperties>
</file>