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36"/>
  </p:notesMasterIdLst>
  <p:handoutMasterIdLst>
    <p:handoutMasterId r:id="rId37"/>
  </p:handoutMasterIdLst>
  <p:sldIdLst>
    <p:sldId id="256" r:id="rId3"/>
    <p:sldId id="306" r:id="rId4"/>
    <p:sldId id="305" r:id="rId5"/>
    <p:sldId id="301" r:id="rId6"/>
    <p:sldId id="264" r:id="rId7"/>
    <p:sldId id="263" r:id="rId8"/>
    <p:sldId id="265" r:id="rId9"/>
    <p:sldId id="304" r:id="rId10"/>
    <p:sldId id="269" r:id="rId11"/>
    <p:sldId id="271" r:id="rId12"/>
    <p:sldId id="273" r:id="rId13"/>
    <p:sldId id="274" r:id="rId14"/>
    <p:sldId id="275" r:id="rId15"/>
    <p:sldId id="276" r:id="rId16"/>
    <p:sldId id="278" r:id="rId17"/>
    <p:sldId id="272" r:id="rId18"/>
    <p:sldId id="280" r:id="rId19"/>
    <p:sldId id="281" r:id="rId20"/>
    <p:sldId id="282" r:id="rId21"/>
    <p:sldId id="284" r:id="rId22"/>
    <p:sldId id="285" r:id="rId23"/>
    <p:sldId id="286" r:id="rId24"/>
    <p:sldId id="287" r:id="rId25"/>
    <p:sldId id="288" r:id="rId26"/>
    <p:sldId id="289" r:id="rId27"/>
    <p:sldId id="291" r:id="rId28"/>
    <p:sldId id="292" r:id="rId29"/>
    <p:sldId id="293" r:id="rId30"/>
    <p:sldId id="297" r:id="rId31"/>
    <p:sldId id="303" r:id="rId32"/>
    <p:sldId id="307" r:id="rId33"/>
    <p:sldId id="295" r:id="rId34"/>
    <p:sldId id="296" r:id="rId3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1" autoAdjust="0"/>
    <p:restoredTop sz="94660"/>
  </p:normalViewPr>
  <p:slideViewPr>
    <p:cSldViewPr>
      <p:cViewPr varScale="1">
        <p:scale>
          <a:sx n="111" d="100"/>
          <a:sy n="111" d="100"/>
        </p:scale>
        <p:origin x="15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Subtítulos de Gasto</a:t>
            </a:r>
            <a:endParaRPr lang="es-CL" sz="9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488258274646362E-2"/>
          <c:y val="0.25148937683602562"/>
          <c:w val="0.97178815519347206"/>
          <c:h val="0.47384532218025599"/>
        </c:manualLayout>
      </c:layout>
      <c:pie3DChart>
        <c:varyColors val="1"/>
        <c:ser>
          <c:idx val="0"/>
          <c:order val="0"/>
          <c:tx>
            <c:strRef>
              <c:f>'Partida 05'!$D$61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BDC-4442-B016-B14CAA013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BDC-4442-B016-B14CAA013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BDC-4442-B016-B14CAA013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BDC-4442-B016-B14CAA0135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BDC-4442-B016-B14CAA0135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BDC-4442-B016-B14CAA0135C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05'!$C$62:$C$67</c:f>
              <c:strCache>
                <c:ptCount val="6"/>
                <c:pt idx="0">
                  <c:v>Gastos en Personal</c:v>
                </c:pt>
                <c:pt idx="1">
                  <c:v>Bienes y Servicios de Consumo</c:v>
                </c:pt>
                <c:pt idx="2">
                  <c:v>Transferencias Corrientes</c:v>
                </c:pt>
                <c:pt idx="3">
                  <c:v>Iniciativas de Inversión</c:v>
                </c:pt>
                <c:pt idx="4">
                  <c:v>Transferencias de Capital</c:v>
                </c:pt>
                <c:pt idx="5">
                  <c:v>Otros</c:v>
                </c:pt>
              </c:strCache>
            </c:strRef>
          </c:cat>
          <c:val>
            <c:numRef>
              <c:f>'Partida 05'!$D$62:$D$67</c:f>
              <c:numCache>
                <c:formatCode>#,##0</c:formatCode>
                <c:ptCount val="6"/>
                <c:pt idx="0">
                  <c:v>1406730279</c:v>
                </c:pt>
                <c:pt idx="1">
                  <c:v>287471313</c:v>
                </c:pt>
                <c:pt idx="2">
                  <c:v>330055551</c:v>
                </c:pt>
                <c:pt idx="3">
                  <c:v>713527960</c:v>
                </c:pt>
                <c:pt idx="4">
                  <c:v>696047583</c:v>
                </c:pt>
                <c:pt idx="5">
                  <c:v>171424338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BDC-4442-B016-B14CAA0135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620743599103092E-2"/>
          <c:y val="0.86688859014574393"/>
          <c:w val="0.97600337209504462"/>
          <c:h val="0.11143119305208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1050"/>
              <a:t>% de Ejecución Mensual 2018 - 2019 - 2020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Gores!$C$85</c:f>
              <c:strCache>
                <c:ptCount val="1"/>
                <c:pt idx="0">
                  <c:v>GASTOS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Gores!$D$85:$O$85</c:f>
              <c:numCache>
                <c:formatCode>0.0%</c:formatCode>
                <c:ptCount val="12"/>
                <c:pt idx="0">
                  <c:v>3.3194445686387172E-2</c:v>
                </c:pt>
                <c:pt idx="1">
                  <c:v>5.8439057577326446E-2</c:v>
                </c:pt>
                <c:pt idx="2">
                  <c:v>9.7967962404408207E-2</c:v>
                </c:pt>
                <c:pt idx="3">
                  <c:v>7.5487839934958847E-2</c:v>
                </c:pt>
                <c:pt idx="4">
                  <c:v>7.6859232044380998E-2</c:v>
                </c:pt>
                <c:pt idx="5">
                  <c:v>0.11731758829968826</c:v>
                </c:pt>
                <c:pt idx="6">
                  <c:v>4.8746270340210833E-2</c:v>
                </c:pt>
                <c:pt idx="7">
                  <c:v>6.8969166372524704E-2</c:v>
                </c:pt>
                <c:pt idx="8">
                  <c:v>6.4034134919452368E-2</c:v>
                </c:pt>
                <c:pt idx="9">
                  <c:v>7.0366688109170142E-2</c:v>
                </c:pt>
                <c:pt idx="10">
                  <c:v>8.5361833319407499E-2</c:v>
                </c:pt>
                <c:pt idx="11">
                  <c:v>0.19710643671272035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EB-4FB3-81BB-6E9BBB0AC870}"/>
            </c:ext>
          </c:extLst>
        </c:ser>
        <c:ser>
          <c:idx val="1"/>
          <c:order val="1"/>
          <c:tx>
            <c:strRef>
              <c:f>Gores!$C$84</c:f>
              <c:strCache>
                <c:ptCount val="1"/>
                <c:pt idx="0">
                  <c:v>GASTOS 2019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Gores!$D$84:$O$84</c:f>
              <c:numCache>
                <c:formatCode>0.0%</c:formatCode>
                <c:ptCount val="12"/>
                <c:pt idx="0">
                  <c:v>4.7491250392022101E-2</c:v>
                </c:pt>
                <c:pt idx="1">
                  <c:v>6.7076448439614411E-2</c:v>
                </c:pt>
                <c:pt idx="2">
                  <c:v>7.6444015922472769E-2</c:v>
                </c:pt>
                <c:pt idx="3">
                  <c:v>7.7243355575847189E-2</c:v>
                </c:pt>
                <c:pt idx="4">
                  <c:v>9.5434391578386402E-2</c:v>
                </c:pt>
                <c:pt idx="5">
                  <c:v>0.11035649017386326</c:v>
                </c:pt>
                <c:pt idx="6">
                  <c:v>5.9623182596562317E-2</c:v>
                </c:pt>
                <c:pt idx="7">
                  <c:v>8.0715679271625734E-2</c:v>
                </c:pt>
                <c:pt idx="8">
                  <c:v>0.11071268843205188</c:v>
                </c:pt>
                <c:pt idx="9">
                  <c:v>7.7663538504823534E-2</c:v>
                </c:pt>
                <c:pt idx="10">
                  <c:v>9.5228212534220313E-2</c:v>
                </c:pt>
                <c:pt idx="11">
                  <c:v>0.13543867142762447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EB-4FB3-81BB-6E9BBB0AC870}"/>
            </c:ext>
          </c:extLst>
        </c:ser>
        <c:ser>
          <c:idx val="0"/>
          <c:order val="2"/>
          <c:tx>
            <c:strRef>
              <c:f>Gores!$C$83</c:f>
              <c:strCache>
                <c:ptCount val="1"/>
                <c:pt idx="0">
                  <c:v>GASTOS 2020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1.3877573142459517E-2"/>
                  <c:y val="-8.67616933645615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EB-4FB3-81BB-6E9BBB0AC870}"/>
                </c:ext>
              </c:extLst>
            </c:dLbl>
            <c:dLbl>
              <c:idx val="1"/>
              <c:layout>
                <c:manualLayout>
                  <c:x val="8.32654388547571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EB-4FB3-81BB-6E9BBB0AC870}"/>
                </c:ext>
              </c:extLst>
            </c:dLbl>
            <c:dLbl>
              <c:idx val="2"/>
              <c:layout>
                <c:manualLayout>
                  <c:x val="1.1102058513967589E-2"/>
                  <c:y val="-8.67616933645615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EB-4FB3-81BB-6E9BBB0AC870}"/>
                </c:ext>
              </c:extLst>
            </c:dLbl>
            <c:dLbl>
              <c:idx val="3"/>
              <c:layout>
                <c:manualLayout>
                  <c:x val="8.32654388547565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EB-4FB3-81BB-6E9BBB0AC870}"/>
                </c:ext>
              </c:extLst>
            </c:dLbl>
            <c:dLbl>
              <c:idx val="4"/>
              <c:layout>
                <c:manualLayout>
                  <c:x val="1.3877573142459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EB-4FB3-81BB-6E9BBB0AC870}"/>
                </c:ext>
              </c:extLst>
            </c:dLbl>
            <c:dLbl>
              <c:idx val="5"/>
              <c:layout>
                <c:manualLayout>
                  <c:x val="1.11020585139675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EB-4FB3-81BB-6E9BBB0AC870}"/>
                </c:ext>
              </c:extLst>
            </c:dLbl>
            <c:dLbl>
              <c:idx val="6"/>
              <c:layout>
                <c:manualLayout>
                  <c:x val="8.3265438854756083E-3"/>
                  <c:y val="-4.7325106714389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EB-4FB3-81BB-6E9BBB0AC870}"/>
                </c:ext>
              </c:extLst>
            </c:dLbl>
            <c:dLbl>
              <c:idx val="7"/>
              <c:layout>
                <c:manualLayout>
                  <c:x val="1.94286023994432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EB-4FB3-81BB-6E9BBB0AC870}"/>
                </c:ext>
              </c:extLst>
            </c:dLbl>
            <c:dLbl>
              <c:idx val="8"/>
              <c:layout>
                <c:manualLayout>
                  <c:x val="1.3877573142459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EB-4FB3-81BB-6E9BBB0AC870}"/>
                </c:ext>
              </c:extLst>
            </c:dLbl>
            <c:dLbl>
              <c:idx val="9"/>
              <c:layout>
                <c:manualLayout>
                  <c:x val="5.55102925698380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EB-4FB3-81BB-6E9BBB0AC870}"/>
                </c:ext>
              </c:extLst>
            </c:dLbl>
            <c:dLbl>
              <c:idx val="10"/>
              <c:layout>
                <c:manualLayout>
                  <c:x val="8.3265438854756083E-3"/>
                  <c:y val="-4.7325106714389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EB-4FB3-81BB-6E9BBB0AC8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Gores!$D$83</c:f>
              <c:numCache>
                <c:formatCode>0.0%</c:formatCode>
                <c:ptCount val="1"/>
                <c:pt idx="0">
                  <c:v>3.9499157992557238E-2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1EB-4FB3-81BB-6E9BBB0AC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09987456"/>
        <c:axId val="209988992"/>
      </c:barChart>
      <c:catAx>
        <c:axId val="20998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209988992"/>
        <c:crosses val="autoZero"/>
        <c:auto val="0"/>
        <c:lblAlgn val="ctr"/>
        <c:lblOffset val="100"/>
        <c:noMultiLvlLbl val="0"/>
      </c:catAx>
      <c:valAx>
        <c:axId val="2099889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099874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'Partida 05'!$J$61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05'!$I$62:$I$72</c:f>
              <c:strCache>
                <c:ptCount val="11"/>
                <c:pt idx="0">
                  <c:v>Serv. Gob. Interior</c:v>
                </c:pt>
                <c:pt idx="1">
                  <c:v>ONEMI</c:v>
                </c:pt>
                <c:pt idx="2">
                  <c:v>SUBDERE</c:v>
                </c:pt>
                <c:pt idx="3">
                  <c:v>ANI</c:v>
                </c:pt>
                <c:pt idx="4">
                  <c:v>Subs. Prevención del Delito</c:v>
                </c:pt>
                <c:pt idx="5">
                  <c:v>SENDA</c:v>
                </c:pt>
                <c:pt idx="6">
                  <c:v>Subs. del Interior</c:v>
                </c:pt>
                <c:pt idx="7">
                  <c:v>Carabineros</c:v>
                </c:pt>
                <c:pt idx="8">
                  <c:v>HOSCAR</c:v>
                </c:pt>
                <c:pt idx="9">
                  <c:v>PDI</c:v>
                </c:pt>
                <c:pt idx="10">
                  <c:v>GORES</c:v>
                </c:pt>
              </c:strCache>
            </c:strRef>
          </c:cat>
          <c:val>
            <c:numRef>
              <c:f>'Partida 05'!$J$62:$J$72</c:f>
              <c:numCache>
                <c:formatCode>#,##0</c:formatCode>
                <c:ptCount val="11"/>
                <c:pt idx="0">
                  <c:v>75543028000</c:v>
                </c:pt>
                <c:pt idx="1">
                  <c:v>16660147000</c:v>
                </c:pt>
                <c:pt idx="2">
                  <c:v>642714199000</c:v>
                </c:pt>
                <c:pt idx="3">
                  <c:v>7065223000</c:v>
                </c:pt>
                <c:pt idx="4">
                  <c:v>45145948000</c:v>
                </c:pt>
                <c:pt idx="5">
                  <c:v>72510114000</c:v>
                </c:pt>
                <c:pt idx="6">
                  <c:v>100992063000</c:v>
                </c:pt>
                <c:pt idx="7">
                  <c:v>1181555677000</c:v>
                </c:pt>
                <c:pt idx="8">
                  <c:v>31595756000</c:v>
                </c:pt>
                <c:pt idx="9">
                  <c:v>354753508000</c:v>
                </c:pt>
                <c:pt idx="10">
                  <c:v>1258155603000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CF-4A0A-9C2A-3B356460BC5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7009280"/>
        <c:axId val="207020416"/>
      </c:barChart>
      <c:catAx>
        <c:axId val="20700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20416"/>
        <c:crosses val="autoZero"/>
        <c:auto val="1"/>
        <c:lblAlgn val="ctr"/>
        <c:lblOffset val="100"/>
        <c:noMultiLvlLbl val="0"/>
      </c:catAx>
      <c:valAx>
        <c:axId val="2070204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700928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 dirty="0">
                <a:effectLst/>
              </a:rPr>
              <a:t>% Ejecución Acumulada  2018 - 2019 - 2020</a:t>
            </a:r>
            <a:endParaRPr lang="es-CL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05'!$C$22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05'!$D$22:$O$22</c:f>
              <c:numCache>
                <c:formatCode>0.0%</c:formatCode>
                <c:ptCount val="12"/>
                <c:pt idx="0">
                  <c:v>6.8002751993340618E-2</c:v>
                </c:pt>
                <c:pt idx="1">
                  <c:v>0.14558226812759609</c:v>
                </c:pt>
                <c:pt idx="2">
                  <c:v>0.22873401668672341</c:v>
                </c:pt>
                <c:pt idx="3">
                  <c:v>0.29676091191513121</c:v>
                </c:pt>
                <c:pt idx="4">
                  <c:v>0.37521359917218244</c:v>
                </c:pt>
                <c:pt idx="5">
                  <c:v>0.46371436749114986</c:v>
                </c:pt>
                <c:pt idx="6">
                  <c:v>0.53029825693349575</c:v>
                </c:pt>
                <c:pt idx="7">
                  <c:v>0.60068255158067652</c:v>
                </c:pt>
                <c:pt idx="8">
                  <c:v>0.67825207098994311</c:v>
                </c:pt>
                <c:pt idx="9">
                  <c:v>0.75615756850066584</c:v>
                </c:pt>
                <c:pt idx="10">
                  <c:v>0.83328169802683605</c:v>
                </c:pt>
                <c:pt idx="11">
                  <c:v>0.97435414143681764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3B-47B7-873D-6F1B25B08E49}"/>
            </c:ext>
          </c:extLst>
        </c:ser>
        <c:ser>
          <c:idx val="0"/>
          <c:order val="1"/>
          <c:tx>
            <c:strRef>
              <c:f>'Partida 05'!$C$23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05'!$D$23:$O$23</c:f>
              <c:numCache>
                <c:formatCode>0.0%</c:formatCode>
                <c:ptCount val="12"/>
                <c:pt idx="0">
                  <c:v>6.1267467281108844E-2</c:v>
                </c:pt>
                <c:pt idx="1">
                  <c:v>0.13013362025538205</c:v>
                </c:pt>
                <c:pt idx="2">
                  <c:v>0.22737184355080195</c:v>
                </c:pt>
                <c:pt idx="3">
                  <c:v>0.30053049199243098</c:v>
                </c:pt>
                <c:pt idx="4">
                  <c:v>0.3809045456943288</c:v>
                </c:pt>
                <c:pt idx="5">
                  <c:v>0.46512786602560585</c:v>
                </c:pt>
                <c:pt idx="6">
                  <c:v>0.531881957844905</c:v>
                </c:pt>
                <c:pt idx="7">
                  <c:v>0.60825957606018488</c:v>
                </c:pt>
                <c:pt idx="8">
                  <c:v>0.69020346235683694</c:v>
                </c:pt>
                <c:pt idx="9">
                  <c:v>0.77864116482058665</c:v>
                </c:pt>
                <c:pt idx="10">
                  <c:v>0.85708333424642025</c:v>
                </c:pt>
                <c:pt idx="11">
                  <c:v>0.97363506386670362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3B-47B7-873D-6F1B25B08E49}"/>
            </c:ext>
          </c:extLst>
        </c:ser>
        <c:ser>
          <c:idx val="1"/>
          <c:order val="2"/>
          <c:tx>
            <c:strRef>
              <c:f>'Partida 05'!$C$24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9443460463651748E-2"/>
                  <c:y val="3.2619917850280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3B-47B7-873D-6F1B25B08E49}"/>
                </c:ext>
              </c:extLst>
            </c:dLbl>
            <c:dLbl>
              <c:idx val="1"/>
              <c:layout>
                <c:manualLayout>
                  <c:x val="0"/>
                  <c:y val="2.1768704373566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3B-47B7-873D-6F1B25B08E49}"/>
                </c:ext>
              </c:extLst>
            </c:dLbl>
            <c:dLbl>
              <c:idx val="2"/>
              <c:layout>
                <c:manualLayout>
                  <c:x val="-1.3212217868432319E-2"/>
                  <c:y val="3.9909291351539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3B-47B7-873D-6F1B25B08E49}"/>
                </c:ext>
              </c:extLst>
            </c:dLbl>
            <c:dLbl>
              <c:idx val="3"/>
              <c:layout>
                <c:manualLayout>
                  <c:x val="-1.7616290491243091E-2"/>
                  <c:y val="4.353740874713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3B-47B7-873D-6F1B25B08E49}"/>
                </c:ext>
              </c:extLst>
            </c:dLbl>
            <c:dLbl>
              <c:idx val="4"/>
              <c:layout>
                <c:manualLayout>
                  <c:x val="-1.9818326802648476E-2"/>
                  <c:y val="4.3537408747133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3B-47B7-873D-6F1B25B08E49}"/>
                </c:ext>
              </c:extLst>
            </c:dLbl>
            <c:dLbl>
              <c:idx val="5"/>
              <c:layout>
                <c:manualLayout>
                  <c:x val="0"/>
                  <c:y val="2.1768704373566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3B-47B7-873D-6F1B25B08E49}"/>
                </c:ext>
              </c:extLst>
            </c:dLbl>
            <c:dLbl>
              <c:idx val="6"/>
              <c:layout>
                <c:manualLayout>
                  <c:x val="-1.7616290491243091E-2"/>
                  <c:y val="2.9024939164755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3B-47B7-873D-6F1B25B08E49}"/>
                </c:ext>
              </c:extLst>
            </c:dLbl>
            <c:dLbl>
              <c:idx val="7"/>
              <c:layout>
                <c:manualLayout>
                  <c:x val="-2.422239942545933E-2"/>
                  <c:y val="3.2653056560350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3B-47B7-873D-6F1B25B08E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05'!$D$24</c:f>
              <c:numCache>
                <c:formatCode>0.0%</c:formatCode>
                <c:ptCount val="1"/>
                <c:pt idx="0">
                  <c:v>6.3709680189503182E-2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63B-47B7-873D-6F1B25B08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064448"/>
        <c:axId val="207066240"/>
      </c:lineChart>
      <c:catAx>
        <c:axId val="20706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66240"/>
        <c:crosses val="autoZero"/>
        <c:auto val="1"/>
        <c:lblAlgn val="ctr"/>
        <c:lblOffset val="100"/>
        <c:noMultiLvlLbl val="0"/>
      </c:catAx>
      <c:valAx>
        <c:axId val="2070662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644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819097341968788E-2"/>
          <c:y val="0.86122365258290534"/>
          <c:w val="0.94575552299316035"/>
          <c:h val="0.117007643043527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 dirty="0">
                <a:effectLst/>
              </a:rPr>
              <a:t>% Ejecución Mensual 2018- 2019 - 2020</a:t>
            </a:r>
            <a:endParaRPr lang="es-CL" sz="1200" dirty="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05'!$C$28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05'!$D$28:$O$28</c:f>
              <c:numCache>
                <c:formatCode>0.0%</c:formatCode>
                <c:ptCount val="12"/>
                <c:pt idx="0">
                  <c:v>6.8002751993340618E-2</c:v>
                </c:pt>
                <c:pt idx="1">
                  <c:v>7.787865817884658E-2</c:v>
                </c:pt>
                <c:pt idx="2">
                  <c:v>8.4609214959838239E-2</c:v>
                </c:pt>
                <c:pt idx="3">
                  <c:v>6.8645557984620034E-2</c:v>
                </c:pt>
                <c:pt idx="4">
                  <c:v>7.9563605614239863E-2</c:v>
                </c:pt>
                <c:pt idx="5">
                  <c:v>8.8579415658615643E-2</c:v>
                </c:pt>
                <c:pt idx="6">
                  <c:v>6.4702703671925405E-2</c:v>
                </c:pt>
                <c:pt idx="7">
                  <c:v>7.04104140123607E-2</c:v>
                </c:pt>
                <c:pt idx="8">
                  <c:v>7.7608417722304507E-2</c:v>
                </c:pt>
                <c:pt idx="9">
                  <c:v>7.8347874315037799E-2</c:v>
                </c:pt>
                <c:pt idx="10">
                  <c:v>7.9298421350696716E-2</c:v>
                </c:pt>
                <c:pt idx="11">
                  <c:v>0.15194698534571929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EA-491F-910D-2F6479B3C65D}"/>
            </c:ext>
          </c:extLst>
        </c:ser>
        <c:ser>
          <c:idx val="0"/>
          <c:order val="1"/>
          <c:tx>
            <c:strRef>
              <c:f>'Partida 05'!$C$29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05'!$D$29:$O$29</c:f>
              <c:numCache>
                <c:formatCode>0.0%</c:formatCode>
                <c:ptCount val="12"/>
                <c:pt idx="0">
                  <c:v>6.1267467281108844E-2</c:v>
                </c:pt>
                <c:pt idx="1">
                  <c:v>6.8866152974273218E-2</c:v>
                </c:pt>
                <c:pt idx="2">
                  <c:v>9.7816879143194937E-2</c:v>
                </c:pt>
                <c:pt idx="3">
                  <c:v>7.3170836477018136E-2</c:v>
                </c:pt>
                <c:pt idx="4">
                  <c:v>8.1083012811088512E-2</c:v>
                </c:pt>
                <c:pt idx="5">
                  <c:v>8.6307891488960273E-2</c:v>
                </c:pt>
                <c:pt idx="6">
                  <c:v>7.2784979893448856E-2</c:v>
                </c:pt>
                <c:pt idx="7">
                  <c:v>7.7695749987199303E-2</c:v>
                </c:pt>
                <c:pt idx="8">
                  <c:v>8.7027859660061352E-2</c:v>
                </c:pt>
                <c:pt idx="9">
                  <c:v>8.8437702463749671E-2</c:v>
                </c:pt>
                <c:pt idx="10">
                  <c:v>8.4301818275213686E-2</c:v>
                </c:pt>
                <c:pt idx="11">
                  <c:v>0.13440596550012487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EA-491F-910D-2F6479B3C65D}"/>
            </c:ext>
          </c:extLst>
        </c:ser>
        <c:ser>
          <c:idx val="1"/>
          <c:order val="2"/>
          <c:tx>
            <c:strRef>
              <c:f>'Partida 05'!$C$30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EA-491F-910D-2F6479B3C65D}"/>
                </c:ext>
              </c:extLst>
            </c:dLbl>
            <c:dLbl>
              <c:idx val="1"/>
              <c:layout>
                <c:manualLayout>
                  <c:x val="6.462035541195477E-3"/>
                  <c:y val="-6.669618433850550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EA-491F-910D-2F6479B3C65D}"/>
                </c:ext>
              </c:extLst>
            </c:dLbl>
            <c:dLbl>
              <c:idx val="2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EA-491F-910D-2F6479B3C65D}"/>
                </c:ext>
              </c:extLst>
            </c:dLbl>
            <c:dLbl>
              <c:idx val="3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EA-491F-910D-2F6479B3C65D}"/>
                </c:ext>
              </c:extLst>
            </c:dLbl>
            <c:dLbl>
              <c:idx val="4"/>
              <c:layout>
                <c:manualLayout>
                  <c:x val="8.616047388260635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EA-491F-910D-2F6479B3C6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05'!$D$30</c:f>
              <c:numCache>
                <c:formatCode>0.0%</c:formatCode>
                <c:ptCount val="1"/>
                <c:pt idx="0">
                  <c:v>6.3709680189503182E-2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0EA-491F-910D-2F6479B3C6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134464"/>
        <c:axId val="205169024"/>
      </c:barChart>
      <c:catAx>
        <c:axId val="20513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5169024"/>
        <c:crosses val="autoZero"/>
        <c:auto val="1"/>
        <c:lblAlgn val="ctr"/>
        <c:lblOffset val="100"/>
        <c:noMultiLvlLbl val="0"/>
      </c:catAx>
      <c:valAx>
        <c:axId val="205169024"/>
        <c:scaling>
          <c:orientation val="minMax"/>
          <c:max val="0.160000000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5134464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r>
              <a:rPr lang="es-CL" sz="1050" b="1">
                <a:latin typeface="+mn-lt"/>
              </a:rPr>
              <a:t>% de Ejecución Mensual 2018 - 2019 - 2020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Gores!$C$136</c:f>
              <c:strCache>
                <c:ptCount val="1"/>
                <c:pt idx="0">
                  <c:v>GASTO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Gores!$D$136:$O$136</c:f>
              <c:numCache>
                <c:formatCode>0.0%</c:formatCode>
                <c:ptCount val="12"/>
                <c:pt idx="0">
                  <c:v>3.5424325098666207E-2</c:v>
                </c:pt>
                <c:pt idx="1">
                  <c:v>8.929477090068702E-2</c:v>
                </c:pt>
                <c:pt idx="2">
                  <c:v>9.915477405011193E-2</c:v>
                </c:pt>
                <c:pt idx="3">
                  <c:v>7.5242155994136223E-2</c:v>
                </c:pt>
                <c:pt idx="4">
                  <c:v>7.6517678266393899E-2</c:v>
                </c:pt>
                <c:pt idx="5">
                  <c:v>0.1163078781591772</c:v>
                </c:pt>
                <c:pt idx="6">
                  <c:v>5.0185000751434304E-2</c:v>
                </c:pt>
                <c:pt idx="7">
                  <c:v>6.9232006640127033E-2</c:v>
                </c:pt>
                <c:pt idx="8">
                  <c:v>6.6178905417689463E-2</c:v>
                </c:pt>
                <c:pt idx="9">
                  <c:v>7.057057421639977E-2</c:v>
                </c:pt>
                <c:pt idx="10">
                  <c:v>8.4709159453156199E-2</c:v>
                </c:pt>
                <c:pt idx="11">
                  <c:v>0.19315197509176199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B-42A7-8EC9-6DD2C1FE26B0}"/>
            </c:ext>
          </c:extLst>
        </c:ser>
        <c:ser>
          <c:idx val="1"/>
          <c:order val="1"/>
          <c:tx>
            <c:strRef>
              <c:f>Gores!$C$135</c:f>
              <c:strCache>
                <c:ptCount val="1"/>
                <c:pt idx="0">
                  <c:v>GASTO 2019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Gores!$D$135:$O$135</c:f>
              <c:numCache>
                <c:formatCode>0.0%</c:formatCode>
                <c:ptCount val="12"/>
                <c:pt idx="0">
                  <c:v>4.8386941878788024E-2</c:v>
                </c:pt>
                <c:pt idx="1">
                  <c:v>6.6936288070986644E-2</c:v>
                </c:pt>
                <c:pt idx="2">
                  <c:v>7.777861854617886E-2</c:v>
                </c:pt>
                <c:pt idx="3">
                  <c:v>7.6746270168324471E-2</c:v>
                </c:pt>
                <c:pt idx="4">
                  <c:v>9.3845357057652373E-2</c:v>
                </c:pt>
                <c:pt idx="5">
                  <c:v>0.10980529621002257</c:v>
                </c:pt>
                <c:pt idx="6">
                  <c:v>6.0222968833573476E-2</c:v>
                </c:pt>
                <c:pt idx="7">
                  <c:v>7.9566061981051067E-2</c:v>
                </c:pt>
                <c:pt idx="8">
                  <c:v>0.1097925578332254</c:v>
                </c:pt>
                <c:pt idx="9">
                  <c:v>7.7939726040021223E-2</c:v>
                </c:pt>
                <c:pt idx="10">
                  <c:v>9.3904210931420748E-2</c:v>
                </c:pt>
                <c:pt idx="11">
                  <c:v>0.13553961167405226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CB-42A7-8EC9-6DD2C1FE26B0}"/>
            </c:ext>
          </c:extLst>
        </c:ser>
        <c:ser>
          <c:idx val="0"/>
          <c:order val="2"/>
          <c:tx>
            <c:strRef>
              <c:f>Gores!$C$134</c:f>
              <c:strCache>
                <c:ptCount val="1"/>
                <c:pt idx="0">
                  <c:v>GASTO 2020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1.102829949241314E-2"/>
                  <c:y val="-2.2633698084451179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CB-42A7-8EC9-6DD2C1FE26B0}"/>
                </c:ext>
              </c:extLst>
            </c:dLbl>
            <c:dLbl>
              <c:idx val="1"/>
              <c:layout>
                <c:manualLayout>
                  <c:x val="1.1102058513967639E-2"/>
                  <c:y val="9.2600700933273463E-4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CB-42A7-8EC9-6DD2C1FE26B0}"/>
                </c:ext>
              </c:extLst>
            </c:dLbl>
            <c:dLbl>
              <c:idx val="2"/>
              <c:layout>
                <c:manualLayout>
                  <c:x val="2.2204117027935226E-2"/>
                  <c:y val="-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CB-42A7-8EC9-6DD2C1FE26B0}"/>
                </c:ext>
              </c:extLst>
            </c:dLbl>
            <c:dLbl>
              <c:idx val="3"/>
              <c:layout>
                <c:manualLayout>
                  <c:x val="1.3877573142459517E-2"/>
                  <c:y val="-9.4650213428778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CB-42A7-8EC9-6DD2C1FE26B0}"/>
                </c:ext>
              </c:extLst>
            </c:dLbl>
            <c:dLbl>
              <c:idx val="4"/>
              <c:layout>
                <c:manualLayout>
                  <c:x val="1.1102058513967613E-2"/>
                  <c:y val="-3.2510112480972138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CB-42A7-8EC9-6DD2C1FE26B0}"/>
                </c:ext>
              </c:extLst>
            </c:dLbl>
            <c:dLbl>
              <c:idx val="5"/>
              <c:layout>
                <c:manualLayout>
                  <c:x val="1.1102058513967613E-2"/>
                  <c:y val="-4.1666589033617592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CB-42A7-8EC9-6DD2C1FE26B0}"/>
                </c:ext>
              </c:extLst>
            </c:dLbl>
            <c:dLbl>
              <c:idx val="6"/>
              <c:layout>
                <c:manualLayout>
                  <c:x val="-1.0185067526415994E-16"/>
                  <c:y val="-4.6296296296296294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CB-42A7-8EC9-6DD2C1FE26B0}"/>
                </c:ext>
              </c:extLst>
            </c:dLbl>
            <c:dLbl>
              <c:idx val="7"/>
              <c:layout>
                <c:manualLayout>
                  <c:x val="8.3265438854757106E-3"/>
                  <c:y val="-4.2181202989307137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CB-42A7-8EC9-6DD2C1FE26B0}"/>
                </c:ext>
              </c:extLst>
            </c:dLbl>
            <c:dLbl>
              <c:idx val="8"/>
              <c:layout>
                <c:manualLayout>
                  <c:x val="2.2204117027935226E-2"/>
                  <c:y val="-4.166658903361764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CB-42A7-8EC9-6DD2C1FE26B0}"/>
                </c:ext>
              </c:extLst>
            </c:dLbl>
            <c:dLbl>
              <c:idx val="9"/>
              <c:layout>
                <c:manualLayout>
                  <c:x val="5.5510292569838065E-3"/>
                  <c:y val="-4.2592596042950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CB-42A7-8EC9-6DD2C1FE26B0}"/>
                </c:ext>
              </c:extLst>
            </c:dLbl>
            <c:dLbl>
              <c:idx val="10"/>
              <c:layout>
                <c:manualLayout>
                  <c:x val="5.5510292569838065E-3"/>
                  <c:y val="-7.4177074153225331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CB-42A7-8EC9-6DD2C1FE26B0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chemeClr val="accent2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Gores!$D$134</c:f>
              <c:numCache>
                <c:formatCode>0.0%</c:formatCode>
                <c:ptCount val="1"/>
                <c:pt idx="0">
                  <c:v>4.0914011651069206E-2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1CB-42A7-8EC9-6DD2C1FE2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10598528"/>
        <c:axId val="210616704"/>
      </c:barChart>
      <c:catAx>
        <c:axId val="21059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210616704"/>
        <c:crosses val="autoZero"/>
        <c:auto val="0"/>
        <c:lblAlgn val="ctr"/>
        <c:lblOffset val="100"/>
        <c:noMultiLvlLbl val="0"/>
      </c:catAx>
      <c:valAx>
        <c:axId val="2106167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105985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0043716371504573E-2"/>
          <c:y val="0.16005351090806447"/>
          <c:w val="0.87715770627754874"/>
          <c:h val="0.58293315049197614"/>
        </c:manualLayout>
      </c:layout>
      <c:lineChart>
        <c:grouping val="standard"/>
        <c:varyColors val="0"/>
        <c:ser>
          <c:idx val="2"/>
          <c:order val="0"/>
          <c:tx>
            <c:strRef>
              <c:f>Gores!$C$132</c:f>
              <c:strCache>
                <c:ptCount val="1"/>
                <c:pt idx="0">
                  <c:v>GASTO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Gores!$D$132:$O$132</c:f>
              <c:numCache>
                <c:formatCode>0.0%</c:formatCode>
                <c:ptCount val="12"/>
                <c:pt idx="0">
                  <c:v>3.5424325098666207E-2</c:v>
                </c:pt>
                <c:pt idx="1">
                  <c:v>9.2636977771635293E-2</c:v>
                </c:pt>
                <c:pt idx="2">
                  <c:v>0.18947943772829348</c:v>
                </c:pt>
                <c:pt idx="3">
                  <c:v>0.26329616248573096</c:v>
                </c:pt>
                <c:pt idx="4">
                  <c:v>0.33979095565987705</c:v>
                </c:pt>
                <c:pt idx="5">
                  <c:v>0.45192641398063915</c:v>
                </c:pt>
                <c:pt idx="6">
                  <c:v>0.50525748541397075</c:v>
                </c:pt>
                <c:pt idx="7">
                  <c:v>0.56897039207805533</c:v>
                </c:pt>
                <c:pt idx="8">
                  <c:v>0.62500080073103037</c:v>
                </c:pt>
                <c:pt idx="9">
                  <c:v>0.69300566469982039</c:v>
                </c:pt>
                <c:pt idx="10">
                  <c:v>0.78084245372177241</c:v>
                </c:pt>
                <c:pt idx="11">
                  <c:v>0.96453382423216483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EA-4F02-A548-8F0587D7D1F2}"/>
            </c:ext>
          </c:extLst>
        </c:ser>
        <c:ser>
          <c:idx val="1"/>
          <c:order val="1"/>
          <c:tx>
            <c:strRef>
              <c:f>Gores!$C$131</c:f>
              <c:strCache>
                <c:ptCount val="1"/>
                <c:pt idx="0">
                  <c:v>GASTO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Gores!$D$129:$O$129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Gores!$D$131:$O$131</c:f>
              <c:numCache>
                <c:formatCode>0.0%</c:formatCode>
                <c:ptCount val="12"/>
                <c:pt idx="0">
                  <c:v>4.8386941878788024E-2</c:v>
                </c:pt>
                <c:pt idx="1">
                  <c:v>0.11492254785857535</c:v>
                </c:pt>
                <c:pt idx="2">
                  <c:v>0.19142710310663055</c:v>
                </c:pt>
                <c:pt idx="3">
                  <c:v>0.26865307341799122</c:v>
                </c:pt>
                <c:pt idx="4">
                  <c:v>0.35547028092279531</c:v>
                </c:pt>
                <c:pt idx="5">
                  <c:v>0.45364994983898299</c:v>
                </c:pt>
                <c:pt idx="6">
                  <c:v>0.51376134909678761</c:v>
                </c:pt>
                <c:pt idx="7">
                  <c:v>0.57458564322357975</c:v>
                </c:pt>
                <c:pt idx="8">
                  <c:v>0.68544180948346001</c:v>
                </c:pt>
                <c:pt idx="9">
                  <c:v>0.76336132403040946</c:v>
                </c:pt>
                <c:pt idx="10">
                  <c:v>0.84824526758098884</c:v>
                </c:pt>
                <c:pt idx="11">
                  <c:v>0.98743718284025228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EEA-4F02-A548-8F0587D7D1F2}"/>
            </c:ext>
          </c:extLst>
        </c:ser>
        <c:ser>
          <c:idx val="0"/>
          <c:order val="2"/>
          <c:tx>
            <c:strRef>
              <c:f>Gores!$C$130</c:f>
              <c:strCache>
                <c:ptCount val="1"/>
                <c:pt idx="0">
                  <c:v>GASTO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896830224384976E-2"/>
                  <c:y val="-1.8259719346675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EA-4F02-A548-8F0587D7D1F2}"/>
                </c:ext>
              </c:extLst>
            </c:dLbl>
            <c:dLbl>
              <c:idx val="1"/>
              <c:layout>
                <c:manualLayout>
                  <c:x val="-5.4664295584911218E-2"/>
                  <c:y val="4.2592596042950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EA-4F02-A548-8F0587D7D1F2}"/>
                </c:ext>
              </c:extLst>
            </c:dLbl>
            <c:dLbl>
              <c:idx val="2"/>
              <c:layout>
                <c:manualLayout>
                  <c:x val="-3.5531792130192273E-2"/>
                  <c:y val="3.3127574700072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EA-4F02-A548-8F0587D7D1F2}"/>
                </c:ext>
              </c:extLst>
            </c:dLbl>
            <c:dLbl>
              <c:idx val="3"/>
              <c:layout>
                <c:manualLayout>
                  <c:x val="-2.7332147792455595E-2"/>
                  <c:y val="2.366255335719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EA-4F02-A548-8F0587D7D1F2}"/>
                </c:ext>
              </c:extLst>
            </c:dLbl>
            <c:dLbl>
              <c:idx val="4"/>
              <c:layout>
                <c:manualLayout>
                  <c:x val="-1.9132503454718917E-2"/>
                  <c:y val="2.8395064028633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EA-4F02-A548-8F0587D7D1F2}"/>
                </c:ext>
              </c:extLst>
            </c:dLbl>
            <c:dLbl>
              <c:idx val="5"/>
              <c:layout>
                <c:manualLayout>
                  <c:x val="-1.3666073896227898E-2"/>
                  <c:y val="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EA-4F02-A548-8F0587D7D1F2}"/>
                </c:ext>
              </c:extLst>
            </c:dLbl>
            <c:dLbl>
              <c:idx val="6"/>
              <c:layout>
                <c:manualLayout>
                  <c:x val="-2.7332147792455595E-2"/>
                  <c:y val="2.8395064028633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EEA-4F02-A548-8F0587D7D1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Gores!$D$129:$O$129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Gores!$D$130</c:f>
              <c:numCache>
                <c:formatCode>0.0%</c:formatCode>
                <c:ptCount val="1"/>
                <c:pt idx="0">
                  <c:v>4.0914011651069206E-2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EEA-4F02-A548-8F0587D7D1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02784"/>
        <c:axId val="210504320"/>
      </c:lineChart>
      <c:catAx>
        <c:axId val="21050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504320"/>
        <c:crosses val="autoZero"/>
        <c:auto val="1"/>
        <c:lblAlgn val="ctr"/>
        <c:lblOffset val="100"/>
        <c:tickLblSkip val="1"/>
        <c:noMultiLvlLbl val="0"/>
      </c:catAx>
      <c:valAx>
        <c:axId val="21050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50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4223042808385"/>
          <c:y val="0.8984429294613695"/>
          <c:w val="0.58555446490003427"/>
          <c:h val="6.8429495838558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Mensual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Gores!$C$33</c:f>
              <c:strCache>
                <c:ptCount val="1"/>
                <c:pt idx="0">
                  <c:v>GASTOS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Gores!$D$33:$O$33</c:f>
              <c:numCache>
                <c:formatCode>0.0%</c:formatCode>
                <c:ptCount val="12"/>
                <c:pt idx="0">
                  <c:v>6.8926764995905707E-2</c:v>
                </c:pt>
                <c:pt idx="1">
                  <c:v>7.1221174776949767E-2</c:v>
                </c:pt>
                <c:pt idx="2">
                  <c:v>0.11806635926637575</c:v>
                </c:pt>
                <c:pt idx="3">
                  <c:v>7.1303121146471929E-2</c:v>
                </c:pt>
                <c:pt idx="4">
                  <c:v>7.1044361299612863E-2</c:v>
                </c:pt>
                <c:pt idx="5">
                  <c:v>9.9925783130885334E-2</c:v>
                </c:pt>
                <c:pt idx="6">
                  <c:v>7.4087377941188373E-2</c:v>
                </c:pt>
                <c:pt idx="7">
                  <c:v>7.3644937560554388E-2</c:v>
                </c:pt>
                <c:pt idx="8">
                  <c:v>0.10215562138260106</c:v>
                </c:pt>
                <c:pt idx="9">
                  <c:v>7.4007515548335664E-2</c:v>
                </c:pt>
                <c:pt idx="10">
                  <c:v>7.3847175572294949E-2</c:v>
                </c:pt>
                <c:pt idx="11">
                  <c:v>0.12949948958892535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90-4888-998F-D78347DEE0FD}"/>
            </c:ext>
          </c:extLst>
        </c:ser>
        <c:ser>
          <c:idx val="1"/>
          <c:order val="1"/>
          <c:tx>
            <c:strRef>
              <c:f>Gores!$C$32</c:f>
              <c:strCache>
                <c:ptCount val="1"/>
                <c:pt idx="0">
                  <c:v>GASTOS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Gores!$D$32:$O$32</c:f>
              <c:numCache>
                <c:formatCode>0.0%</c:formatCode>
                <c:ptCount val="12"/>
                <c:pt idx="0">
                  <c:v>6.1386749619538633E-2</c:v>
                </c:pt>
                <c:pt idx="1">
                  <c:v>6.4880715268959818E-2</c:v>
                </c:pt>
                <c:pt idx="2">
                  <c:v>9.7218537231517396E-2</c:v>
                </c:pt>
                <c:pt idx="3">
                  <c:v>6.9552497866343682E-2</c:v>
                </c:pt>
                <c:pt idx="4">
                  <c:v>7.0273861157483852E-2</c:v>
                </c:pt>
                <c:pt idx="5">
                  <c:v>0.10136280283585267</c:v>
                </c:pt>
                <c:pt idx="6">
                  <c:v>6.9346459889228038E-2</c:v>
                </c:pt>
                <c:pt idx="7">
                  <c:v>6.661667581919567E-2</c:v>
                </c:pt>
                <c:pt idx="8">
                  <c:v>0.1030507626609268</c:v>
                </c:pt>
                <c:pt idx="9">
                  <c:v>8.832584555461151E-2</c:v>
                </c:pt>
                <c:pt idx="10">
                  <c:v>7.93224274535827E-2</c:v>
                </c:pt>
                <c:pt idx="11">
                  <c:v>0.14791949518617784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90-4888-998F-D78347DEE0FD}"/>
            </c:ext>
          </c:extLst>
        </c:ser>
        <c:ser>
          <c:idx val="0"/>
          <c:order val="2"/>
          <c:tx>
            <c:strRef>
              <c:f>Gores!$C$31</c:f>
              <c:strCache>
                <c:ptCount val="1"/>
                <c:pt idx="0">
                  <c:v>GASTOS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877573142459517E-2"/>
                  <c:y val="2.36625533571946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90-4888-998F-D78347DEE0FD}"/>
                </c:ext>
              </c:extLst>
            </c:dLbl>
            <c:dLbl>
              <c:idx val="1"/>
              <c:layout>
                <c:manualLayout>
                  <c:x val="1.3668509583562463E-2"/>
                  <c:y val="4.74716487725953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90-4888-998F-D78347DEE0FD}"/>
                </c:ext>
              </c:extLst>
            </c:dLbl>
            <c:dLbl>
              <c:idx val="2"/>
              <c:layout>
                <c:manualLayout>
                  <c:x val="1.9135913416987484E-2"/>
                  <c:y val="4.7471648772595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90-4888-998F-D78347DEE0FD}"/>
                </c:ext>
              </c:extLst>
            </c:dLbl>
            <c:dLbl>
              <c:idx val="3"/>
              <c:layout>
                <c:manualLayout>
                  <c:x val="1.093480766684999E-2"/>
                  <c:y val="-3.79773190180769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90-4888-998F-D78347DEE0FD}"/>
                </c:ext>
              </c:extLst>
            </c:dLbl>
            <c:dLbl>
              <c:idx val="4"/>
              <c:layout>
                <c:manualLayout>
                  <c:x val="1.093480766684999E-2"/>
                  <c:y val="-3.32301541408173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90-4888-998F-D78347DEE0FD}"/>
                </c:ext>
              </c:extLst>
            </c:dLbl>
            <c:dLbl>
              <c:idx val="5"/>
              <c:layout>
                <c:manualLayout>
                  <c:x val="1.640221150027498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90-4888-998F-D78347DEE0FD}"/>
                </c:ext>
              </c:extLst>
            </c:dLbl>
            <c:dLbl>
              <c:idx val="6"/>
              <c:layout>
                <c:manualLayout>
                  <c:x val="5.4674038334249948E-3"/>
                  <c:y val="-7.12074731588943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390-4888-998F-D78347DEE0FD}"/>
                </c:ext>
              </c:extLst>
            </c:dLbl>
            <c:dLbl>
              <c:idx val="7"/>
              <c:layout>
                <c:manualLayout>
                  <c:x val="0"/>
                  <c:y val="-6.64603082816347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390-4888-998F-D78347DEE0FD}"/>
                </c:ext>
              </c:extLst>
            </c:dLbl>
            <c:dLbl>
              <c:idx val="8"/>
              <c:layout>
                <c:manualLayout>
                  <c:x val="1.3668509583562487E-2"/>
                  <c:y val="-4.74716487725962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390-4888-998F-D78347DEE0FD}"/>
                </c:ext>
              </c:extLst>
            </c:dLbl>
            <c:dLbl>
              <c:idx val="9"/>
              <c:layout>
                <c:manualLayout>
                  <c:x val="2.7337019167124974E-3"/>
                  <c:y val="-2.84829892635577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390-4888-998F-D78347DEE0FD}"/>
                </c:ext>
              </c:extLst>
            </c:dLbl>
            <c:dLbl>
              <c:idx val="10"/>
              <c:layout>
                <c:manualLayout>
                  <c:x val="0"/>
                  <c:y val="-5.69659785271155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390-4888-998F-D78347DEE0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Gores!$D$31</c:f>
              <c:numCache>
                <c:formatCode>0.0%</c:formatCode>
                <c:ptCount val="1"/>
                <c:pt idx="0">
                  <c:v>6.2120294910711367E-2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390-4888-998F-D78347DEE0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0126720"/>
        <c:axId val="210128256"/>
      </c:barChart>
      <c:catAx>
        <c:axId val="21012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128256"/>
        <c:crosses val="autoZero"/>
        <c:auto val="0"/>
        <c:lblAlgn val="ctr"/>
        <c:lblOffset val="100"/>
        <c:noMultiLvlLbl val="0"/>
      </c:catAx>
      <c:valAx>
        <c:axId val="21012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12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Gores!$C$28</c:f>
              <c:strCache>
                <c:ptCount val="1"/>
                <c:pt idx="0">
                  <c:v>GASTOS 2018</c:v>
                </c:pt>
              </c:strCache>
            </c:strRef>
          </c:tx>
          <c:marker>
            <c:symbol val="none"/>
          </c:marker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Gores!$D$28:$O$28</c:f>
              <c:numCache>
                <c:formatCode>0.0%</c:formatCode>
                <c:ptCount val="12"/>
                <c:pt idx="0">
                  <c:v>6.8926764995905707E-2</c:v>
                </c:pt>
                <c:pt idx="1">
                  <c:v>0.13873552336211706</c:v>
                </c:pt>
                <c:pt idx="2">
                  <c:v>0.25579636211767598</c:v>
                </c:pt>
                <c:pt idx="3">
                  <c:v>0.32664659226202808</c:v>
                </c:pt>
                <c:pt idx="4">
                  <c:v>0.3975057660488181</c:v>
                </c:pt>
                <c:pt idx="5">
                  <c:v>0.49715805846736405</c:v>
                </c:pt>
                <c:pt idx="6">
                  <c:v>0.58601146059899822</c:v>
                </c:pt>
                <c:pt idx="7">
                  <c:v>0.65904294934907115</c:v>
                </c:pt>
                <c:pt idx="8">
                  <c:v>0.74888875950852385</c:v>
                </c:pt>
                <c:pt idx="9">
                  <c:v>0.82330499027193149</c:v>
                </c:pt>
                <c:pt idx="10">
                  <c:v>0.89091614555477627</c:v>
                </c:pt>
                <c:pt idx="11">
                  <c:v>0.98238743738027123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74-4D4B-8D42-F4B602142162}"/>
            </c:ext>
          </c:extLst>
        </c:ser>
        <c:ser>
          <c:idx val="0"/>
          <c:order val="1"/>
          <c:tx>
            <c:strRef>
              <c:f>Gores!$C$27</c:f>
              <c:strCache>
                <c:ptCount val="1"/>
                <c:pt idx="0">
                  <c:v>GASTOS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Gores!$D$27:$O$27</c:f>
              <c:numCache>
                <c:formatCode>0.0%</c:formatCode>
                <c:ptCount val="12"/>
                <c:pt idx="0">
                  <c:v>6.1386749619538633E-2</c:v>
                </c:pt>
                <c:pt idx="1">
                  <c:v>0.12635620371391218</c:v>
                </c:pt>
                <c:pt idx="2">
                  <c:v>0.22137796204477622</c:v>
                </c:pt>
                <c:pt idx="3">
                  <c:v>0.29014260935169678</c:v>
                </c:pt>
                <c:pt idx="4">
                  <c:v>0.35943605578744536</c:v>
                </c:pt>
                <c:pt idx="5">
                  <c:v>0.45964686590890302</c:v>
                </c:pt>
                <c:pt idx="6">
                  <c:v>0.52590905029120671</c:v>
                </c:pt>
                <c:pt idx="7">
                  <c:v>0.56865317179789465</c:v>
                </c:pt>
                <c:pt idx="8">
                  <c:v>0.66342435778080411</c:v>
                </c:pt>
                <c:pt idx="9">
                  <c:v>0.74522937270098299</c:v>
                </c:pt>
                <c:pt idx="10">
                  <c:v>0.81774144157200312</c:v>
                </c:pt>
                <c:pt idx="11">
                  <c:v>0.95335577766541491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D74-4D4B-8D42-F4B602142162}"/>
            </c:ext>
          </c:extLst>
        </c:ser>
        <c:ser>
          <c:idx val="1"/>
          <c:order val="2"/>
          <c:tx>
            <c:strRef>
              <c:f>Gores!$C$26</c:f>
              <c:strCache>
                <c:ptCount val="1"/>
                <c:pt idx="0">
                  <c:v>GASTOS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332147792455595E-2"/>
                  <c:y val="2.366255335719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74-4D4B-8D42-F4B602142162}"/>
                </c:ext>
              </c:extLst>
            </c:dLbl>
            <c:dLbl>
              <c:idx val="1"/>
              <c:layout>
                <c:manualLayout>
                  <c:x val="-1.6399288675473408E-2"/>
                  <c:y val="1.4197532014316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74-4D4B-8D42-F4B602142162}"/>
                </c:ext>
              </c:extLst>
            </c:dLbl>
            <c:dLbl>
              <c:idx val="2"/>
              <c:layout>
                <c:manualLayout>
                  <c:x val="-5.4664295584911692E-3"/>
                  <c:y val="4.2592596042950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74-4D4B-8D42-F4B602142162}"/>
                </c:ext>
              </c:extLst>
            </c:dLbl>
            <c:dLbl>
              <c:idx val="3"/>
              <c:layout>
                <c:manualLayout>
                  <c:x val="-2.7332147792455594E-3"/>
                  <c:y val="4.2592596042950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74-4D4B-8D42-F4B602142162}"/>
                </c:ext>
              </c:extLst>
            </c:dLbl>
            <c:dLbl>
              <c:idx val="4"/>
              <c:layout>
                <c:manualLayout>
                  <c:x val="-4.9197866026420123E-2"/>
                  <c:y val="-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74-4D4B-8D42-F4B6021421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accent1"/>
                      </a:solidFill>
                    </a:ln>
                  </c:spPr>
                </c15:leaderLines>
              </c:ext>
            </c:extLst>
          </c:dLbls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Gores!$D$26</c:f>
              <c:numCache>
                <c:formatCode>0.0%</c:formatCode>
                <c:ptCount val="1"/>
                <c:pt idx="0">
                  <c:v>6.2120294910711367E-2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D74-4D4B-8D42-F4B602142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767424"/>
        <c:axId val="209769216"/>
      </c:lineChart>
      <c:catAx>
        <c:axId val="20976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769216"/>
        <c:crosses val="autoZero"/>
        <c:auto val="1"/>
        <c:lblAlgn val="ctr"/>
        <c:lblOffset val="100"/>
        <c:noMultiLvlLbl val="0"/>
      </c:catAx>
      <c:valAx>
        <c:axId val="20976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76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Gores!$C$80</c:f>
              <c:strCache>
                <c:ptCount val="1"/>
                <c:pt idx="0">
                  <c:v>GASTOS 2018</c:v>
                </c:pt>
              </c:strCache>
            </c:strRef>
          </c:tx>
          <c:marker>
            <c:symbol val="none"/>
          </c:marker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Gores!$D$80:$O$80</c:f>
              <c:numCache>
                <c:formatCode>0.0%</c:formatCode>
                <c:ptCount val="12"/>
                <c:pt idx="0">
                  <c:v>3.3194445686387172E-2</c:v>
                </c:pt>
                <c:pt idx="1">
                  <c:v>8.968810930755762E-2</c:v>
                </c:pt>
                <c:pt idx="2">
                  <c:v>0.18531766613312942</c:v>
                </c:pt>
                <c:pt idx="3">
                  <c:v>0.25934489425831819</c:v>
                </c:pt>
                <c:pt idx="4">
                  <c:v>0.33618935325793442</c:v>
                </c:pt>
                <c:pt idx="5">
                  <c:v>0.4491385623638976</c:v>
                </c:pt>
                <c:pt idx="6">
                  <c:v>0.50039674712825388</c:v>
                </c:pt>
                <c:pt idx="7">
                  <c:v>0.56360554601913559</c:v>
                </c:pt>
                <c:pt idx="8">
                  <c:v>0.61761515610098883</c:v>
                </c:pt>
                <c:pt idx="9">
                  <c:v>0.68527605290264126</c:v>
                </c:pt>
                <c:pt idx="10">
                  <c:v>0.77422835607541274</c:v>
                </c:pt>
                <c:pt idx="11">
                  <c:v>0.96342465422204049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B6-4E3E-89F8-E78302A26428}"/>
            </c:ext>
          </c:extLst>
        </c:ser>
        <c:ser>
          <c:idx val="1"/>
          <c:order val="1"/>
          <c:tx>
            <c:strRef>
              <c:f>Gores!$C$79</c:f>
              <c:strCache>
                <c:ptCount val="1"/>
                <c:pt idx="0">
                  <c:v>GASTOS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Gores!$D$79:$O$79</c:f>
              <c:numCache>
                <c:formatCode>0.0%</c:formatCode>
                <c:ptCount val="12"/>
                <c:pt idx="0">
                  <c:v>4.7491250392022101E-2</c:v>
                </c:pt>
                <c:pt idx="1">
                  <c:v>0.11414293770909933</c:v>
                </c:pt>
                <c:pt idx="2">
                  <c:v>0.18937089620740893</c:v>
                </c:pt>
                <c:pt idx="3">
                  <c:v>0.2671681592062724</c:v>
                </c:pt>
                <c:pt idx="4">
                  <c:v>0.35520293458261909</c:v>
                </c:pt>
                <c:pt idx="5">
                  <c:v>0.45325842285839779</c:v>
                </c:pt>
                <c:pt idx="6">
                  <c:v>0.51296274865499503</c:v>
                </c:pt>
                <c:pt idx="7">
                  <c:v>0.57497577677248135</c:v>
                </c:pt>
                <c:pt idx="8">
                  <c:v>0.68689554489010096</c:v>
                </c:pt>
                <c:pt idx="9">
                  <c:v>0.76455908339492451</c:v>
                </c:pt>
                <c:pt idx="10">
                  <c:v>0.85023813224617151</c:v>
                </c:pt>
                <c:pt idx="11">
                  <c:v>0.98967825769218343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B6-4E3E-89F8-E78302A26428}"/>
            </c:ext>
          </c:extLst>
        </c:ser>
        <c:ser>
          <c:idx val="0"/>
          <c:order val="2"/>
          <c:tx>
            <c:strRef>
              <c:f>Gores!$C$78</c:f>
              <c:strCache>
                <c:ptCount val="1"/>
                <c:pt idx="0">
                  <c:v>GASTOS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363050766989563E-2"/>
                  <c:y val="-2.330854665342644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B6-4E3E-89F8-E78302A264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Gores!$D$78</c:f>
              <c:numCache>
                <c:formatCode>0.0%</c:formatCode>
                <c:ptCount val="1"/>
                <c:pt idx="0">
                  <c:v>3.9499157992557238E-2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5B6-4E3E-89F8-E78302A26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856000"/>
        <c:axId val="209857536"/>
      </c:lineChart>
      <c:catAx>
        <c:axId val="20985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857536"/>
        <c:crosses val="autoZero"/>
        <c:auto val="1"/>
        <c:lblAlgn val="ctr"/>
        <c:lblOffset val="100"/>
        <c:noMultiLvlLbl val="0"/>
      </c:catAx>
      <c:valAx>
        <c:axId val="20985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85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05-07-2020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05-07-2020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05-07-2020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05-07-2020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05-07-2020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05-07-2020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05-07-2020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05-07-2020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3D8D151-7409-43A4-8CFE-809D30D736B9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152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/>
              <a:t>EJECUCIÓN ACUMULADA DE GASTOS PRESUPUESTARIOS </a:t>
            </a:r>
            <a:br>
              <a:rPr lang="es-CL" sz="2400" b="1" dirty="0"/>
            </a:br>
            <a:r>
              <a:rPr lang="es-CL" sz="2400" b="1" dirty="0"/>
              <a:t>AL MES DE ENERO DE 2020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05: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DEL INTERIOR Y SEGURIDAD PÚBLICA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Febrero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83567" y="700805"/>
            <a:ext cx="7704856" cy="92290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01: SUBSECRETARÍA DE DESARROLLO REGIONAL Y ADMINISTRATIVO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3568" y="1623714"/>
            <a:ext cx="770485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0A22E82-F9EB-4764-B1A4-0AF8A6777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021237"/>
              </p:ext>
            </p:extLst>
          </p:nvPr>
        </p:nvGraphicFramePr>
        <p:xfrm>
          <a:off x="683569" y="1916832"/>
          <a:ext cx="7632847" cy="4350652"/>
        </p:xfrm>
        <a:graphic>
          <a:graphicData uri="http://schemas.openxmlformats.org/drawingml/2006/table">
            <a:tbl>
              <a:tblPr/>
              <a:tblGrid>
                <a:gridCol w="255792">
                  <a:extLst>
                    <a:ext uri="{9D8B030D-6E8A-4147-A177-3AD203B41FA5}">
                      <a16:colId xmlns:a16="http://schemas.microsoft.com/office/drawing/2014/main" val="361890740"/>
                    </a:ext>
                  </a:extLst>
                </a:gridCol>
                <a:gridCol w="255792">
                  <a:extLst>
                    <a:ext uri="{9D8B030D-6E8A-4147-A177-3AD203B41FA5}">
                      <a16:colId xmlns:a16="http://schemas.microsoft.com/office/drawing/2014/main" val="3435076027"/>
                    </a:ext>
                  </a:extLst>
                </a:gridCol>
                <a:gridCol w="255792">
                  <a:extLst>
                    <a:ext uri="{9D8B030D-6E8A-4147-A177-3AD203B41FA5}">
                      <a16:colId xmlns:a16="http://schemas.microsoft.com/office/drawing/2014/main" val="2155918346"/>
                    </a:ext>
                  </a:extLst>
                </a:gridCol>
                <a:gridCol w="2885339">
                  <a:extLst>
                    <a:ext uri="{9D8B030D-6E8A-4147-A177-3AD203B41FA5}">
                      <a16:colId xmlns:a16="http://schemas.microsoft.com/office/drawing/2014/main" val="2741474588"/>
                    </a:ext>
                  </a:extLst>
                </a:gridCol>
                <a:gridCol w="685524">
                  <a:extLst>
                    <a:ext uri="{9D8B030D-6E8A-4147-A177-3AD203B41FA5}">
                      <a16:colId xmlns:a16="http://schemas.microsoft.com/office/drawing/2014/main" val="3593743970"/>
                    </a:ext>
                  </a:extLst>
                </a:gridCol>
                <a:gridCol w="685524">
                  <a:extLst>
                    <a:ext uri="{9D8B030D-6E8A-4147-A177-3AD203B41FA5}">
                      <a16:colId xmlns:a16="http://schemas.microsoft.com/office/drawing/2014/main" val="1697012470"/>
                    </a:ext>
                  </a:extLst>
                </a:gridCol>
                <a:gridCol w="685524">
                  <a:extLst>
                    <a:ext uri="{9D8B030D-6E8A-4147-A177-3AD203B41FA5}">
                      <a16:colId xmlns:a16="http://schemas.microsoft.com/office/drawing/2014/main" val="2262258709"/>
                    </a:ext>
                  </a:extLst>
                </a:gridCol>
                <a:gridCol w="685524">
                  <a:extLst>
                    <a:ext uri="{9D8B030D-6E8A-4147-A177-3AD203B41FA5}">
                      <a16:colId xmlns:a16="http://schemas.microsoft.com/office/drawing/2014/main" val="1433200183"/>
                    </a:ext>
                  </a:extLst>
                </a:gridCol>
                <a:gridCol w="624134">
                  <a:extLst>
                    <a:ext uri="{9D8B030D-6E8A-4147-A177-3AD203B41FA5}">
                      <a16:colId xmlns:a16="http://schemas.microsoft.com/office/drawing/2014/main" val="280646082"/>
                    </a:ext>
                  </a:extLst>
                </a:gridCol>
                <a:gridCol w="613902">
                  <a:extLst>
                    <a:ext uri="{9D8B030D-6E8A-4147-A177-3AD203B41FA5}">
                      <a16:colId xmlns:a16="http://schemas.microsoft.com/office/drawing/2014/main" val="2025497222"/>
                    </a:ext>
                  </a:extLst>
                </a:gridCol>
              </a:tblGrid>
              <a:tr h="1376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600922"/>
                  </a:ext>
                </a:extLst>
              </a:tr>
              <a:tr h="3372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257430"/>
                  </a:ext>
                </a:extLst>
              </a:tr>
              <a:tr h="1445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37.314.801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37.314.801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1.417.819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24149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14.570.895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14.570.895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1.050.058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267387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2.623.155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2.623.155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32.798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992321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117184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775621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378.924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378.924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13.204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27516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636905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del  Desarrollo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946554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378.924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378.924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13.204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549136"/>
                  </a:ext>
                </a:extLst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Capacidades Regionales en Materia de Atracción de Inversiones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328869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Desarrollo Regional y Comunal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88118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Revitalización de Barrios e Infraestructura Patrimonial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317.354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317.354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13.204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98660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Donación Española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61.560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61.560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387948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38297"/>
                  </a:ext>
                </a:extLst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Comisión Económica Para América Latina y el Caribe de las Naciones Unidas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583779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Banco Interamericano de Desarrollo (BID)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529355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Banco Mundial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546322"/>
                  </a:ext>
                </a:extLst>
              </a:tr>
              <a:tr h="220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de las Naciones Unidas para la Alimentación y la Agricultura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306691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865955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305231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287.321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287.321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659840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46000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5.294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445528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882477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46.683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46.683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348269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194.304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194.304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963250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19.454.506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19.454.506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321.759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661457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15.671.383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15.671.383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635040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3.548.939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3.548.939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175.510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515683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233.184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233.184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146.249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735159"/>
                  </a:ext>
                </a:extLst>
              </a:tr>
              <a:tr h="111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025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28649" y="748747"/>
            <a:ext cx="788670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02: FORTALECIMIENTO DE LA GESTIÓN SUBNACIONAL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28648" y="1744262"/>
            <a:ext cx="788670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DFF8301-657C-4785-A235-1DBC9453C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007126"/>
              </p:ext>
            </p:extLst>
          </p:nvPr>
        </p:nvGraphicFramePr>
        <p:xfrm>
          <a:off x="628649" y="2171268"/>
          <a:ext cx="7886701" cy="26165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30130117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0044525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2673775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6096869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68205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059913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617676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3318328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86451878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32020876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72327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96869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9.696.436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9.696.436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0718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8.392.964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8.392.964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5162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8.392.964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8.392.964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2072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Academia Capacitación Municipal y Regional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1.713.267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1.713.267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4409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 Becas - Ley N°20.742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2.837.010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2.837.010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15074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Mejoramiento de la Gestión y de Servicios Municipales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132.444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132.444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86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(Prevención y Mitigación de Riesgos)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366.882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5713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3.343.361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3.343.361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05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4780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7471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27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19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2229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509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422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0822" y="778730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PARTIDA 05, CAPÍTULO 05, PROGRAMA 03: PROGRAMA DE DESARROLLO LOCAL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0822" y="1455538"/>
            <a:ext cx="812506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7CE6DE5-DC5D-49CB-A9F1-64DA60480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505673"/>
              </p:ext>
            </p:extLst>
          </p:nvPr>
        </p:nvGraphicFramePr>
        <p:xfrm>
          <a:off x="518867" y="1844824"/>
          <a:ext cx="7886701" cy="3341915"/>
        </p:xfrm>
        <a:graphic>
          <a:graphicData uri="http://schemas.openxmlformats.org/drawingml/2006/table">
            <a:tbl>
              <a:tblPr/>
              <a:tblGrid>
                <a:gridCol w="261495">
                  <a:extLst>
                    <a:ext uri="{9D8B030D-6E8A-4147-A177-3AD203B41FA5}">
                      <a16:colId xmlns:a16="http://schemas.microsoft.com/office/drawing/2014/main" val="2365011013"/>
                    </a:ext>
                  </a:extLst>
                </a:gridCol>
                <a:gridCol w="261495">
                  <a:extLst>
                    <a:ext uri="{9D8B030D-6E8A-4147-A177-3AD203B41FA5}">
                      <a16:colId xmlns:a16="http://schemas.microsoft.com/office/drawing/2014/main" val="3166834116"/>
                    </a:ext>
                  </a:extLst>
                </a:gridCol>
                <a:gridCol w="261495">
                  <a:extLst>
                    <a:ext uri="{9D8B030D-6E8A-4147-A177-3AD203B41FA5}">
                      <a16:colId xmlns:a16="http://schemas.microsoft.com/office/drawing/2014/main" val="1434038348"/>
                    </a:ext>
                  </a:extLst>
                </a:gridCol>
                <a:gridCol w="3033346">
                  <a:extLst>
                    <a:ext uri="{9D8B030D-6E8A-4147-A177-3AD203B41FA5}">
                      <a16:colId xmlns:a16="http://schemas.microsoft.com/office/drawing/2014/main" val="3284276155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2175566141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1075125360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442907821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1199223250"/>
                    </a:ext>
                  </a:extLst>
                </a:gridCol>
                <a:gridCol w="638049">
                  <a:extLst>
                    <a:ext uri="{9D8B030D-6E8A-4147-A177-3AD203B41FA5}">
                      <a16:colId xmlns:a16="http://schemas.microsoft.com/office/drawing/2014/main" val="1398678505"/>
                    </a:ext>
                  </a:extLst>
                </a:gridCol>
                <a:gridCol w="627589">
                  <a:extLst>
                    <a:ext uri="{9D8B030D-6E8A-4147-A177-3AD203B41FA5}">
                      <a16:colId xmlns:a16="http://schemas.microsoft.com/office/drawing/2014/main" val="1350719689"/>
                    </a:ext>
                  </a:extLst>
                </a:gridCol>
              </a:tblGrid>
              <a:tr h="1568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45" marR="7845" marT="7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45" marR="7845" marT="7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17833"/>
                  </a:ext>
                </a:extLst>
              </a:tr>
              <a:tr h="3843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455681"/>
                  </a:ext>
                </a:extLst>
              </a:tr>
              <a:tr h="1647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198.236.611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198.236.611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53.311.588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85455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71.344.485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71.344.485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48.453.096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786942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71.344.485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71.344.485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48.453.096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119585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(Compensación por Predios Exentos)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65.984.184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65.984.184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48.428.920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059559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Tenencia Responsable de Animales de Compañía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5.360.301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5.360.301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24.176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609798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38843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759653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243663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547826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579601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116.174.468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116.174.468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4.858.492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522523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116.174.468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116.174.468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4.858.492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991844"/>
                  </a:ext>
                </a:extLst>
              </a:tr>
              <a:tr h="251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Mejoramiento Urbano y Equipamiento Comunal)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45.528.855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45.528.855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4.649.630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469060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Mejoramiento de Barrios)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29.619.106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29.619.106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200.061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595921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(Fondo Recuperación de Ciudades)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16.144.712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16.144.712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559946"/>
                  </a:ext>
                </a:extLst>
              </a:tr>
              <a:tr h="251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(Fondo de Incentivo al Mejoramiento de la Gestión Municipal)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15.709.107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15.709.107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309565"/>
                  </a:ext>
                </a:extLst>
              </a:tr>
              <a:tr h="251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Revitalización de Barrios e Infraestructura Patrimonial Emblemática)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9.172.688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9.172.688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173528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549825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357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62098" y="752426"/>
            <a:ext cx="7416824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05: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55574" y="1644972"/>
            <a:ext cx="7200801" cy="3850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				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47E5795-4E7F-4CF3-B74A-C775E2FFC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789440"/>
              </p:ext>
            </p:extLst>
          </p:nvPr>
        </p:nvGraphicFramePr>
        <p:xfrm>
          <a:off x="755574" y="2030033"/>
          <a:ext cx="7416823" cy="4343482"/>
        </p:xfrm>
        <a:graphic>
          <a:graphicData uri="http://schemas.openxmlformats.org/drawingml/2006/table">
            <a:tbl>
              <a:tblPr/>
              <a:tblGrid>
                <a:gridCol w="244941">
                  <a:extLst>
                    <a:ext uri="{9D8B030D-6E8A-4147-A177-3AD203B41FA5}">
                      <a16:colId xmlns:a16="http://schemas.microsoft.com/office/drawing/2014/main" val="2718830483"/>
                    </a:ext>
                  </a:extLst>
                </a:gridCol>
                <a:gridCol w="244941">
                  <a:extLst>
                    <a:ext uri="{9D8B030D-6E8A-4147-A177-3AD203B41FA5}">
                      <a16:colId xmlns:a16="http://schemas.microsoft.com/office/drawing/2014/main" val="2851647909"/>
                    </a:ext>
                  </a:extLst>
                </a:gridCol>
                <a:gridCol w="244941">
                  <a:extLst>
                    <a:ext uri="{9D8B030D-6E8A-4147-A177-3AD203B41FA5}">
                      <a16:colId xmlns:a16="http://schemas.microsoft.com/office/drawing/2014/main" val="4251894747"/>
                    </a:ext>
                  </a:extLst>
                </a:gridCol>
                <a:gridCol w="2762938">
                  <a:extLst>
                    <a:ext uri="{9D8B030D-6E8A-4147-A177-3AD203B41FA5}">
                      <a16:colId xmlns:a16="http://schemas.microsoft.com/office/drawing/2014/main" val="1871295980"/>
                    </a:ext>
                  </a:extLst>
                </a:gridCol>
                <a:gridCol w="656443">
                  <a:extLst>
                    <a:ext uri="{9D8B030D-6E8A-4147-A177-3AD203B41FA5}">
                      <a16:colId xmlns:a16="http://schemas.microsoft.com/office/drawing/2014/main" val="3149284858"/>
                    </a:ext>
                  </a:extLst>
                </a:gridCol>
                <a:gridCol w="656443">
                  <a:extLst>
                    <a:ext uri="{9D8B030D-6E8A-4147-A177-3AD203B41FA5}">
                      <a16:colId xmlns:a16="http://schemas.microsoft.com/office/drawing/2014/main" val="676946545"/>
                    </a:ext>
                  </a:extLst>
                </a:gridCol>
                <a:gridCol w="656443">
                  <a:extLst>
                    <a:ext uri="{9D8B030D-6E8A-4147-A177-3AD203B41FA5}">
                      <a16:colId xmlns:a16="http://schemas.microsoft.com/office/drawing/2014/main" val="3396374851"/>
                    </a:ext>
                  </a:extLst>
                </a:gridCol>
                <a:gridCol w="656443">
                  <a:extLst>
                    <a:ext uri="{9D8B030D-6E8A-4147-A177-3AD203B41FA5}">
                      <a16:colId xmlns:a16="http://schemas.microsoft.com/office/drawing/2014/main" val="1394612415"/>
                    </a:ext>
                  </a:extLst>
                </a:gridCol>
                <a:gridCol w="607454">
                  <a:extLst>
                    <a:ext uri="{9D8B030D-6E8A-4147-A177-3AD203B41FA5}">
                      <a16:colId xmlns:a16="http://schemas.microsoft.com/office/drawing/2014/main" val="3985528089"/>
                    </a:ext>
                  </a:extLst>
                </a:gridCol>
                <a:gridCol w="685836">
                  <a:extLst>
                    <a:ext uri="{9D8B030D-6E8A-4147-A177-3AD203B41FA5}">
                      <a16:colId xmlns:a16="http://schemas.microsoft.com/office/drawing/2014/main" val="3431268276"/>
                    </a:ext>
                  </a:extLst>
                </a:gridCol>
              </a:tblGrid>
              <a:tr h="1375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914143"/>
                  </a:ext>
                </a:extLst>
              </a:tr>
              <a:tr h="3370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388763"/>
                  </a:ext>
                </a:extLst>
              </a:tr>
              <a:tr h="1444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197.053.045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197.053.045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27855"/>
                  </a:ext>
                </a:extLst>
              </a:tr>
              <a:tr h="111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881350"/>
                  </a:ext>
                </a:extLst>
              </a:tr>
              <a:tr h="111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432507"/>
                  </a:ext>
                </a:extLst>
              </a:tr>
              <a:tr h="111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Consejo de Monumentos Nacionales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984031"/>
                  </a:ext>
                </a:extLst>
              </a:tr>
              <a:tr h="111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Servicio Nacional del Patrimonio Cultural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997873"/>
                  </a:ext>
                </a:extLst>
              </a:tr>
              <a:tr h="220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01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89075"/>
                  </a:ext>
                </a:extLst>
              </a:tr>
              <a:tr h="111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Funcionamiento Región de Coquimbo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09213"/>
                  </a:ext>
                </a:extLst>
              </a:tr>
              <a:tr h="111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Tarapacá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005718"/>
                  </a:ext>
                </a:extLst>
              </a:tr>
              <a:tr h="111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Antofagasta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148133"/>
                  </a:ext>
                </a:extLst>
              </a:tr>
              <a:tr h="111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Atacama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856678"/>
                  </a:ext>
                </a:extLst>
              </a:tr>
              <a:tr h="111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Coquimbo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095093"/>
                  </a:ext>
                </a:extLst>
              </a:tr>
              <a:tr h="111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Valparaiso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829222"/>
                  </a:ext>
                </a:extLst>
              </a:tr>
              <a:tr h="220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Libertador General Bernardo O'Higgins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796770"/>
                  </a:ext>
                </a:extLst>
              </a:tr>
              <a:tr h="111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Maule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630066"/>
                  </a:ext>
                </a:extLst>
              </a:tr>
              <a:tr h="111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Biobío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186467"/>
                  </a:ext>
                </a:extLst>
              </a:tr>
              <a:tr h="111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La Araucanía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655504"/>
                  </a:ext>
                </a:extLst>
              </a:tr>
              <a:tr h="111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Lagos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037426"/>
                  </a:ext>
                </a:extLst>
              </a:tr>
              <a:tr h="220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Aysén del General Carlos Ibáñez del Campo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785656"/>
                  </a:ext>
                </a:extLst>
              </a:tr>
              <a:tr h="220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Magallanes y de la Antártica Chilena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339092"/>
                  </a:ext>
                </a:extLst>
              </a:tr>
              <a:tr h="111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Metropolitana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033415"/>
                  </a:ext>
                </a:extLst>
              </a:tr>
              <a:tr h="111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Ríos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45247"/>
                  </a:ext>
                </a:extLst>
              </a:tr>
              <a:tr h="111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Arica y Parinacota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540711"/>
                  </a:ext>
                </a:extLst>
              </a:tr>
              <a:tr h="111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Ñuble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179071"/>
                  </a:ext>
                </a:extLst>
              </a:tr>
              <a:tr h="111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Subsecretaría de Bienes Nacionales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14476"/>
                  </a:ext>
                </a:extLst>
              </a:tr>
              <a:tr h="111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Corporación de Fomento de la Producción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020573"/>
                  </a:ext>
                </a:extLst>
              </a:tr>
              <a:tr h="111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082616"/>
                  </a:ext>
                </a:extLst>
              </a:tr>
              <a:tr h="111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437780"/>
                  </a:ext>
                </a:extLst>
              </a:tr>
              <a:tr h="111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197.053.045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197.053.045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87353"/>
                  </a:ext>
                </a:extLst>
              </a:tr>
              <a:tr h="111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58.385.769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58.385.769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537723"/>
                  </a:ext>
                </a:extLst>
              </a:tr>
              <a:tr h="111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Tarapacá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495.658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495.658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378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28652" y="1599176"/>
            <a:ext cx="7874916" cy="3739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					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F1FAF6E-8EA0-4E03-8785-DFED477B560E}"/>
              </a:ext>
            </a:extLst>
          </p:cNvPr>
          <p:cNvSpPr txBox="1">
            <a:spLocks/>
          </p:cNvSpPr>
          <p:nvPr/>
        </p:nvSpPr>
        <p:spPr>
          <a:xfrm>
            <a:off x="628651" y="669529"/>
            <a:ext cx="7886698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05: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E03FB5F-57BB-4EB5-A37E-A7A958043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725296"/>
              </p:ext>
            </p:extLst>
          </p:nvPr>
        </p:nvGraphicFramePr>
        <p:xfrm>
          <a:off x="616869" y="1915892"/>
          <a:ext cx="7886698" cy="4281939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2947749904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2755210817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2906989886"/>
                    </a:ext>
                  </a:extLst>
                </a:gridCol>
                <a:gridCol w="2937978">
                  <a:extLst>
                    <a:ext uri="{9D8B030D-6E8A-4147-A177-3AD203B41FA5}">
                      <a16:colId xmlns:a16="http://schemas.microsoft.com/office/drawing/2014/main" val="2998790954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66515267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923218619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736805257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345067919"/>
                    </a:ext>
                  </a:extLst>
                </a:gridCol>
                <a:gridCol w="645938">
                  <a:extLst>
                    <a:ext uri="{9D8B030D-6E8A-4147-A177-3AD203B41FA5}">
                      <a16:colId xmlns:a16="http://schemas.microsoft.com/office/drawing/2014/main" val="2811417820"/>
                    </a:ext>
                  </a:extLst>
                </a:gridCol>
                <a:gridCol w="729285">
                  <a:extLst>
                    <a:ext uri="{9D8B030D-6E8A-4147-A177-3AD203B41FA5}">
                      <a16:colId xmlns:a16="http://schemas.microsoft.com/office/drawing/2014/main" val="1135363517"/>
                    </a:ext>
                  </a:extLst>
                </a:gridCol>
              </a:tblGrid>
              <a:tr h="1562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835392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04018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Antofagasta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5.975.669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5.975.669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82733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Atacama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3.198.503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3.198.503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95915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Coquimbo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2.500.382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2.500.382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86313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Valparaiso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13.265.621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13.265.621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268944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Libertador General B. O'Higginss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3.874.923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3.874.923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39058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Maule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4.573.479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4.573.479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80121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BíoBío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95529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La Araucanía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5.573.306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5.573.306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67465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Lagos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3.846.959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3.846.959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955475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Aysén del General Carlos Ibáñez del Campo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2.432.983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2.432.983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299846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Magallanes y de la Antártica Chilena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2.749.267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2.749.267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89012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1.866.417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1.866.417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91023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Ríos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6.016.877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6.016.877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38979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Arica y Parinacota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306.175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306.175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0376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Ñuble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1.709.550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1.709.550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75699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Subsecretaría de Bienes Nacionales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94893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Consejo de Monumentos Nacionales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42964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138.667.276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138.667.276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2111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Fondo Nacional de Desarrollo Regional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53.589.893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53.589.893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87502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Infraestructura Rural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7.711.975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7.711.975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29177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Puesta en Valor del Patrimonio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9.159.447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9.159.447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90957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de Apoyo a la Gestión Subnacional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3.461.909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3.461.909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11487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Saneamiento Sanitario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8.875.452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8.875.452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93795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Residuos Sólidos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5.701.891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5.701.891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54333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Ley N°20.378 - Fondo de Apoyo Regional (FAR)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9.211.295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9.211.295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78634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Regularización Mayores Ingresos Propios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4.516.354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4.516.354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434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Energización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5.659.060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5.659.060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83112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Programas de Apoyo al Empleo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316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561" y="670015"/>
            <a:ext cx="7646375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06: PROGRAMAS DE CONVERGENCIA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11561" y="1286966"/>
            <a:ext cx="770485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8A30AC4-C896-47AF-AACB-FF536765F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652586"/>
              </p:ext>
            </p:extLst>
          </p:nvPr>
        </p:nvGraphicFramePr>
        <p:xfrm>
          <a:off x="611561" y="1675580"/>
          <a:ext cx="7646375" cy="4351342"/>
        </p:xfrm>
        <a:graphic>
          <a:graphicData uri="http://schemas.openxmlformats.org/drawingml/2006/table">
            <a:tbl>
              <a:tblPr/>
              <a:tblGrid>
                <a:gridCol w="251443">
                  <a:extLst>
                    <a:ext uri="{9D8B030D-6E8A-4147-A177-3AD203B41FA5}">
                      <a16:colId xmlns:a16="http://schemas.microsoft.com/office/drawing/2014/main" val="4101379973"/>
                    </a:ext>
                  </a:extLst>
                </a:gridCol>
                <a:gridCol w="251443">
                  <a:extLst>
                    <a:ext uri="{9D8B030D-6E8A-4147-A177-3AD203B41FA5}">
                      <a16:colId xmlns:a16="http://schemas.microsoft.com/office/drawing/2014/main" val="1326259780"/>
                    </a:ext>
                  </a:extLst>
                </a:gridCol>
                <a:gridCol w="251443">
                  <a:extLst>
                    <a:ext uri="{9D8B030D-6E8A-4147-A177-3AD203B41FA5}">
                      <a16:colId xmlns:a16="http://schemas.microsoft.com/office/drawing/2014/main" val="4094061704"/>
                    </a:ext>
                  </a:extLst>
                </a:gridCol>
                <a:gridCol w="2979596">
                  <a:extLst>
                    <a:ext uri="{9D8B030D-6E8A-4147-A177-3AD203B41FA5}">
                      <a16:colId xmlns:a16="http://schemas.microsoft.com/office/drawing/2014/main" val="1239797911"/>
                    </a:ext>
                  </a:extLst>
                </a:gridCol>
                <a:gridCol w="673867">
                  <a:extLst>
                    <a:ext uri="{9D8B030D-6E8A-4147-A177-3AD203B41FA5}">
                      <a16:colId xmlns:a16="http://schemas.microsoft.com/office/drawing/2014/main" val="2507469068"/>
                    </a:ext>
                  </a:extLst>
                </a:gridCol>
                <a:gridCol w="673867">
                  <a:extLst>
                    <a:ext uri="{9D8B030D-6E8A-4147-A177-3AD203B41FA5}">
                      <a16:colId xmlns:a16="http://schemas.microsoft.com/office/drawing/2014/main" val="3600380926"/>
                    </a:ext>
                  </a:extLst>
                </a:gridCol>
                <a:gridCol w="673867">
                  <a:extLst>
                    <a:ext uri="{9D8B030D-6E8A-4147-A177-3AD203B41FA5}">
                      <a16:colId xmlns:a16="http://schemas.microsoft.com/office/drawing/2014/main" val="27639514"/>
                    </a:ext>
                  </a:extLst>
                </a:gridCol>
                <a:gridCol w="673867">
                  <a:extLst>
                    <a:ext uri="{9D8B030D-6E8A-4147-A177-3AD203B41FA5}">
                      <a16:colId xmlns:a16="http://schemas.microsoft.com/office/drawing/2014/main" val="1092819254"/>
                    </a:ext>
                  </a:extLst>
                </a:gridCol>
                <a:gridCol w="613520">
                  <a:extLst>
                    <a:ext uri="{9D8B030D-6E8A-4147-A177-3AD203B41FA5}">
                      <a16:colId xmlns:a16="http://schemas.microsoft.com/office/drawing/2014/main" val="2377907406"/>
                    </a:ext>
                  </a:extLst>
                </a:gridCol>
                <a:gridCol w="603462">
                  <a:extLst>
                    <a:ext uri="{9D8B030D-6E8A-4147-A177-3AD203B41FA5}">
                      <a16:colId xmlns:a16="http://schemas.microsoft.com/office/drawing/2014/main" val="712163761"/>
                    </a:ext>
                  </a:extLst>
                </a:gridCol>
              </a:tblGrid>
              <a:tr h="1485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208219"/>
                  </a:ext>
                </a:extLst>
              </a:tr>
              <a:tr h="3638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537513"/>
                  </a:ext>
                </a:extLst>
              </a:tr>
              <a:tr h="1559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54672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508845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872901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01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548838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Coquimbo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817724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Maule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782342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Biobío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190274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La Araucanía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767454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Ríos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096939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Ñuble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023349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849821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109.448.473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109.448.473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59235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Tarapacá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4.550.692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4.550.692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181464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Atacama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14.316.840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14.316.840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920074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Coquimbo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1.344.077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1.344.077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251372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Valparaiso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3.078.000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3.078.000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728786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Maule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2.565.000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2.565.000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2447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BíoBío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965055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La Araucanía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27.936.867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27.936.867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23974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Lagos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5.403.198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5.403.198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107859"/>
                  </a:ext>
                </a:extLst>
              </a:tr>
              <a:tr h="237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Aysén del General Carlos Ibáñez del Campo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12.164.852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12.164.852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432666"/>
                  </a:ext>
                </a:extLst>
              </a:tr>
              <a:tr h="237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Magallanes y de la Antártica Chilena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7.798.646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7.798.646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880305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19.366.084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19.366.084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92944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Ríos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1.492.042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1.492.042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111493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Arica y Parinacota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7.613.570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7.613.570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498874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Ñuble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1.818.605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1.818.605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266162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90.964.833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90.964.833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284512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Regiones Extremas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66.837.203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66.837.203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513149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Territorios Rezagados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7.746.390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7.746.390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744846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Local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16.381.240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16.381.240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759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81025" y="742951"/>
            <a:ext cx="7892530" cy="9437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07, PROGRAMA 01: AGENCIA NACIONAL DE INTELIGENCIA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81025" y="1723837"/>
            <a:ext cx="80362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F13CC30-23B3-47D6-8DD8-E6C222055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94890"/>
              </p:ext>
            </p:extLst>
          </p:nvPr>
        </p:nvGraphicFramePr>
        <p:xfrm>
          <a:off x="588789" y="2126069"/>
          <a:ext cx="7886701" cy="172852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166338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1931410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6496311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4443989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4207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398009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46775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2936556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29603722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920665294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26608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68627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7.065.223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7.065.223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576.972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9780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5.167.691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5.167.691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9499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1.059.176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1.059.176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9492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838.356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838.356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1839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814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451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455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114.083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7616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89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97297" y="734120"/>
            <a:ext cx="788670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08, PROGRAMA 01: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SUBSECRETARÍA DE PREVENCIÓN DEL DELITO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97296" y="1633183"/>
            <a:ext cx="801528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371C71E-0EDF-4452-8514-68CF63B3B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695653"/>
              </p:ext>
            </p:extLst>
          </p:nvPr>
        </p:nvGraphicFramePr>
        <p:xfrm>
          <a:off x="597297" y="2007907"/>
          <a:ext cx="7886701" cy="35680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78211992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4368770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610517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4877413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724376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958383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542590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6877993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7985112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44757463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43199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228192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42.271.137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42.271.137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2.207.280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298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10.782.020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10.782.020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807.822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8515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1.880.877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1.880.877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3332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28.976.911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28.976.911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1.364.435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315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960.400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52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Nacional Urbana de Seguridad Ciudadana - INE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960.400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5299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28.016.511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28.016.511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1.364.435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2533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Gestión en Seguridad Ciudadana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3.259.705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3.259.705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5751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Nacional de Seguridad Pública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3.809.224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216099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Innovación y Tecnología para la Prevención del Delito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1.841.583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1.841.583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96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Calle Segura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5.893.951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5.893.951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139.235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0095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Seguridad en mi Barrio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6.092.483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6.092.483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3942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Sistema Lazos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6.712.531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6.712.531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1.133.918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7960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Denuncia Seguro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407.034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407.034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5299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260.179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6645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8795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9264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167.903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3345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141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371.150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0943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329.941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6691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6682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776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66984" y="756511"/>
            <a:ext cx="787739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08, PROGRAMA 02: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CENTROS REGIONALES DE ATENCIÓN Y ORIENTACIÓN A VÍCTIMAS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7580" y="1723146"/>
            <a:ext cx="8048839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0316EA1-5C04-40C7-9DAF-407F1EA3E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219130"/>
              </p:ext>
            </p:extLst>
          </p:nvPr>
        </p:nvGraphicFramePr>
        <p:xfrm>
          <a:off x="557674" y="2124793"/>
          <a:ext cx="7886700" cy="2011798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2358167726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1456294977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793061229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3810413709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406501498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922654402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342355142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721096467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2188906024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3740633409"/>
                    </a:ext>
                  </a:extLst>
                </a:gridCol>
              </a:tblGrid>
              <a:tr h="1719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921604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629159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2.874.811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2.874.811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209.441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15212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1.576.341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1.576.341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124.287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16059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1.226.030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1.226.030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85.154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71500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72.440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72.440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34739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6.617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5165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35803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43.275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27686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398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72158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806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28648" y="694752"/>
            <a:ext cx="7886702" cy="12066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09,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SERV. NACIONAL PARA PREVENCIÓN Y REHABIL. CONSUMO DE DROGAS Y ALCOHOL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28648" y="1901398"/>
            <a:ext cx="8015287" cy="2028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CA0C457-CDB9-407A-82E2-2B74A5099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469322"/>
              </p:ext>
            </p:extLst>
          </p:nvPr>
        </p:nvGraphicFramePr>
        <p:xfrm>
          <a:off x="628649" y="2295417"/>
          <a:ext cx="7886701" cy="31240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44017939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6006928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3937558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0023775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35604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631915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448622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5165008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13776214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788605333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38701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1765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72.510.114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72.510.114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994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8.940.741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8.940.741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595.451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2687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3.256.006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3.256.006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9053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60.241.316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60.241.316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657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277.020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357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 Población General-INE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277.020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2458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59.964.296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59.964.296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2975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Tratamiento y Rehabilitación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45.308.608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45.308.608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0416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Programas de Prevención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3.337.149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3.337.149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6344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Capacitación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1.260.188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1748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- Programa PREVIENE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6.148.616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6.148.616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1766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Tolerancia Cero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1.128.819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Parentalidad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1.754.916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1.754.916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22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Elige Vivir sin Drogas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219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4602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473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8112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3575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437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81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00" y="908720"/>
            <a:ext cx="8206782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1E9D6F4-CEEF-4CC8-AA10-8A8EDBF568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025645"/>
              </p:ext>
            </p:extLst>
          </p:nvPr>
        </p:nvGraphicFramePr>
        <p:xfrm>
          <a:off x="486000" y="2163229"/>
          <a:ext cx="4086000" cy="25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319B381-84D5-41D2-A903-8134DBCEB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84131"/>
              </p:ext>
            </p:extLst>
          </p:nvPr>
        </p:nvGraphicFramePr>
        <p:xfrm>
          <a:off x="4606782" y="2167906"/>
          <a:ext cx="4086000" cy="25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3" y="710698"/>
            <a:ext cx="792087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01: SUBSECRETARÍA DEL INTERIOR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7026" y="1463222"/>
            <a:ext cx="7920878" cy="2817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					            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7F430C9-5152-413B-977D-17833D35F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619846"/>
              </p:ext>
            </p:extLst>
          </p:nvPr>
        </p:nvGraphicFramePr>
        <p:xfrm>
          <a:off x="539552" y="1844824"/>
          <a:ext cx="7920878" cy="3693971"/>
        </p:xfrm>
        <a:graphic>
          <a:graphicData uri="http://schemas.openxmlformats.org/drawingml/2006/table">
            <a:tbl>
              <a:tblPr/>
              <a:tblGrid>
                <a:gridCol w="260899">
                  <a:extLst>
                    <a:ext uri="{9D8B030D-6E8A-4147-A177-3AD203B41FA5}">
                      <a16:colId xmlns:a16="http://schemas.microsoft.com/office/drawing/2014/main" val="1261345093"/>
                    </a:ext>
                  </a:extLst>
                </a:gridCol>
                <a:gridCol w="260899">
                  <a:extLst>
                    <a:ext uri="{9D8B030D-6E8A-4147-A177-3AD203B41FA5}">
                      <a16:colId xmlns:a16="http://schemas.microsoft.com/office/drawing/2014/main" val="670508375"/>
                    </a:ext>
                  </a:extLst>
                </a:gridCol>
                <a:gridCol w="260899">
                  <a:extLst>
                    <a:ext uri="{9D8B030D-6E8A-4147-A177-3AD203B41FA5}">
                      <a16:colId xmlns:a16="http://schemas.microsoft.com/office/drawing/2014/main" val="3004341713"/>
                    </a:ext>
                  </a:extLst>
                </a:gridCol>
                <a:gridCol w="2942934">
                  <a:extLst>
                    <a:ext uri="{9D8B030D-6E8A-4147-A177-3AD203B41FA5}">
                      <a16:colId xmlns:a16="http://schemas.microsoft.com/office/drawing/2014/main" val="4055104682"/>
                    </a:ext>
                  </a:extLst>
                </a:gridCol>
                <a:gridCol w="699208">
                  <a:extLst>
                    <a:ext uri="{9D8B030D-6E8A-4147-A177-3AD203B41FA5}">
                      <a16:colId xmlns:a16="http://schemas.microsoft.com/office/drawing/2014/main" val="2311196341"/>
                    </a:ext>
                  </a:extLst>
                </a:gridCol>
                <a:gridCol w="699208">
                  <a:extLst>
                    <a:ext uri="{9D8B030D-6E8A-4147-A177-3AD203B41FA5}">
                      <a16:colId xmlns:a16="http://schemas.microsoft.com/office/drawing/2014/main" val="857705722"/>
                    </a:ext>
                  </a:extLst>
                </a:gridCol>
                <a:gridCol w="699208">
                  <a:extLst>
                    <a:ext uri="{9D8B030D-6E8A-4147-A177-3AD203B41FA5}">
                      <a16:colId xmlns:a16="http://schemas.microsoft.com/office/drawing/2014/main" val="1388815075"/>
                    </a:ext>
                  </a:extLst>
                </a:gridCol>
                <a:gridCol w="699208">
                  <a:extLst>
                    <a:ext uri="{9D8B030D-6E8A-4147-A177-3AD203B41FA5}">
                      <a16:colId xmlns:a16="http://schemas.microsoft.com/office/drawing/2014/main" val="3002668107"/>
                    </a:ext>
                  </a:extLst>
                </a:gridCol>
                <a:gridCol w="772259">
                  <a:extLst>
                    <a:ext uri="{9D8B030D-6E8A-4147-A177-3AD203B41FA5}">
                      <a16:colId xmlns:a16="http://schemas.microsoft.com/office/drawing/2014/main" val="1188689165"/>
                    </a:ext>
                  </a:extLst>
                </a:gridCol>
                <a:gridCol w="626156">
                  <a:extLst>
                    <a:ext uri="{9D8B030D-6E8A-4147-A177-3AD203B41FA5}">
                      <a16:colId xmlns:a16="http://schemas.microsoft.com/office/drawing/2014/main" val="3095521622"/>
                    </a:ext>
                  </a:extLst>
                </a:gridCol>
              </a:tblGrid>
              <a:tr h="155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00043"/>
                  </a:ext>
                </a:extLst>
              </a:tr>
              <a:tr h="3818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084193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42.802.452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42.802.452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1.625.223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53034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15.400.101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15.400.101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1.144.059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9185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2.649.031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2.649.031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145.038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411456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20.820.990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20.820.990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298.201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137450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3.448.608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3.448.608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178908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Social (ORASMI)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2.767.531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2.767.531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532859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681.067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681.067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16590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de Daños y Damnificados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7394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16.963.994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16.963.994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291.335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92485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806742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Estadio Seguro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716.672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716.672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22.839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30840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Diario Oficial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1.091.776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1.091.776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68.871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65305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Migraciones y Extranjería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4.021.135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4.021.135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147.349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28030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Seguimiento de Causas Judiciales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702.883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702.883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38.016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98630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Frontera Segura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228.661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228.661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45300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Violencia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3.252.769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3.252.769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760309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BID Fortalecimiento Seguridad Publica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6.700.000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6.700.000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229352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CiberSeguridad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250.088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250.088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45081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408.388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408.388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1263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408.388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408.388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244112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329.720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329.720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35.651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80040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329.720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329.720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35.651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94347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76.862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76.862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95867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19.098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19.098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56787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16.724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16.724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888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796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0C419A5E-28AB-4771-AE11-85610DF8C026}"/>
              </a:ext>
            </a:extLst>
          </p:cNvPr>
          <p:cNvSpPr txBox="1">
            <a:spLocks/>
          </p:cNvSpPr>
          <p:nvPr/>
        </p:nvSpPr>
        <p:spPr>
          <a:xfrm>
            <a:off x="447675" y="764576"/>
            <a:ext cx="7885782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01: SUBSECRETARÍA DEL INTERIOR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7B5DBC4F-610A-413E-8ECC-417BEB6BCAFE}"/>
              </a:ext>
            </a:extLst>
          </p:cNvPr>
          <p:cNvSpPr txBox="1">
            <a:spLocks/>
          </p:cNvSpPr>
          <p:nvPr/>
        </p:nvSpPr>
        <p:spPr>
          <a:xfrm>
            <a:off x="446756" y="1556473"/>
            <a:ext cx="8013676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					              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B87C69C-34B4-4765-916B-CFF003D20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940132"/>
              </p:ext>
            </p:extLst>
          </p:nvPr>
        </p:nvGraphicFramePr>
        <p:xfrm>
          <a:off x="446756" y="2013616"/>
          <a:ext cx="7886701" cy="1620983"/>
        </p:xfrm>
        <a:graphic>
          <a:graphicData uri="http://schemas.openxmlformats.org/drawingml/2006/table">
            <a:tbl>
              <a:tblPr/>
              <a:tblGrid>
                <a:gridCol w="259773">
                  <a:extLst>
                    <a:ext uri="{9D8B030D-6E8A-4147-A177-3AD203B41FA5}">
                      <a16:colId xmlns:a16="http://schemas.microsoft.com/office/drawing/2014/main" val="2082085180"/>
                    </a:ext>
                  </a:extLst>
                </a:gridCol>
                <a:gridCol w="259773">
                  <a:extLst>
                    <a:ext uri="{9D8B030D-6E8A-4147-A177-3AD203B41FA5}">
                      <a16:colId xmlns:a16="http://schemas.microsoft.com/office/drawing/2014/main" val="1465265433"/>
                    </a:ext>
                  </a:extLst>
                </a:gridCol>
                <a:gridCol w="259773">
                  <a:extLst>
                    <a:ext uri="{9D8B030D-6E8A-4147-A177-3AD203B41FA5}">
                      <a16:colId xmlns:a16="http://schemas.microsoft.com/office/drawing/2014/main" val="3430834163"/>
                    </a:ext>
                  </a:extLst>
                </a:gridCol>
                <a:gridCol w="2930236">
                  <a:extLst>
                    <a:ext uri="{9D8B030D-6E8A-4147-A177-3AD203B41FA5}">
                      <a16:colId xmlns:a16="http://schemas.microsoft.com/office/drawing/2014/main" val="159337950"/>
                    </a:ext>
                  </a:extLst>
                </a:gridCol>
                <a:gridCol w="696191">
                  <a:extLst>
                    <a:ext uri="{9D8B030D-6E8A-4147-A177-3AD203B41FA5}">
                      <a16:colId xmlns:a16="http://schemas.microsoft.com/office/drawing/2014/main" val="3169901780"/>
                    </a:ext>
                  </a:extLst>
                </a:gridCol>
                <a:gridCol w="696191">
                  <a:extLst>
                    <a:ext uri="{9D8B030D-6E8A-4147-A177-3AD203B41FA5}">
                      <a16:colId xmlns:a16="http://schemas.microsoft.com/office/drawing/2014/main" val="3127125669"/>
                    </a:ext>
                  </a:extLst>
                </a:gridCol>
                <a:gridCol w="696191">
                  <a:extLst>
                    <a:ext uri="{9D8B030D-6E8A-4147-A177-3AD203B41FA5}">
                      <a16:colId xmlns:a16="http://schemas.microsoft.com/office/drawing/2014/main" val="1013088041"/>
                    </a:ext>
                  </a:extLst>
                </a:gridCol>
                <a:gridCol w="696191">
                  <a:extLst>
                    <a:ext uri="{9D8B030D-6E8A-4147-A177-3AD203B41FA5}">
                      <a16:colId xmlns:a16="http://schemas.microsoft.com/office/drawing/2014/main" val="3582042745"/>
                    </a:ext>
                  </a:extLst>
                </a:gridCol>
                <a:gridCol w="768927">
                  <a:extLst>
                    <a:ext uri="{9D8B030D-6E8A-4147-A177-3AD203B41FA5}">
                      <a16:colId xmlns:a16="http://schemas.microsoft.com/office/drawing/2014/main" val="1637105799"/>
                    </a:ext>
                  </a:extLst>
                </a:gridCol>
                <a:gridCol w="623455">
                  <a:extLst>
                    <a:ext uri="{9D8B030D-6E8A-4147-A177-3AD203B41FA5}">
                      <a16:colId xmlns:a16="http://schemas.microsoft.com/office/drawing/2014/main" val="3362723949"/>
                    </a:ext>
                  </a:extLst>
                </a:gridCol>
              </a:tblGrid>
              <a:tr h="1246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620192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55295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071982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10.260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25636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3.214.868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3.214.868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6102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3.214.868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3.214.868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77664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083425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Frontera Segura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3.214.858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3.214.858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54948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310.880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310.880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87789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126.630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126.630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48428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184.250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184.250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48610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932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403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6725" y="823897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02: RED DE CONECTIVIDAD DEL ESTADO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5" y="1556792"/>
            <a:ext cx="7886701" cy="2725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553107E-769A-4D04-84EA-3A064B422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980961"/>
              </p:ext>
            </p:extLst>
          </p:nvPr>
        </p:nvGraphicFramePr>
        <p:xfrm>
          <a:off x="466725" y="2070975"/>
          <a:ext cx="7886701" cy="13479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9795091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2515846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3217993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5540038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477634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786693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265541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9473757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25075059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1010633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87546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33926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6.171.818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6.171.818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052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1.405.405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1.405.405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109.118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8264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4.570.941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4.570.941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7035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553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143.981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143.981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94390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338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592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28078" y="746702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03: FONDO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44128" y="1506218"/>
            <a:ext cx="787065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B213649-38D2-4B66-810E-9FD1BDDFA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40995"/>
              </p:ext>
            </p:extLst>
          </p:nvPr>
        </p:nvGraphicFramePr>
        <p:xfrm>
          <a:off x="428078" y="1985923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46696723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7581192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4301952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3972542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794911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536314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4351628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8681273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13643850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68651081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46935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16313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4.213.520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4.213.520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8382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4629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7356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186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7438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4563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612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4102" y="806265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04: BOMBEROS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6384" y="1484784"/>
            <a:ext cx="8067552" cy="3651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D12317D-6641-464F-BE09-D31F7FF6C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017357"/>
              </p:ext>
            </p:extLst>
          </p:nvPr>
        </p:nvGraphicFramePr>
        <p:xfrm>
          <a:off x="576384" y="1988840"/>
          <a:ext cx="7886701" cy="2465918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38551869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1000694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1925388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1966296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224062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376498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071610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5848875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43342490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9531640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7380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56956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47.804.273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47.804.273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2455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31.616.276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31.616.276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6915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31.616.276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31.616.276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6338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Operación de Cuerpo de Bomberos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23.587.397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23.587.397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629974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Ayuda Extraordinaria, Reparaciones y Mantenciones de Cuerpos de Bomberos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1.704.274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1.704.274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7970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Funcionamiento de la Junta Nacional y Organismos Dependientes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3.682.655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3.682.655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8138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de Bomberos de Chile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2.641.950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2.641.950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4618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16.187.997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16.187.997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2859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16.187.997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16.187.997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8187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Inversiones de Cuerpos de Bomberos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2.452.019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996425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Importaciones y Compromisos en Moneda Extranjera para Cuerpos de Bomberos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8.850.165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8.850.165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807542"/>
                  </a:ext>
                </a:extLst>
              </a:tr>
              <a:tr h="2616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Adquisiciones y Compromisos en Moneda Nacional para Cuerpos de Bomberos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4.885.813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4.885.813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601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28650" y="728572"/>
            <a:ext cx="7886700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31, PROGRAMA 01: CARABINEROS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28649" y="1433001"/>
            <a:ext cx="7886700" cy="3264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EF93B99-953D-49BF-B776-8D6F35B88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139153"/>
              </p:ext>
            </p:extLst>
          </p:nvPr>
        </p:nvGraphicFramePr>
        <p:xfrm>
          <a:off x="628649" y="1811210"/>
          <a:ext cx="7886701" cy="4115150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27328330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2078014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0688664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9832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921013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234220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944716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1452263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16837705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0003069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54548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44932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1.181.555.677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1.181.555.677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81.035.612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5951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936.409.956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936.409.956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80.781.941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6437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194.241.863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194.241.863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119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10.658.675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10.658.675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949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10.658.675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10.658.675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6147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1.954.468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1.954.468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6222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217.944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7909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217.944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4561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1.736.524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1.736.524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248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Museo Histórico y Centro Cultural de Carabineros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1709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Modelo de Integración Carabineros-Comunidad MICC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1.288.800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1.288.800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8876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Fondo de Desahucio Carabineros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0170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07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5.467.333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5.467.333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451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5.467.333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5.467.333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8181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655.327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989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162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9291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3574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8608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417.927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8290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73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29.880.160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29.880.160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5372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29.880.160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29.880.160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7734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2.235.995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2.235.995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5218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2.235.995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2.235.995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950892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3462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392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37220" y="855428"/>
            <a:ext cx="786955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31, PROGRAMA 01: CARABINEROS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37220" y="1647006"/>
            <a:ext cx="7869559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 americanos</a:t>
            </a:r>
          </a:p>
        </p:txBody>
      </p:sp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9294" y="798035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32, PROGRAMA 01: HOSPITAL DE CARABINEROS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9294" y="1537569"/>
            <a:ext cx="8187506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F747476-672C-4B4A-BC42-F5624E800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592417"/>
              </p:ext>
            </p:extLst>
          </p:nvPr>
        </p:nvGraphicFramePr>
        <p:xfrm>
          <a:off x="499294" y="1955952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2384453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820070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3157853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8275839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130836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681102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936442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4525791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9075265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86174384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58724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57940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31.595.756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31.595.756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2.358.181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442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22.943.023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22.943.023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2.237.229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0736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8.464.047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8.464.047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4527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178.686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5336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178.686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7565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6153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160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3634" y="720340"/>
            <a:ext cx="7888958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33, PROGRAMA 01: POLICÍA DE INVESTIGACIONES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1376" y="1649987"/>
            <a:ext cx="8123759" cy="322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1B3F7D5-B1F0-4436-9A68-35DAE9007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745696"/>
              </p:ext>
            </p:extLst>
          </p:nvPr>
        </p:nvGraphicFramePr>
        <p:xfrm>
          <a:off x="501377" y="2046739"/>
          <a:ext cx="7886701" cy="321917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04352105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0140197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4640577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0176453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587618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367281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573752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7447601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15852505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95433912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00956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33147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354.753.508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354.753.508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30.593.663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088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287.752.425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287.752.425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26.157.479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3388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39.137.794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39.137.794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4.317.265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39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675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4884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2.930.760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2.930.760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2483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2.816.550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2.816.550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0751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Microtráfico Cero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2.039.114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2.039.114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46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777.436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4527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9160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Policía Criminal - INTERPOL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7964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5.909.973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5.909.973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2574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2.115.992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2.115.992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2611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290.563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8279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1.739.583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1.739.583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3121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717.766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717.766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575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1.046.069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1.046.069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5552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18.666.103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18.666.103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3102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18.666.103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18.666.103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89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1267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80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64857" y="920335"/>
            <a:ext cx="7579017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9834" y="1641499"/>
            <a:ext cx="757463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0DE63FC-5321-4D4F-94D3-57C6FE71F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613059"/>
              </p:ext>
            </p:extLst>
          </p:nvPr>
        </p:nvGraphicFramePr>
        <p:xfrm>
          <a:off x="560666" y="2132856"/>
          <a:ext cx="7543798" cy="3219450"/>
        </p:xfrm>
        <a:graphic>
          <a:graphicData uri="http://schemas.openxmlformats.org/drawingml/2006/table">
            <a:tbl>
              <a:tblPr/>
              <a:tblGrid>
                <a:gridCol w="794708">
                  <a:extLst>
                    <a:ext uri="{9D8B030D-6E8A-4147-A177-3AD203B41FA5}">
                      <a16:colId xmlns:a16="http://schemas.microsoft.com/office/drawing/2014/main" val="2375649373"/>
                    </a:ext>
                  </a:extLst>
                </a:gridCol>
                <a:gridCol w="2123176">
                  <a:extLst>
                    <a:ext uri="{9D8B030D-6E8A-4147-A177-3AD203B41FA5}">
                      <a16:colId xmlns:a16="http://schemas.microsoft.com/office/drawing/2014/main" val="1814278453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4166737854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2626797507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855634631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2242403882"/>
                    </a:ext>
                  </a:extLst>
                </a:gridCol>
                <a:gridCol w="723541">
                  <a:extLst>
                    <a:ext uri="{9D8B030D-6E8A-4147-A177-3AD203B41FA5}">
                      <a16:colId xmlns:a16="http://schemas.microsoft.com/office/drawing/2014/main" val="3550605013"/>
                    </a:ext>
                  </a:extLst>
                </a:gridCol>
                <a:gridCol w="723541">
                  <a:extLst>
                    <a:ext uri="{9D8B030D-6E8A-4147-A177-3AD203B41FA5}">
                      <a16:colId xmlns:a16="http://schemas.microsoft.com/office/drawing/2014/main" val="573957056"/>
                    </a:ext>
                  </a:extLst>
                </a:gridCol>
              </a:tblGrid>
              <a:tr h="1524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417267"/>
                  </a:ext>
                </a:extLst>
              </a:tr>
              <a:tr h="466725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6178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78.692.157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78.692.157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4.888.380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35035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Arica y Parinacota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4.445.795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4.445.795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280.293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15398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Tarapacá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4.304.894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4.304.894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264.564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958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4.671.222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4.671.222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263.894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1877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Atacama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4.454.615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4.454.615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256.777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86071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Coquimbo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5.180.942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5.180.942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308.848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09534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5.483.321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5.483.321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328.662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18944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 de Santiago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7.605.478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7.605.478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417.282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7917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O'Higgins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4.140.172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4.140.172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293.936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45956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4.660.236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4.660.236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282.838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701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Ñuble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2.633.061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2.633.061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144.250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48964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Biobío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5.784.366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5.784.366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14535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Araucanía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5.329.037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5.329.037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374.011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66433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4.737.941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4.737.941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276.621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90245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Lagos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5.038.764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5.038.764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359.692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68671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Aysén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5.477.552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5.477.552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369.498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57885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Magallanes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4.744.761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4.744.761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303.214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373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23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9571" y="787407"/>
            <a:ext cx="770485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ENERO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21830C7-7DBA-4D54-B39D-355C835FA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891634"/>
              </p:ext>
            </p:extLst>
          </p:nvPr>
        </p:nvGraphicFramePr>
        <p:xfrm>
          <a:off x="1688304" y="1988840"/>
          <a:ext cx="6098400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5175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971599" y="954914"/>
            <a:ext cx="72008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MENSUAL ACUMULADA DE GASTOS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graphicFrame>
        <p:nvGraphicFramePr>
          <p:cNvPr id="8" name="2 Gráfico">
            <a:extLst>
              <a:ext uri="{FF2B5EF4-FFF2-40B4-BE49-F238E27FC236}">
                <a16:creationId xmlns:a16="http://schemas.microsoft.com/office/drawing/2014/main" id="{C4A33864-F7E2-4E23-B498-409ABE3D59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325557"/>
              </p:ext>
            </p:extLst>
          </p:nvPr>
        </p:nvGraphicFramePr>
        <p:xfrm>
          <a:off x="1612800" y="2060848"/>
          <a:ext cx="5918400" cy="347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1801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55576" y="927565"/>
            <a:ext cx="763284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ACUMULADA DE GASTOS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45AED937-FC1D-490F-80E6-2524183751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672605"/>
              </p:ext>
            </p:extLst>
          </p:nvPr>
        </p:nvGraphicFramePr>
        <p:xfrm>
          <a:off x="1612800" y="2060848"/>
          <a:ext cx="5918400" cy="347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3469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8867" y="836712"/>
            <a:ext cx="8167933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01: GASTOS DE FUNCIONAMIENTO GOBIERNOS REGIONALES</a:t>
            </a:r>
          </a:p>
        </p:txBody>
      </p:sp>
      <p:graphicFrame>
        <p:nvGraphicFramePr>
          <p:cNvPr id="9" name="2 Gráfico">
            <a:extLst>
              <a:ext uri="{FF2B5EF4-FFF2-40B4-BE49-F238E27FC236}">
                <a16:creationId xmlns:a16="http://schemas.microsoft.com/office/drawing/2014/main" id="{F2C1DA59-0B35-46D4-9100-6FF57C8EC4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313551"/>
              </p:ext>
            </p:extLst>
          </p:nvPr>
        </p:nvGraphicFramePr>
        <p:xfrm>
          <a:off x="4701600" y="2276370"/>
          <a:ext cx="3985200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1 Gráfico">
            <a:extLst>
              <a:ext uri="{FF2B5EF4-FFF2-40B4-BE49-F238E27FC236}">
                <a16:creationId xmlns:a16="http://schemas.microsoft.com/office/drawing/2014/main" id="{05B37A54-41E0-45A6-A439-E3BFD84D22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136639"/>
              </p:ext>
            </p:extLst>
          </p:nvPr>
        </p:nvGraphicFramePr>
        <p:xfrm>
          <a:off x="518865" y="2276370"/>
          <a:ext cx="3985200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9408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6001" y="95923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02 Y 03: INVERSIÓN REGIONAL</a:t>
            </a:r>
          </a:p>
        </p:txBody>
      </p:sp>
      <p:graphicFrame>
        <p:nvGraphicFramePr>
          <p:cNvPr id="9" name="1 Gráfico">
            <a:extLst>
              <a:ext uri="{FF2B5EF4-FFF2-40B4-BE49-F238E27FC236}">
                <a16:creationId xmlns:a16="http://schemas.microsoft.com/office/drawing/2014/main" id="{0F6BF676-019F-4A09-8915-CA5A04DC7E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877330"/>
              </p:ext>
            </p:extLst>
          </p:nvPr>
        </p:nvGraphicFramePr>
        <p:xfrm>
          <a:off x="476001" y="2132855"/>
          <a:ext cx="3985200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2 Gráfico">
            <a:extLst>
              <a:ext uri="{FF2B5EF4-FFF2-40B4-BE49-F238E27FC236}">
                <a16:creationId xmlns:a16="http://schemas.microsoft.com/office/drawing/2014/main" id="{C29EF289-DCA8-458F-896B-B3F6A205B7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054731"/>
              </p:ext>
            </p:extLst>
          </p:nvPr>
        </p:nvGraphicFramePr>
        <p:xfrm>
          <a:off x="4701600" y="2132855"/>
          <a:ext cx="3985200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2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362" y="817540"/>
            <a:ext cx="801357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MENSUAL DE GASTOS A ENERO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FF44A13-D57F-4580-8606-3996C82EC0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981653"/>
              </p:ext>
            </p:extLst>
          </p:nvPr>
        </p:nvGraphicFramePr>
        <p:xfrm>
          <a:off x="1528761" y="1916832"/>
          <a:ext cx="6098400" cy="34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745988"/>
            <a:ext cx="770485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29124" y="1398636"/>
            <a:ext cx="7886699" cy="302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957B41D-A977-4888-96EF-501650BFB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150741"/>
              </p:ext>
            </p:extLst>
          </p:nvPr>
        </p:nvGraphicFramePr>
        <p:xfrm>
          <a:off x="729123" y="1844824"/>
          <a:ext cx="7731311" cy="2630785"/>
        </p:xfrm>
        <a:graphic>
          <a:graphicData uri="http://schemas.openxmlformats.org/drawingml/2006/table">
            <a:tbl>
              <a:tblPr/>
              <a:tblGrid>
                <a:gridCol w="700944">
                  <a:extLst>
                    <a:ext uri="{9D8B030D-6E8A-4147-A177-3AD203B41FA5}">
                      <a16:colId xmlns:a16="http://schemas.microsoft.com/office/drawing/2014/main" val="2040305575"/>
                    </a:ext>
                  </a:extLst>
                </a:gridCol>
                <a:gridCol w="2950243">
                  <a:extLst>
                    <a:ext uri="{9D8B030D-6E8A-4147-A177-3AD203B41FA5}">
                      <a16:colId xmlns:a16="http://schemas.microsoft.com/office/drawing/2014/main" val="2174631376"/>
                    </a:ext>
                  </a:extLst>
                </a:gridCol>
                <a:gridCol w="700944">
                  <a:extLst>
                    <a:ext uri="{9D8B030D-6E8A-4147-A177-3AD203B41FA5}">
                      <a16:colId xmlns:a16="http://schemas.microsoft.com/office/drawing/2014/main" val="2501178364"/>
                    </a:ext>
                  </a:extLst>
                </a:gridCol>
                <a:gridCol w="700944">
                  <a:extLst>
                    <a:ext uri="{9D8B030D-6E8A-4147-A177-3AD203B41FA5}">
                      <a16:colId xmlns:a16="http://schemas.microsoft.com/office/drawing/2014/main" val="706150753"/>
                    </a:ext>
                  </a:extLst>
                </a:gridCol>
                <a:gridCol w="700944">
                  <a:extLst>
                    <a:ext uri="{9D8B030D-6E8A-4147-A177-3AD203B41FA5}">
                      <a16:colId xmlns:a16="http://schemas.microsoft.com/office/drawing/2014/main" val="819420096"/>
                    </a:ext>
                  </a:extLst>
                </a:gridCol>
                <a:gridCol w="700944">
                  <a:extLst>
                    <a:ext uri="{9D8B030D-6E8A-4147-A177-3AD203B41FA5}">
                      <a16:colId xmlns:a16="http://schemas.microsoft.com/office/drawing/2014/main" val="844588605"/>
                    </a:ext>
                  </a:extLst>
                </a:gridCol>
                <a:gridCol w="638174">
                  <a:extLst>
                    <a:ext uri="{9D8B030D-6E8A-4147-A177-3AD203B41FA5}">
                      <a16:colId xmlns:a16="http://schemas.microsoft.com/office/drawing/2014/main" val="372097892"/>
                    </a:ext>
                  </a:extLst>
                </a:gridCol>
                <a:gridCol w="638174">
                  <a:extLst>
                    <a:ext uri="{9D8B030D-6E8A-4147-A177-3AD203B41FA5}">
                      <a16:colId xmlns:a16="http://schemas.microsoft.com/office/drawing/2014/main" val="2056075395"/>
                    </a:ext>
                  </a:extLst>
                </a:gridCol>
              </a:tblGrid>
              <a:tr h="16972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976131"/>
                  </a:ext>
                </a:extLst>
              </a:tr>
              <a:tr h="415834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591220"/>
                  </a:ext>
                </a:extLst>
              </a:tr>
              <a:tr h="17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3.605.257.024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3.605.257.024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229.689.772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588974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1.406.730.279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1.406.730.279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120.651.629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96971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287.471.313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287.471.313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5.974.336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908897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11.193.984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11.193.984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75.193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114984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330.055.551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330.055.551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53.443.342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358005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5.797.053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5.797.053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35.651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585629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537913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107.636.928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107.643.843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3.385.795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2341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713.527.960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695.990.634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-17.537.326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30.773.632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499032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26.552.663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26.552.663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466009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696.047.583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713.577.994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17.530.411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14.996.337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82434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20.233.436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20.233.436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353.784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89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49" y="706019"/>
            <a:ext cx="7886702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RESUMEN POR 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28648" y="1335682"/>
            <a:ext cx="798717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5B28D242-43D7-46B0-95B4-AD815DA1C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652290"/>
              </p:ext>
            </p:extLst>
          </p:nvPr>
        </p:nvGraphicFramePr>
        <p:xfrm>
          <a:off x="628648" y="1844824"/>
          <a:ext cx="7886698" cy="3884259"/>
        </p:xfrm>
        <a:graphic>
          <a:graphicData uri="http://schemas.openxmlformats.org/drawingml/2006/table">
            <a:tbl>
              <a:tblPr/>
              <a:tblGrid>
                <a:gridCol w="346668">
                  <a:extLst>
                    <a:ext uri="{9D8B030D-6E8A-4147-A177-3AD203B41FA5}">
                      <a16:colId xmlns:a16="http://schemas.microsoft.com/office/drawing/2014/main" val="1996751180"/>
                    </a:ext>
                  </a:extLst>
                </a:gridCol>
                <a:gridCol w="270834">
                  <a:extLst>
                    <a:ext uri="{9D8B030D-6E8A-4147-A177-3AD203B41FA5}">
                      <a16:colId xmlns:a16="http://schemas.microsoft.com/office/drawing/2014/main" val="3206629288"/>
                    </a:ext>
                  </a:extLst>
                </a:gridCol>
                <a:gridCol w="3055013">
                  <a:extLst>
                    <a:ext uri="{9D8B030D-6E8A-4147-A177-3AD203B41FA5}">
                      <a16:colId xmlns:a16="http://schemas.microsoft.com/office/drawing/2014/main" val="276379281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1428395715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1996429160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4068647562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3559418106"/>
                    </a:ext>
                  </a:extLst>
                </a:gridCol>
                <a:gridCol w="660836">
                  <a:extLst>
                    <a:ext uri="{9D8B030D-6E8A-4147-A177-3AD203B41FA5}">
                      <a16:colId xmlns:a16="http://schemas.microsoft.com/office/drawing/2014/main" val="3296975159"/>
                    </a:ext>
                  </a:extLst>
                </a:gridCol>
                <a:gridCol w="650003">
                  <a:extLst>
                    <a:ext uri="{9D8B030D-6E8A-4147-A177-3AD203B41FA5}">
                      <a16:colId xmlns:a16="http://schemas.microsoft.com/office/drawing/2014/main" val="3236707154"/>
                    </a:ext>
                  </a:extLst>
                </a:gridCol>
              </a:tblGrid>
              <a:tr h="1625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804594"/>
                  </a:ext>
                </a:extLst>
              </a:tr>
              <a:tr h="3981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Denominación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525894"/>
                  </a:ext>
                </a:extLst>
              </a:tr>
              <a:tr h="170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Gobierno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75.543.028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75.543.028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3.217.428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50972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Nacional de Emergencia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16.660.147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16.660.147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802.984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52823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642.714.199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642.714.199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54.737.743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730885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37.314.801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37.314.801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1.417.819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430367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Gestión Subnacional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9.696.436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9.696.436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59144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Local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198.236.611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198.236.611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53.311.588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072722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a Gobiernos Regionales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197.053.045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197.053.045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501857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Convergencia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407549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Nacional de Inteligencia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7.065.223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7.065.223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576.972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864385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Prevención del Delito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45.145.948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45.145.948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2.416.721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516102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Prevención del Delito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42.271.137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42.271.137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2.207.280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620780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Regionales de Atención y Orientación a Víctimas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2.874.811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2.874.811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209.441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593288"/>
                  </a:ext>
                </a:extLst>
              </a:tr>
              <a:tr h="26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para Prevención y Rehabilitación Consumo de Drogas y Alcohol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72.510.114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72.510.114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738.472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909348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del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100.992.063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100.992.063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1.735.803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616582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del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42.802.452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42.802.452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1.625.223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075536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Conectividad del Estado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6.171.818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6.171.818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110.580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281393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4.213.520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4.213.520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718606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Bomberos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47.804.273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47.804.273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083770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Carabineros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1.181.555.677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1.181.555.677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81.035.612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303425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de Carabineros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31.595.756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31.595.756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2.358.181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183945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de Investigaciones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354.753.508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354.753.508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30.593.663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410444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al 75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Gobiernos Regionales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1.258.155.603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1.258.155.603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51.476.193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192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02347" y="729561"/>
            <a:ext cx="8116214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01, PROGRAMA 01: SERVICIO DE GOBIERNO INTERIOR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1412776"/>
            <a:ext cx="8136903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1D41AD0-B082-496C-A728-C03398392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279217"/>
              </p:ext>
            </p:extLst>
          </p:nvPr>
        </p:nvGraphicFramePr>
        <p:xfrm>
          <a:off x="488233" y="1980569"/>
          <a:ext cx="8116215" cy="3717876"/>
        </p:xfrm>
        <a:graphic>
          <a:graphicData uri="http://schemas.openxmlformats.org/drawingml/2006/table">
            <a:tbl>
              <a:tblPr/>
              <a:tblGrid>
                <a:gridCol w="271992">
                  <a:extLst>
                    <a:ext uri="{9D8B030D-6E8A-4147-A177-3AD203B41FA5}">
                      <a16:colId xmlns:a16="http://schemas.microsoft.com/office/drawing/2014/main" val="3303998619"/>
                    </a:ext>
                  </a:extLst>
                </a:gridCol>
                <a:gridCol w="271992">
                  <a:extLst>
                    <a:ext uri="{9D8B030D-6E8A-4147-A177-3AD203B41FA5}">
                      <a16:colId xmlns:a16="http://schemas.microsoft.com/office/drawing/2014/main" val="4019215758"/>
                    </a:ext>
                  </a:extLst>
                </a:gridCol>
                <a:gridCol w="271992">
                  <a:extLst>
                    <a:ext uri="{9D8B030D-6E8A-4147-A177-3AD203B41FA5}">
                      <a16:colId xmlns:a16="http://schemas.microsoft.com/office/drawing/2014/main" val="2723916391"/>
                    </a:ext>
                  </a:extLst>
                </a:gridCol>
                <a:gridCol w="3068059">
                  <a:extLst>
                    <a:ext uri="{9D8B030D-6E8A-4147-A177-3AD203B41FA5}">
                      <a16:colId xmlns:a16="http://schemas.microsoft.com/office/drawing/2014/main" val="2833686330"/>
                    </a:ext>
                  </a:extLst>
                </a:gridCol>
                <a:gridCol w="728936">
                  <a:extLst>
                    <a:ext uri="{9D8B030D-6E8A-4147-A177-3AD203B41FA5}">
                      <a16:colId xmlns:a16="http://schemas.microsoft.com/office/drawing/2014/main" val="1621026740"/>
                    </a:ext>
                  </a:extLst>
                </a:gridCol>
                <a:gridCol w="728936">
                  <a:extLst>
                    <a:ext uri="{9D8B030D-6E8A-4147-A177-3AD203B41FA5}">
                      <a16:colId xmlns:a16="http://schemas.microsoft.com/office/drawing/2014/main" val="535545070"/>
                    </a:ext>
                  </a:extLst>
                </a:gridCol>
                <a:gridCol w="728936">
                  <a:extLst>
                    <a:ext uri="{9D8B030D-6E8A-4147-A177-3AD203B41FA5}">
                      <a16:colId xmlns:a16="http://schemas.microsoft.com/office/drawing/2014/main" val="2006710275"/>
                    </a:ext>
                  </a:extLst>
                </a:gridCol>
                <a:gridCol w="728936">
                  <a:extLst>
                    <a:ext uri="{9D8B030D-6E8A-4147-A177-3AD203B41FA5}">
                      <a16:colId xmlns:a16="http://schemas.microsoft.com/office/drawing/2014/main" val="654956504"/>
                    </a:ext>
                  </a:extLst>
                </a:gridCol>
                <a:gridCol w="663658">
                  <a:extLst>
                    <a:ext uri="{9D8B030D-6E8A-4147-A177-3AD203B41FA5}">
                      <a16:colId xmlns:a16="http://schemas.microsoft.com/office/drawing/2014/main" val="3265998256"/>
                    </a:ext>
                  </a:extLst>
                </a:gridCol>
                <a:gridCol w="652778">
                  <a:extLst>
                    <a:ext uri="{9D8B030D-6E8A-4147-A177-3AD203B41FA5}">
                      <a16:colId xmlns:a16="http://schemas.microsoft.com/office/drawing/2014/main" val="2942296996"/>
                    </a:ext>
                  </a:extLst>
                </a:gridCol>
              </a:tblGrid>
              <a:tr h="1406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439542"/>
                  </a:ext>
                </a:extLst>
              </a:tr>
              <a:tr h="4306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36422"/>
                  </a:ext>
                </a:extLst>
              </a:tr>
              <a:tr h="1845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75.543.028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75.543.028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3.217.428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79464"/>
                  </a:ext>
                </a:extLst>
              </a:tr>
              <a:tr h="140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35.558.170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35.558.170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2.473.546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798663"/>
                  </a:ext>
                </a:extLst>
              </a:tr>
              <a:tr h="140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6.632.314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6.632.314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183.389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308641"/>
                  </a:ext>
                </a:extLst>
              </a:tr>
              <a:tr h="140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831230"/>
                  </a:ext>
                </a:extLst>
              </a:tr>
              <a:tr h="140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754333"/>
                  </a:ext>
                </a:extLst>
              </a:tr>
              <a:tr h="140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11.759.190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11.759.190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498.126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031996"/>
                  </a:ext>
                </a:extLst>
              </a:tr>
              <a:tr h="140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012328"/>
                  </a:ext>
                </a:extLst>
              </a:tr>
              <a:tr h="140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Solidaridad Nacional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604928"/>
                  </a:ext>
                </a:extLst>
              </a:tr>
              <a:tr h="140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11.759.180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11.759.180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498.126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963477"/>
                  </a:ext>
                </a:extLst>
              </a:tr>
              <a:tr h="140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de Régimen  Interior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144013"/>
                  </a:ext>
                </a:extLst>
              </a:tr>
              <a:tr h="140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de Complejos Fronterizos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8.900.173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8.900.173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385053"/>
                  </a:ext>
                </a:extLst>
              </a:tr>
              <a:tr h="140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Coordinación, Orden Público y Gestión Territorial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2.079.142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2.079.142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138.861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425646"/>
                  </a:ext>
                </a:extLst>
              </a:tr>
              <a:tr h="140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Barrios Transitorios de Emergencias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472.055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698991"/>
                  </a:ext>
                </a:extLst>
              </a:tr>
              <a:tr h="140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Regional y Descentralizacion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307.800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952410"/>
                  </a:ext>
                </a:extLst>
              </a:tr>
              <a:tr h="140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482.743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478269"/>
                  </a:ext>
                </a:extLst>
              </a:tr>
              <a:tr h="140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08950"/>
                  </a:ext>
                </a:extLst>
              </a:tr>
              <a:tr h="140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487382"/>
                  </a:ext>
                </a:extLst>
              </a:tr>
              <a:tr h="149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27251"/>
                  </a:ext>
                </a:extLst>
              </a:tr>
              <a:tr h="140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019576"/>
                  </a:ext>
                </a:extLst>
              </a:tr>
              <a:tr h="140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009238"/>
                  </a:ext>
                </a:extLst>
              </a:tr>
              <a:tr h="140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228184"/>
                  </a:ext>
                </a:extLst>
              </a:tr>
              <a:tr h="140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18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B79CBAC-0C7C-4DD9-8F81-219D50B237FB}"/>
              </a:ext>
            </a:extLst>
          </p:cNvPr>
          <p:cNvSpPr txBox="1">
            <a:spLocks/>
          </p:cNvSpPr>
          <p:nvPr/>
        </p:nvSpPr>
        <p:spPr>
          <a:xfrm>
            <a:off x="559915" y="743906"/>
            <a:ext cx="7941567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01, PROGRAMA 01: SERVICIO DE GOBIERNO INTERIOR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CB23C511-9738-4792-98D0-C7BD16810442}"/>
              </a:ext>
            </a:extLst>
          </p:cNvPr>
          <p:cNvSpPr txBox="1">
            <a:spLocks/>
          </p:cNvSpPr>
          <p:nvPr/>
        </p:nvSpPr>
        <p:spPr>
          <a:xfrm>
            <a:off x="559915" y="1396554"/>
            <a:ext cx="7941566" cy="304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5EADE77-2940-4B45-BB2D-E937B76DE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577499"/>
              </p:ext>
            </p:extLst>
          </p:nvPr>
        </p:nvGraphicFramePr>
        <p:xfrm>
          <a:off x="559915" y="1772816"/>
          <a:ext cx="7941566" cy="1395504"/>
        </p:xfrm>
        <a:graphic>
          <a:graphicData uri="http://schemas.openxmlformats.org/drawingml/2006/table">
            <a:tbl>
              <a:tblPr/>
              <a:tblGrid>
                <a:gridCol w="266139">
                  <a:extLst>
                    <a:ext uri="{9D8B030D-6E8A-4147-A177-3AD203B41FA5}">
                      <a16:colId xmlns:a16="http://schemas.microsoft.com/office/drawing/2014/main" val="2999825378"/>
                    </a:ext>
                  </a:extLst>
                </a:gridCol>
                <a:gridCol w="266139">
                  <a:extLst>
                    <a:ext uri="{9D8B030D-6E8A-4147-A177-3AD203B41FA5}">
                      <a16:colId xmlns:a16="http://schemas.microsoft.com/office/drawing/2014/main" val="2605386865"/>
                    </a:ext>
                  </a:extLst>
                </a:gridCol>
                <a:gridCol w="266139">
                  <a:extLst>
                    <a:ext uri="{9D8B030D-6E8A-4147-A177-3AD203B41FA5}">
                      <a16:colId xmlns:a16="http://schemas.microsoft.com/office/drawing/2014/main" val="110498593"/>
                    </a:ext>
                  </a:extLst>
                </a:gridCol>
                <a:gridCol w="3002040">
                  <a:extLst>
                    <a:ext uri="{9D8B030D-6E8A-4147-A177-3AD203B41FA5}">
                      <a16:colId xmlns:a16="http://schemas.microsoft.com/office/drawing/2014/main" val="2598199083"/>
                    </a:ext>
                  </a:extLst>
                </a:gridCol>
                <a:gridCol w="713250">
                  <a:extLst>
                    <a:ext uri="{9D8B030D-6E8A-4147-A177-3AD203B41FA5}">
                      <a16:colId xmlns:a16="http://schemas.microsoft.com/office/drawing/2014/main" val="2632759788"/>
                    </a:ext>
                  </a:extLst>
                </a:gridCol>
                <a:gridCol w="713250">
                  <a:extLst>
                    <a:ext uri="{9D8B030D-6E8A-4147-A177-3AD203B41FA5}">
                      <a16:colId xmlns:a16="http://schemas.microsoft.com/office/drawing/2014/main" val="3635543519"/>
                    </a:ext>
                  </a:extLst>
                </a:gridCol>
                <a:gridCol w="713250">
                  <a:extLst>
                    <a:ext uri="{9D8B030D-6E8A-4147-A177-3AD203B41FA5}">
                      <a16:colId xmlns:a16="http://schemas.microsoft.com/office/drawing/2014/main" val="2795431845"/>
                    </a:ext>
                  </a:extLst>
                </a:gridCol>
                <a:gridCol w="713250">
                  <a:extLst>
                    <a:ext uri="{9D8B030D-6E8A-4147-A177-3AD203B41FA5}">
                      <a16:colId xmlns:a16="http://schemas.microsoft.com/office/drawing/2014/main" val="2578433422"/>
                    </a:ext>
                  </a:extLst>
                </a:gridCol>
                <a:gridCol w="649378">
                  <a:extLst>
                    <a:ext uri="{9D8B030D-6E8A-4147-A177-3AD203B41FA5}">
                      <a16:colId xmlns:a16="http://schemas.microsoft.com/office/drawing/2014/main" val="3560737195"/>
                    </a:ext>
                  </a:extLst>
                </a:gridCol>
                <a:gridCol w="638731">
                  <a:extLst>
                    <a:ext uri="{9D8B030D-6E8A-4147-A177-3AD203B41FA5}">
                      <a16:colId xmlns:a16="http://schemas.microsoft.com/office/drawing/2014/main" val="295525316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845730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5494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6126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2565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15.343.365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15.343.365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1901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15.343.365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15.343.365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673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 a Concesiones de Complejos Fronterizos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14.692.725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14.692.725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2645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Reintegro Crédito IVA  Concesiones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650.640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2251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8387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213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67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1729" y="706180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04, PROGRAMA 01: OFICINA NACIONAL DE EMERGENCIA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1729" y="1358828"/>
            <a:ext cx="8044094" cy="341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01E33DF-29E5-4786-96AB-A07A0E13E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899335"/>
              </p:ext>
            </p:extLst>
          </p:nvPr>
        </p:nvGraphicFramePr>
        <p:xfrm>
          <a:off x="571729" y="1744948"/>
          <a:ext cx="7886701" cy="363148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47758670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0310209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1481055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2659821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635198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639524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506961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5095123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06601213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385563799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20237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30421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16.660.147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16.660.147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802.984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980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8.030.911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8.030.911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652.098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9237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4.147.707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4.147.707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121.001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5995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8324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1365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3.963.020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3.963.020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7269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585.779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401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585.779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715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265.275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520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Respaldo de Telecomunicaciones - Ejército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265.275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238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3.090.933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3.090.933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5890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Protección Civil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7328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- Red Sismológica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2.728.308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2.728.308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569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21.033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284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de Naciones Unidas - CERF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21.033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3584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9938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203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518.509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9591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879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320.419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399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30.947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793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167.143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5466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5007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769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4257</TotalTime>
  <Words>8138</Words>
  <Application>Microsoft Office PowerPoint</Application>
  <PresentationFormat>Presentación en pantalla (4:3)</PresentationFormat>
  <Paragraphs>4789</Paragraphs>
  <Slides>33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 AL MES DE ENERO DE 2020 PARTIDA 05: MINISTERIO DEL INTERIOR Y SEGURIDAD PÚBLICA</vt:lpstr>
      <vt:lpstr>DISTRIBUCIÓN POR SUBTÍTULO DE GASTO Y CÁPITULO MINISTERIO DEL INTERIOR Y SEGURIDAD PÚBLICA</vt:lpstr>
      <vt:lpstr>COMPORTAMIENTO DE LA EJECUCIÓN ACUMULADA DE GASTOS A ENERO MINISTERIO DEL INTERIOR Y SEGURIDAD PÚBLICA</vt:lpstr>
      <vt:lpstr>COMPORTAMIENTO DE LA EJECUCIÓN MENSUAL DE GASTOS A ENERO PARTIDA 05 MINISTERIO DEL INTERIOR Y SEGURIDAD PÚBLICA</vt:lpstr>
      <vt:lpstr>EJECUCIÓN ACUMULADA DE GASTOS A ENERO DE 2020 MINISTERIO DEL INTERIOR Y SEGURIDAD PÚBLICA</vt:lpstr>
      <vt:lpstr>EJECUCIÓN ACUMULADA DE GASTOS A ENERO DE 2020 PARTIDA 05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252</cp:revision>
  <cp:lastPrinted>2017-06-20T21:34:02Z</cp:lastPrinted>
  <dcterms:created xsi:type="dcterms:W3CDTF">2016-06-23T13:38:47Z</dcterms:created>
  <dcterms:modified xsi:type="dcterms:W3CDTF">2020-07-05T22:12:57Z</dcterms:modified>
</cp:coreProperties>
</file>